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334" r:id="rId3"/>
    <p:sldId id="348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8" r:id="rId14"/>
    <p:sldId id="370" r:id="rId15"/>
    <p:sldId id="369" r:id="rId16"/>
    <p:sldId id="371" r:id="rId17"/>
    <p:sldId id="278" r:id="rId18"/>
    <p:sldId id="349" r:id="rId19"/>
    <p:sldId id="356" r:id="rId20"/>
    <p:sldId id="350" r:id="rId21"/>
    <p:sldId id="351" r:id="rId22"/>
    <p:sldId id="354" r:id="rId23"/>
    <p:sldId id="355" r:id="rId24"/>
    <p:sldId id="347" r:id="rId2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ra Ikonomov" initials="TI" lastIdx="2" clrIdx="0">
    <p:extLst>
      <p:ext uri="{19B8F6BF-5375-455C-9EA6-DF929625EA0E}">
        <p15:presenceInfo xmlns:p15="http://schemas.microsoft.com/office/powerpoint/2012/main" userId="Tamara Ikonom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1E4E79"/>
    <a:srgbClr val="42637A"/>
    <a:srgbClr val="456238"/>
    <a:srgbClr val="E79787"/>
    <a:srgbClr val="A49692"/>
    <a:srgbClr val="666699"/>
    <a:srgbClr val="72707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4423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D8EF8-7B24-4A82-9180-752214C42584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091B465C-BF98-4528-8E89-03C204436D21}">
      <dgm:prSet phldrT="[besedilo]" custT="1"/>
      <dgm:spPr/>
      <dgm:t>
        <a:bodyPr/>
        <a:lstStyle/>
        <a:p>
          <a:pPr>
            <a:spcAft>
              <a:spcPts val="600"/>
            </a:spcAft>
          </a:pPr>
          <a:r>
            <a:rPr lang="sl-SI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Standard kvalifikacije</a:t>
          </a:r>
        </a:p>
        <a:p>
          <a:pPr>
            <a:spcAft>
              <a:spcPts val="1200"/>
            </a:spcAft>
          </a:pPr>
          <a:r>
            <a:rPr lang="sl-SI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(nacionalni)</a:t>
          </a:r>
          <a:endParaRPr lang="en-GB" sz="31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3192DA-3CD5-4C76-8D8D-23DDCF69D2EF}" type="parTrans" cxnId="{8DFD2982-E7C7-4F55-AAED-4ECD21BCA4C9}">
      <dgm:prSet/>
      <dgm:spPr/>
      <dgm:t>
        <a:bodyPr/>
        <a:lstStyle/>
        <a:p>
          <a:endParaRPr lang="en-GB"/>
        </a:p>
      </dgm:t>
    </dgm:pt>
    <dgm:pt modelId="{C19385FE-A1C8-4667-868C-57C9EF9BF783}" type="sibTrans" cxnId="{8DFD2982-E7C7-4F55-AAED-4ECD21BCA4C9}">
      <dgm:prSet/>
      <dgm:spPr/>
      <dgm:t>
        <a:bodyPr/>
        <a:lstStyle/>
        <a:p>
          <a:endParaRPr lang="en-GB"/>
        </a:p>
      </dgm:t>
    </dgm:pt>
    <dgm:pt modelId="{744A93C8-65E1-48DF-A4CD-8EA1A1834E0B}">
      <dgm:prSet phldrT="[besedilo]" custT="1"/>
      <dgm:spPr/>
      <dgm:t>
        <a:bodyPr/>
        <a:lstStyle/>
        <a:p>
          <a:endParaRPr lang="sl-SI" sz="3600" noProof="0" dirty="0"/>
        </a:p>
        <a:p>
          <a:r>
            <a:rPr lang="sr-Cyrl-RS" sz="3200" noProof="0" dirty="0">
              <a:latin typeface="Arial" panose="020B0604020202020204" pitchFamily="34" charset="0"/>
              <a:cs typeface="Arial" panose="020B0604020202020204" pitchFamily="34" charset="0"/>
            </a:rPr>
            <a:t>FORMALNO OBRAZOVANJE</a:t>
          </a:r>
          <a:endParaRPr lang="sl-SI" sz="3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sl-SI" sz="2400" noProof="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sr-Cyrl-RS" sz="2400" noProof="0" dirty="0">
              <a:latin typeface="Arial" panose="020B0604020202020204" pitchFamily="34" charset="0"/>
              <a:cs typeface="Arial" panose="020B0604020202020204" pitchFamily="34" charset="0"/>
            </a:rPr>
            <a:t>školski/dualni)</a:t>
          </a:r>
        </a:p>
        <a:p>
          <a:r>
            <a:rPr lang="sr-Cyrl-RS" sz="3200" b="1" dirty="0">
              <a:latin typeface="Arial" panose="020B0604020202020204" pitchFamily="34" charset="0"/>
              <a:cs typeface="Arial" panose="020B0604020202020204" pitchFamily="34" charset="0"/>
            </a:rPr>
            <a:t>Završni ispit</a:t>
          </a:r>
        </a:p>
        <a:p>
          <a:r>
            <a:rPr lang="sr-Cyrl-RS" sz="2400" b="1" dirty="0">
              <a:latin typeface="Arial" panose="020B0604020202020204" pitchFamily="34" charset="0"/>
              <a:cs typeface="Arial" panose="020B0604020202020204" pitchFamily="34" charset="0"/>
            </a:rPr>
            <a:t>(praktični </a:t>
          </a:r>
          <a:r>
            <a:rPr lang="sr-Cyrl-RS" sz="2400" b="1" noProof="0" dirty="0">
              <a:latin typeface="Arial" panose="020B0604020202020204" pitchFamily="34" charset="0"/>
              <a:cs typeface="Arial" panose="020B0604020202020204" pitchFamily="34" charset="0"/>
            </a:rPr>
            <a:t>rad</a:t>
          </a:r>
          <a:r>
            <a:rPr lang="sr-Cyrl-RS" sz="2400" b="1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endParaRPr lang="en-GB" sz="3200" b="1" dirty="0"/>
        </a:p>
      </dgm:t>
    </dgm:pt>
    <dgm:pt modelId="{2B052199-A0CC-4F00-B55F-77EB16B2B6C7}" type="parTrans" cxnId="{9EB5205B-3A75-4716-A2BE-1252B56A39AB}">
      <dgm:prSet/>
      <dgm:spPr/>
      <dgm:t>
        <a:bodyPr/>
        <a:lstStyle/>
        <a:p>
          <a:endParaRPr lang="en-GB"/>
        </a:p>
      </dgm:t>
    </dgm:pt>
    <dgm:pt modelId="{254C5A30-106B-4FC1-A50A-4310FA4D2DA4}" type="sibTrans" cxnId="{9EB5205B-3A75-4716-A2BE-1252B56A39AB}">
      <dgm:prSet/>
      <dgm:spPr/>
      <dgm:t>
        <a:bodyPr/>
        <a:lstStyle/>
        <a:p>
          <a:endParaRPr lang="en-GB"/>
        </a:p>
      </dgm:t>
    </dgm:pt>
    <dgm:pt modelId="{E32543FE-BD0E-4D6B-9F89-A9150A5558B8}">
      <dgm:prSet phldrT="[besedilo]" custT="1"/>
      <dgm:spPr/>
      <dgm:t>
        <a:bodyPr/>
        <a:lstStyle/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3600" kern="1200" dirty="0">
            <a:latin typeface="Calibri" panose="020F0502020204030204"/>
            <a:ea typeface="+mn-ea"/>
            <a:cs typeface="+mn-cs"/>
          </a:endParaRPr>
        </a:p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NEFORMALNO OBRAZOVANJE</a:t>
          </a:r>
        </a:p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</a:t>
          </a:r>
          <a:r>
            <a:rPr lang="en-US" sz="32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</a:t>
          </a:r>
          <a:r>
            <a:rPr lang="sl-SI" sz="32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pit za proveru stručnih </a:t>
          </a:r>
          <a:r>
            <a:rPr lang="sr-Cyrl-RS" sz="3200" b="1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kompetencija</a:t>
          </a:r>
        </a:p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b="1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(praktični rad)</a:t>
          </a:r>
        </a:p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3200" b="1" kern="1200" dirty="0">
            <a:latin typeface="Calibri" panose="020F0502020204030204"/>
            <a:ea typeface="+mn-ea"/>
            <a:cs typeface="+mn-cs"/>
          </a:endParaRPr>
        </a:p>
      </dgm:t>
    </dgm:pt>
    <dgm:pt modelId="{ACF8FBFC-C1D7-4B24-B5E8-C1FCCD7FC7F7}" type="parTrans" cxnId="{4D6E540B-E4F4-4360-827C-CEA6772284C1}">
      <dgm:prSet/>
      <dgm:spPr/>
      <dgm:t>
        <a:bodyPr/>
        <a:lstStyle/>
        <a:p>
          <a:endParaRPr lang="en-GB"/>
        </a:p>
      </dgm:t>
    </dgm:pt>
    <dgm:pt modelId="{07EFC192-2CC9-43F3-AC8B-E684F1B7A8DE}" type="sibTrans" cxnId="{4D6E540B-E4F4-4360-827C-CEA6772284C1}">
      <dgm:prSet/>
      <dgm:spPr/>
      <dgm:t>
        <a:bodyPr/>
        <a:lstStyle/>
        <a:p>
          <a:endParaRPr lang="en-GB"/>
        </a:p>
      </dgm:t>
    </dgm:pt>
    <dgm:pt modelId="{66891BDB-A62A-4CEF-A60D-3EAF6A3A46B1}">
      <dgm:prSet phldrT="[besedilo]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2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PRIZNAVANJE PRETHODNOG  UČENJA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200" b="1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Portfolio i ispiti </a:t>
          </a:r>
          <a:r>
            <a:rPr lang="sr-Cyrl-RS" sz="2400" b="1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(praktični rad, test)</a:t>
          </a:r>
        </a:p>
      </dgm:t>
    </dgm:pt>
    <dgm:pt modelId="{4E9FA7BA-66C5-4BFD-B108-725CF997102B}" type="parTrans" cxnId="{B32CD946-2916-40F3-986C-D82C14D40523}">
      <dgm:prSet/>
      <dgm:spPr/>
      <dgm:t>
        <a:bodyPr/>
        <a:lstStyle/>
        <a:p>
          <a:endParaRPr lang="en-GB"/>
        </a:p>
      </dgm:t>
    </dgm:pt>
    <dgm:pt modelId="{053F5CD4-0514-4A13-9CF5-95B26044F09A}" type="sibTrans" cxnId="{B32CD946-2916-40F3-986C-D82C14D40523}">
      <dgm:prSet/>
      <dgm:spPr/>
      <dgm:t>
        <a:bodyPr/>
        <a:lstStyle/>
        <a:p>
          <a:endParaRPr lang="en-GB"/>
        </a:p>
      </dgm:t>
    </dgm:pt>
    <dgm:pt modelId="{AF89EBDB-7399-41E9-8419-7A6D811F8937}" type="pres">
      <dgm:prSet presAssocID="{C3ED8EF8-7B24-4A82-9180-752214C42584}" presName="composite" presStyleCnt="0">
        <dgm:presLayoutVars>
          <dgm:chMax val="1"/>
          <dgm:dir/>
          <dgm:resizeHandles val="exact"/>
        </dgm:presLayoutVars>
      </dgm:prSet>
      <dgm:spPr/>
    </dgm:pt>
    <dgm:pt modelId="{F0244635-0346-48D7-B657-8549B754DAC2}" type="pres">
      <dgm:prSet presAssocID="{091B465C-BF98-4528-8E89-03C204436D21}" presName="roof" presStyleLbl="dkBgShp" presStyleIdx="0" presStyleCnt="2" custLinFactNeighborY="7446"/>
      <dgm:spPr/>
    </dgm:pt>
    <dgm:pt modelId="{464E7FDA-AC66-453F-AB66-9E63B46940C8}" type="pres">
      <dgm:prSet presAssocID="{091B465C-BF98-4528-8E89-03C204436D21}" presName="pillars" presStyleCnt="0"/>
      <dgm:spPr/>
    </dgm:pt>
    <dgm:pt modelId="{D7199BCD-46B7-4192-90A9-FC1A9D4045E6}" type="pres">
      <dgm:prSet presAssocID="{091B465C-BF98-4528-8E89-03C204436D21}" presName="pillar1" presStyleLbl="node1" presStyleIdx="0" presStyleCnt="3" custScaleY="100855" custLinFactNeighborX="315" custLinFactNeighborY="1065">
        <dgm:presLayoutVars>
          <dgm:bulletEnabled val="1"/>
        </dgm:presLayoutVars>
      </dgm:prSet>
      <dgm:spPr/>
    </dgm:pt>
    <dgm:pt modelId="{7B9AE087-FF71-4C06-A0AD-9857423A1A93}" type="pres">
      <dgm:prSet presAssocID="{E32543FE-BD0E-4D6B-9F89-A9150A5558B8}" presName="pillarX" presStyleLbl="node1" presStyleIdx="1" presStyleCnt="3" custScaleX="97913" custLinFactNeighborY="694">
        <dgm:presLayoutVars>
          <dgm:bulletEnabled val="1"/>
        </dgm:presLayoutVars>
      </dgm:prSet>
      <dgm:spPr/>
    </dgm:pt>
    <dgm:pt modelId="{9A1736EB-16A3-4064-9CF4-3A0138CEAE7E}" type="pres">
      <dgm:prSet presAssocID="{66891BDB-A62A-4CEF-A60D-3EAF6A3A46B1}" presName="pillarX" presStyleLbl="node1" presStyleIdx="2" presStyleCnt="3" custLinFactNeighborY="694">
        <dgm:presLayoutVars>
          <dgm:bulletEnabled val="1"/>
        </dgm:presLayoutVars>
      </dgm:prSet>
      <dgm:spPr/>
    </dgm:pt>
    <dgm:pt modelId="{F0016C9A-8B2C-4D32-99C2-566030B20B0B}" type="pres">
      <dgm:prSet presAssocID="{091B465C-BF98-4528-8E89-03C204436D21}" presName="base" presStyleLbl="dkBgShp" presStyleIdx="1" presStyleCnt="2" custLinFactNeighborX="154" custLinFactNeighborY="53002"/>
      <dgm:spPr/>
    </dgm:pt>
  </dgm:ptLst>
  <dgm:cxnLst>
    <dgm:cxn modelId="{4D6E540B-E4F4-4360-827C-CEA6772284C1}" srcId="{091B465C-BF98-4528-8E89-03C204436D21}" destId="{E32543FE-BD0E-4D6B-9F89-A9150A5558B8}" srcOrd="1" destOrd="0" parTransId="{ACF8FBFC-C1D7-4B24-B5E8-C1FCCD7FC7F7}" sibTransId="{07EFC192-2CC9-43F3-AC8B-E684F1B7A8DE}"/>
    <dgm:cxn modelId="{FA155830-D005-4BBB-99AB-52FFBCACAF6D}" type="presOf" srcId="{744A93C8-65E1-48DF-A4CD-8EA1A1834E0B}" destId="{D7199BCD-46B7-4192-90A9-FC1A9D4045E6}" srcOrd="0" destOrd="0" presId="urn:microsoft.com/office/officeart/2005/8/layout/hList3"/>
    <dgm:cxn modelId="{9EB5205B-3A75-4716-A2BE-1252B56A39AB}" srcId="{091B465C-BF98-4528-8E89-03C204436D21}" destId="{744A93C8-65E1-48DF-A4CD-8EA1A1834E0B}" srcOrd="0" destOrd="0" parTransId="{2B052199-A0CC-4F00-B55F-77EB16B2B6C7}" sibTransId="{254C5A30-106B-4FC1-A50A-4310FA4D2DA4}"/>
    <dgm:cxn modelId="{B32CD946-2916-40F3-986C-D82C14D40523}" srcId="{091B465C-BF98-4528-8E89-03C204436D21}" destId="{66891BDB-A62A-4CEF-A60D-3EAF6A3A46B1}" srcOrd="2" destOrd="0" parTransId="{4E9FA7BA-66C5-4BFD-B108-725CF997102B}" sibTransId="{053F5CD4-0514-4A13-9CF5-95B26044F09A}"/>
    <dgm:cxn modelId="{40D45348-DA90-4A87-B2E7-F719D8B686B1}" type="presOf" srcId="{66891BDB-A62A-4CEF-A60D-3EAF6A3A46B1}" destId="{9A1736EB-16A3-4064-9CF4-3A0138CEAE7E}" srcOrd="0" destOrd="0" presId="urn:microsoft.com/office/officeart/2005/8/layout/hList3"/>
    <dgm:cxn modelId="{8DFD2982-E7C7-4F55-AAED-4ECD21BCA4C9}" srcId="{C3ED8EF8-7B24-4A82-9180-752214C42584}" destId="{091B465C-BF98-4528-8E89-03C204436D21}" srcOrd="0" destOrd="0" parTransId="{9E3192DA-3CD5-4C76-8D8D-23DDCF69D2EF}" sibTransId="{C19385FE-A1C8-4667-868C-57C9EF9BF783}"/>
    <dgm:cxn modelId="{9F423AA5-B8A0-4412-B256-99A5B57D0D46}" type="presOf" srcId="{091B465C-BF98-4528-8E89-03C204436D21}" destId="{F0244635-0346-48D7-B657-8549B754DAC2}" srcOrd="0" destOrd="0" presId="urn:microsoft.com/office/officeart/2005/8/layout/hList3"/>
    <dgm:cxn modelId="{B9B9BBCF-4FA7-4A6F-8177-9397290F4BD7}" type="presOf" srcId="{C3ED8EF8-7B24-4A82-9180-752214C42584}" destId="{AF89EBDB-7399-41E9-8419-7A6D811F8937}" srcOrd="0" destOrd="0" presId="urn:microsoft.com/office/officeart/2005/8/layout/hList3"/>
    <dgm:cxn modelId="{72D348E7-0D74-44FF-8F40-C00EF01BD458}" type="presOf" srcId="{E32543FE-BD0E-4D6B-9F89-A9150A5558B8}" destId="{7B9AE087-FF71-4C06-A0AD-9857423A1A93}" srcOrd="0" destOrd="0" presId="urn:microsoft.com/office/officeart/2005/8/layout/hList3"/>
    <dgm:cxn modelId="{659C4110-8222-4FCB-85C4-493CAC2B20DE}" type="presParOf" srcId="{AF89EBDB-7399-41E9-8419-7A6D811F8937}" destId="{F0244635-0346-48D7-B657-8549B754DAC2}" srcOrd="0" destOrd="0" presId="urn:microsoft.com/office/officeart/2005/8/layout/hList3"/>
    <dgm:cxn modelId="{D5E663FC-9ACA-49A5-A5E1-7080735D0C44}" type="presParOf" srcId="{AF89EBDB-7399-41E9-8419-7A6D811F8937}" destId="{464E7FDA-AC66-453F-AB66-9E63B46940C8}" srcOrd="1" destOrd="0" presId="urn:microsoft.com/office/officeart/2005/8/layout/hList3"/>
    <dgm:cxn modelId="{300C809B-CA2F-4E54-99E4-42F70368746F}" type="presParOf" srcId="{464E7FDA-AC66-453F-AB66-9E63B46940C8}" destId="{D7199BCD-46B7-4192-90A9-FC1A9D4045E6}" srcOrd="0" destOrd="0" presId="urn:microsoft.com/office/officeart/2005/8/layout/hList3"/>
    <dgm:cxn modelId="{C375801F-2C9A-4164-A4EF-7C4F79F840C8}" type="presParOf" srcId="{464E7FDA-AC66-453F-AB66-9E63B46940C8}" destId="{7B9AE087-FF71-4C06-A0AD-9857423A1A93}" srcOrd="1" destOrd="0" presId="urn:microsoft.com/office/officeart/2005/8/layout/hList3"/>
    <dgm:cxn modelId="{A1397263-4D38-4BDA-A843-1364A28C353A}" type="presParOf" srcId="{464E7FDA-AC66-453F-AB66-9E63B46940C8}" destId="{9A1736EB-16A3-4064-9CF4-3A0138CEAE7E}" srcOrd="2" destOrd="0" presId="urn:microsoft.com/office/officeart/2005/8/layout/hList3"/>
    <dgm:cxn modelId="{0D0DC4D8-1E39-465F-A583-BB3743BB89D7}" type="presParOf" srcId="{AF89EBDB-7399-41E9-8419-7A6D811F8937}" destId="{F0016C9A-8B2C-4D32-99C2-566030B20B0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D8EF8-7B24-4A82-9180-752214C42584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E32543FE-BD0E-4D6B-9F89-A9150A5558B8}">
      <dgm:prSet phldrT="[besedilo]" custT="1"/>
      <dgm:spPr/>
      <dgm:t>
        <a:bodyPr/>
        <a:lstStyle/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Delimično ostvaren </a:t>
          </a:r>
          <a:r>
            <a:rPr lang="en-US" sz="3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r>
            <a:rPr lang="sr-Cyrl-RS" sz="3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na nivou najmanje zanimanja</a:t>
          </a:r>
        </a:p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(vezano sa obukom za zanimanje) </a:t>
          </a:r>
        </a:p>
      </dgm:t>
    </dgm:pt>
    <dgm:pt modelId="{ACF8FBFC-C1D7-4B24-B5E8-C1FCCD7FC7F7}" type="parTrans" cxnId="{4D6E540B-E4F4-4360-827C-CEA6772284C1}">
      <dgm:prSet/>
      <dgm:spPr/>
      <dgm:t>
        <a:bodyPr/>
        <a:lstStyle/>
        <a:p>
          <a:endParaRPr lang="sr-Cyrl-RS" noProof="0" dirty="0"/>
        </a:p>
      </dgm:t>
    </dgm:pt>
    <dgm:pt modelId="{07EFC192-2CC9-43F3-AC8B-E684F1B7A8DE}" type="sibTrans" cxnId="{4D6E540B-E4F4-4360-827C-CEA6772284C1}">
      <dgm:prSet/>
      <dgm:spPr/>
      <dgm:t>
        <a:bodyPr/>
        <a:lstStyle/>
        <a:p>
          <a:endParaRPr lang="sr-Cyrl-RS" noProof="0" dirty="0"/>
        </a:p>
      </dgm:t>
    </dgm:pt>
    <dgm:pt modelId="{66891BDB-A62A-4CEF-A60D-3EAF6A3A46B1}">
      <dgm:prSet phldrT="[besedilo]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Standard stručnih kompetencija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(vezano sa kompetencijama/ kvalifikacijama/</a:t>
          </a:r>
          <a:br>
            <a:rPr lang="sr-Cyrl-RS" sz="24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sr-Cyrl-RS" sz="24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zanimanjima)</a:t>
          </a:r>
        </a:p>
      </dgm:t>
    </dgm:pt>
    <dgm:pt modelId="{4E9FA7BA-66C5-4BFD-B108-725CF997102B}" type="parTrans" cxnId="{B32CD946-2916-40F3-986C-D82C14D40523}">
      <dgm:prSet/>
      <dgm:spPr/>
      <dgm:t>
        <a:bodyPr/>
        <a:lstStyle/>
        <a:p>
          <a:endParaRPr lang="sr-Cyrl-RS" noProof="0" dirty="0"/>
        </a:p>
      </dgm:t>
    </dgm:pt>
    <dgm:pt modelId="{053F5CD4-0514-4A13-9CF5-95B26044F09A}" type="sibTrans" cxnId="{B32CD946-2916-40F3-986C-D82C14D40523}">
      <dgm:prSet/>
      <dgm:spPr/>
      <dgm:t>
        <a:bodyPr/>
        <a:lstStyle/>
        <a:p>
          <a:endParaRPr lang="sr-Cyrl-RS" noProof="0" dirty="0"/>
        </a:p>
      </dgm:t>
    </dgm:pt>
    <dgm:pt modelId="{744A93C8-65E1-48DF-A4CD-8EA1A1834E0B}">
      <dgm:prSet phldrT="[besedilo]" custT="1"/>
      <dgm:spPr/>
      <dgm:t>
        <a:bodyPr/>
        <a:lstStyle/>
        <a:p>
          <a:r>
            <a:rPr lang="sr-Cyrl-RS" sz="3600" noProof="0">
              <a:latin typeface="Arial" panose="020B0604020202020204" pitchFamily="34" charset="0"/>
              <a:cs typeface="Arial" panose="020B0604020202020204" pitchFamily="34" charset="0"/>
            </a:rPr>
            <a:t>Standard kvalifikacije u celini</a:t>
          </a:r>
        </a:p>
        <a:p>
          <a:r>
            <a:rPr lang="sr-Cyrl-RS" sz="2400" noProof="0">
              <a:latin typeface="Arial" panose="020B0604020202020204" pitchFamily="34" charset="0"/>
              <a:cs typeface="Arial" panose="020B0604020202020204" pitchFamily="34" charset="0"/>
            </a:rPr>
            <a:t>(vezano sa obukom za kvalifikaciju)</a:t>
          </a:r>
          <a:endParaRPr lang="sr-Cyrl-RS" sz="2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4C5A30-106B-4FC1-A50A-4310FA4D2DA4}" type="sibTrans" cxnId="{9EB5205B-3A75-4716-A2BE-1252B56A39AB}">
      <dgm:prSet/>
      <dgm:spPr/>
      <dgm:t>
        <a:bodyPr/>
        <a:lstStyle/>
        <a:p>
          <a:endParaRPr lang="sr-Cyrl-RS" noProof="0" dirty="0"/>
        </a:p>
      </dgm:t>
    </dgm:pt>
    <dgm:pt modelId="{2B052199-A0CC-4F00-B55F-77EB16B2B6C7}" type="parTrans" cxnId="{9EB5205B-3A75-4716-A2BE-1252B56A39AB}">
      <dgm:prSet/>
      <dgm:spPr/>
      <dgm:t>
        <a:bodyPr/>
        <a:lstStyle/>
        <a:p>
          <a:endParaRPr lang="sr-Cyrl-RS" noProof="0" dirty="0"/>
        </a:p>
      </dgm:t>
    </dgm:pt>
    <dgm:pt modelId="{091B465C-BF98-4528-8E89-03C204436D21}">
      <dgm:prSet phldrT="[besedilo]" custT="1"/>
      <dgm:spPr/>
      <dgm:t>
        <a:bodyPr/>
        <a:lstStyle/>
        <a:p>
          <a:pPr>
            <a:spcAft>
              <a:spcPts val="600"/>
            </a:spcAft>
          </a:pPr>
          <a:r>
            <a:rPr lang="sr-Cyrl-RS" sz="4400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Standard kvalifikacije</a:t>
          </a:r>
        </a:p>
        <a:p>
          <a:pPr>
            <a:spcAft>
              <a:spcPts val="1200"/>
            </a:spcAft>
          </a:pPr>
          <a:r>
            <a:rPr lang="sr-Cyrl-RS" sz="3100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(PPU)</a:t>
          </a:r>
        </a:p>
      </dgm:t>
    </dgm:pt>
    <dgm:pt modelId="{C19385FE-A1C8-4667-868C-57C9EF9BF783}" type="sibTrans" cxnId="{8DFD2982-E7C7-4F55-AAED-4ECD21BCA4C9}">
      <dgm:prSet/>
      <dgm:spPr/>
      <dgm:t>
        <a:bodyPr/>
        <a:lstStyle/>
        <a:p>
          <a:endParaRPr lang="sr-Cyrl-RS" noProof="0" dirty="0"/>
        </a:p>
      </dgm:t>
    </dgm:pt>
    <dgm:pt modelId="{9E3192DA-3CD5-4C76-8D8D-23DDCF69D2EF}" type="parTrans" cxnId="{8DFD2982-E7C7-4F55-AAED-4ECD21BCA4C9}">
      <dgm:prSet/>
      <dgm:spPr/>
      <dgm:t>
        <a:bodyPr/>
        <a:lstStyle/>
        <a:p>
          <a:endParaRPr lang="sr-Cyrl-RS" noProof="0" dirty="0"/>
        </a:p>
      </dgm:t>
    </dgm:pt>
    <dgm:pt modelId="{AF89EBDB-7399-41E9-8419-7A6D811F8937}" type="pres">
      <dgm:prSet presAssocID="{C3ED8EF8-7B24-4A82-9180-752214C42584}" presName="composite" presStyleCnt="0">
        <dgm:presLayoutVars>
          <dgm:chMax val="1"/>
          <dgm:dir/>
          <dgm:resizeHandles val="exact"/>
        </dgm:presLayoutVars>
      </dgm:prSet>
      <dgm:spPr/>
    </dgm:pt>
    <dgm:pt modelId="{F0244635-0346-48D7-B657-8549B754DAC2}" type="pres">
      <dgm:prSet presAssocID="{091B465C-BF98-4528-8E89-03C204436D21}" presName="roof" presStyleLbl="dkBgShp" presStyleIdx="0" presStyleCnt="2" custScaleY="69816" custLinFactNeighborX="93" custLinFactNeighborY="1202"/>
      <dgm:spPr/>
    </dgm:pt>
    <dgm:pt modelId="{464E7FDA-AC66-453F-AB66-9E63B46940C8}" type="pres">
      <dgm:prSet presAssocID="{091B465C-BF98-4528-8E89-03C204436D21}" presName="pillars" presStyleCnt="0"/>
      <dgm:spPr/>
    </dgm:pt>
    <dgm:pt modelId="{D7199BCD-46B7-4192-90A9-FC1A9D4045E6}" type="pres">
      <dgm:prSet presAssocID="{091B465C-BF98-4528-8E89-03C204436D21}" presName="pillar1" presStyleLbl="node1" presStyleIdx="0" presStyleCnt="3" custScaleY="116437" custLinFactNeighborY="694">
        <dgm:presLayoutVars>
          <dgm:bulletEnabled val="1"/>
        </dgm:presLayoutVars>
      </dgm:prSet>
      <dgm:spPr/>
    </dgm:pt>
    <dgm:pt modelId="{7B9AE087-FF71-4C06-A0AD-9857423A1A93}" type="pres">
      <dgm:prSet presAssocID="{E32543FE-BD0E-4D6B-9F89-A9150A5558B8}" presName="pillarX" presStyleLbl="node1" presStyleIdx="1" presStyleCnt="3" custScaleY="114422" custLinFactNeighborY="-206">
        <dgm:presLayoutVars>
          <dgm:bulletEnabled val="1"/>
        </dgm:presLayoutVars>
      </dgm:prSet>
      <dgm:spPr/>
    </dgm:pt>
    <dgm:pt modelId="{9A1736EB-16A3-4064-9CF4-3A0138CEAE7E}" type="pres">
      <dgm:prSet presAssocID="{66891BDB-A62A-4CEF-A60D-3EAF6A3A46B1}" presName="pillarX" presStyleLbl="node1" presStyleIdx="2" presStyleCnt="3" custScaleY="112430" custLinFactNeighborX="-127" custLinFactNeighborY="-1106">
        <dgm:presLayoutVars>
          <dgm:bulletEnabled val="1"/>
        </dgm:presLayoutVars>
      </dgm:prSet>
      <dgm:spPr/>
    </dgm:pt>
    <dgm:pt modelId="{F0016C9A-8B2C-4D32-99C2-566030B20B0B}" type="pres">
      <dgm:prSet presAssocID="{091B465C-BF98-4528-8E89-03C204436D21}" presName="base" presStyleLbl="dkBgShp" presStyleIdx="1" presStyleCnt="2" custLinFactNeighborY="-25016"/>
      <dgm:spPr/>
    </dgm:pt>
  </dgm:ptLst>
  <dgm:cxnLst>
    <dgm:cxn modelId="{4D6E540B-E4F4-4360-827C-CEA6772284C1}" srcId="{091B465C-BF98-4528-8E89-03C204436D21}" destId="{E32543FE-BD0E-4D6B-9F89-A9150A5558B8}" srcOrd="1" destOrd="0" parTransId="{ACF8FBFC-C1D7-4B24-B5E8-C1FCCD7FC7F7}" sibTransId="{07EFC192-2CC9-43F3-AC8B-E684F1B7A8DE}"/>
    <dgm:cxn modelId="{FA155830-D005-4BBB-99AB-52FFBCACAF6D}" type="presOf" srcId="{744A93C8-65E1-48DF-A4CD-8EA1A1834E0B}" destId="{D7199BCD-46B7-4192-90A9-FC1A9D4045E6}" srcOrd="0" destOrd="0" presId="urn:microsoft.com/office/officeart/2005/8/layout/hList3"/>
    <dgm:cxn modelId="{9EB5205B-3A75-4716-A2BE-1252B56A39AB}" srcId="{091B465C-BF98-4528-8E89-03C204436D21}" destId="{744A93C8-65E1-48DF-A4CD-8EA1A1834E0B}" srcOrd="0" destOrd="0" parTransId="{2B052199-A0CC-4F00-B55F-77EB16B2B6C7}" sibTransId="{254C5A30-106B-4FC1-A50A-4310FA4D2DA4}"/>
    <dgm:cxn modelId="{B32CD946-2916-40F3-986C-D82C14D40523}" srcId="{091B465C-BF98-4528-8E89-03C204436D21}" destId="{66891BDB-A62A-4CEF-A60D-3EAF6A3A46B1}" srcOrd="2" destOrd="0" parTransId="{4E9FA7BA-66C5-4BFD-B108-725CF997102B}" sibTransId="{053F5CD4-0514-4A13-9CF5-95B26044F09A}"/>
    <dgm:cxn modelId="{40D45348-DA90-4A87-B2E7-F719D8B686B1}" type="presOf" srcId="{66891BDB-A62A-4CEF-A60D-3EAF6A3A46B1}" destId="{9A1736EB-16A3-4064-9CF4-3A0138CEAE7E}" srcOrd="0" destOrd="0" presId="urn:microsoft.com/office/officeart/2005/8/layout/hList3"/>
    <dgm:cxn modelId="{8DFD2982-E7C7-4F55-AAED-4ECD21BCA4C9}" srcId="{C3ED8EF8-7B24-4A82-9180-752214C42584}" destId="{091B465C-BF98-4528-8E89-03C204436D21}" srcOrd="0" destOrd="0" parTransId="{9E3192DA-3CD5-4C76-8D8D-23DDCF69D2EF}" sibTransId="{C19385FE-A1C8-4667-868C-57C9EF9BF783}"/>
    <dgm:cxn modelId="{9F423AA5-B8A0-4412-B256-99A5B57D0D46}" type="presOf" srcId="{091B465C-BF98-4528-8E89-03C204436D21}" destId="{F0244635-0346-48D7-B657-8549B754DAC2}" srcOrd="0" destOrd="0" presId="urn:microsoft.com/office/officeart/2005/8/layout/hList3"/>
    <dgm:cxn modelId="{B9B9BBCF-4FA7-4A6F-8177-9397290F4BD7}" type="presOf" srcId="{C3ED8EF8-7B24-4A82-9180-752214C42584}" destId="{AF89EBDB-7399-41E9-8419-7A6D811F8937}" srcOrd="0" destOrd="0" presId="urn:microsoft.com/office/officeart/2005/8/layout/hList3"/>
    <dgm:cxn modelId="{72D348E7-0D74-44FF-8F40-C00EF01BD458}" type="presOf" srcId="{E32543FE-BD0E-4D6B-9F89-A9150A5558B8}" destId="{7B9AE087-FF71-4C06-A0AD-9857423A1A93}" srcOrd="0" destOrd="0" presId="urn:microsoft.com/office/officeart/2005/8/layout/hList3"/>
    <dgm:cxn modelId="{659C4110-8222-4FCB-85C4-493CAC2B20DE}" type="presParOf" srcId="{AF89EBDB-7399-41E9-8419-7A6D811F8937}" destId="{F0244635-0346-48D7-B657-8549B754DAC2}" srcOrd="0" destOrd="0" presId="urn:microsoft.com/office/officeart/2005/8/layout/hList3"/>
    <dgm:cxn modelId="{D5E663FC-9ACA-49A5-A5E1-7080735D0C44}" type="presParOf" srcId="{AF89EBDB-7399-41E9-8419-7A6D811F8937}" destId="{464E7FDA-AC66-453F-AB66-9E63B46940C8}" srcOrd="1" destOrd="0" presId="urn:microsoft.com/office/officeart/2005/8/layout/hList3"/>
    <dgm:cxn modelId="{300C809B-CA2F-4E54-99E4-42F70368746F}" type="presParOf" srcId="{464E7FDA-AC66-453F-AB66-9E63B46940C8}" destId="{D7199BCD-46B7-4192-90A9-FC1A9D4045E6}" srcOrd="0" destOrd="0" presId="urn:microsoft.com/office/officeart/2005/8/layout/hList3"/>
    <dgm:cxn modelId="{C375801F-2C9A-4164-A4EF-7C4F79F840C8}" type="presParOf" srcId="{464E7FDA-AC66-453F-AB66-9E63B46940C8}" destId="{7B9AE087-FF71-4C06-A0AD-9857423A1A93}" srcOrd="1" destOrd="0" presId="urn:microsoft.com/office/officeart/2005/8/layout/hList3"/>
    <dgm:cxn modelId="{A1397263-4D38-4BDA-A843-1364A28C353A}" type="presParOf" srcId="{464E7FDA-AC66-453F-AB66-9E63B46940C8}" destId="{9A1736EB-16A3-4064-9CF4-3A0138CEAE7E}" srcOrd="2" destOrd="0" presId="urn:microsoft.com/office/officeart/2005/8/layout/hList3"/>
    <dgm:cxn modelId="{0D0DC4D8-1E39-465F-A583-BB3743BB89D7}" type="presParOf" srcId="{AF89EBDB-7399-41E9-8419-7A6D811F8937}" destId="{F0016C9A-8B2C-4D32-99C2-566030B20B0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A76E5-37D2-406C-909F-173B4B91F5F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D74DC2-8ED9-463B-8A82-03C0B1534CC4}">
      <dgm:prSet phldrT="[besedilo]"/>
      <dgm:spPr>
        <a:solidFill>
          <a:srgbClr val="425560"/>
        </a:solidFill>
      </dgm:spPr>
      <dgm:t>
        <a:bodyPr/>
        <a:lstStyle/>
        <a:p>
          <a:r>
            <a:rPr lang="sr-Cyrl-RS" noProof="0" dirty="0">
              <a:latin typeface="Arial" panose="020B0604020202020204" pitchFamily="34" charset="0"/>
              <a:cs typeface="Arial" panose="020B0604020202020204" pitchFamily="34" charset="0"/>
            </a:rPr>
            <a:t>Faza informisanja</a:t>
          </a:r>
        </a:p>
        <a:p>
          <a:r>
            <a:rPr lang="sr-Cyrl-RS" noProof="0" dirty="0">
              <a:latin typeface="Arial" panose="020B0604020202020204" pitchFamily="34" charset="0"/>
              <a:cs typeface="Arial" panose="020B0604020202020204" pitchFamily="34" charset="0"/>
            </a:rPr>
            <a:t>(besplatna, kandidat i savetnik)</a:t>
          </a:r>
        </a:p>
      </dgm:t>
    </dgm:pt>
    <dgm:pt modelId="{5B61A3F9-63BB-42B6-89FE-E647AB4513E0}" type="parTrans" cxnId="{D80B2D17-9CC3-469E-9D89-9136E0C4A61E}">
      <dgm:prSet/>
      <dgm:spPr/>
      <dgm:t>
        <a:bodyPr/>
        <a:lstStyle/>
        <a:p>
          <a:endParaRPr lang="en-GB"/>
        </a:p>
      </dgm:t>
    </dgm:pt>
    <dgm:pt modelId="{41CDA2DD-1B66-4577-978D-5983AFE28997}" type="sibTrans" cxnId="{D80B2D17-9CC3-469E-9D89-9136E0C4A61E}">
      <dgm:prSet/>
      <dgm:spPr/>
      <dgm:t>
        <a:bodyPr/>
        <a:lstStyle/>
        <a:p>
          <a:endParaRPr lang="en-GB"/>
        </a:p>
      </dgm:t>
    </dgm:pt>
    <dgm:pt modelId="{CCCFB0A4-0E69-42BA-9F08-1BDA7EBC919E}">
      <dgm:prSet phldrT="[besedilo]" custT="1"/>
      <dgm:spPr/>
      <dgm:t>
        <a:bodyPr/>
        <a:lstStyle/>
        <a:p>
          <a:pPr>
            <a:spcBef>
              <a:spcPts val="2400"/>
            </a:spcBef>
            <a:spcAft>
              <a:spcPts val="600"/>
            </a:spcAft>
          </a:pPr>
          <a:r>
            <a:rPr lang="sr-Cyrl-RS" sz="1900" noProof="0" dirty="0">
              <a:latin typeface="Arial" panose="020B0604020202020204" pitchFamily="34" charset="0"/>
              <a:cs typeface="Arial" panose="020B0604020202020204" pitchFamily="34" charset="0"/>
            </a:rPr>
            <a:t>informisanje zainteresovanog lica o postupku priznavanja prethodnog učenja</a:t>
          </a:r>
        </a:p>
      </dgm:t>
    </dgm:pt>
    <dgm:pt modelId="{10580A4B-F162-4A0D-80B2-225FEA646DD4}" type="parTrans" cxnId="{ACF63704-9626-406E-AE39-6425294FBC24}">
      <dgm:prSet/>
      <dgm:spPr/>
      <dgm:t>
        <a:bodyPr/>
        <a:lstStyle/>
        <a:p>
          <a:endParaRPr lang="en-GB"/>
        </a:p>
      </dgm:t>
    </dgm:pt>
    <dgm:pt modelId="{F33EAC0B-1182-4E11-9D96-B42519D11392}" type="sibTrans" cxnId="{ACF63704-9626-406E-AE39-6425294FBC24}">
      <dgm:prSet/>
      <dgm:spPr/>
      <dgm:t>
        <a:bodyPr/>
        <a:lstStyle/>
        <a:p>
          <a:endParaRPr lang="en-GB"/>
        </a:p>
      </dgm:t>
    </dgm:pt>
    <dgm:pt modelId="{3A959D26-4910-48A9-86A2-1BB56CEC93F1}">
      <dgm:prSet phldrT="[besedilo]" custT="1"/>
      <dgm:spPr/>
      <dgm:t>
        <a:bodyPr/>
        <a:lstStyle/>
        <a:p>
          <a:pPr>
            <a:spcBef>
              <a:spcPct val="0"/>
            </a:spcBef>
            <a:spcAft>
              <a:spcPts val="600"/>
            </a:spcAft>
          </a:pPr>
          <a:r>
            <a:rPr lang="sr-Cyrl-RS" sz="1900" noProof="0" dirty="0">
              <a:latin typeface="Arial" panose="020B0604020202020204" pitchFamily="34" charset="0"/>
              <a:cs typeface="Arial" panose="020B0604020202020204" pitchFamily="34" charset="0"/>
            </a:rPr>
            <a:t>predstavljanje alata</a:t>
          </a:r>
        </a:p>
      </dgm:t>
    </dgm:pt>
    <dgm:pt modelId="{C24220CA-1EF1-4C26-9901-0BD746201892}" type="parTrans" cxnId="{58F8255B-EA9C-4268-A9A6-8C8757497554}">
      <dgm:prSet/>
      <dgm:spPr/>
      <dgm:t>
        <a:bodyPr/>
        <a:lstStyle/>
        <a:p>
          <a:endParaRPr lang="en-GB"/>
        </a:p>
      </dgm:t>
    </dgm:pt>
    <dgm:pt modelId="{0023CB8C-E26B-4404-ADD1-25334442653C}" type="sibTrans" cxnId="{58F8255B-EA9C-4268-A9A6-8C8757497554}">
      <dgm:prSet/>
      <dgm:spPr/>
      <dgm:t>
        <a:bodyPr/>
        <a:lstStyle/>
        <a:p>
          <a:endParaRPr lang="en-GB"/>
        </a:p>
      </dgm:t>
    </dgm:pt>
    <dgm:pt modelId="{0FE84CE2-1067-46C7-98C3-855CB47069AD}">
      <dgm:prSet phldrT="[besedilo]"/>
      <dgm:spPr>
        <a:solidFill>
          <a:srgbClr val="425560"/>
        </a:solidFill>
      </dgm:spPr>
      <dgm:t>
        <a:bodyPr/>
        <a:lstStyle/>
        <a:p>
          <a:r>
            <a:rPr lang="sr-Cyrl-RS" noProof="0" dirty="0">
              <a:latin typeface="Arial" panose="020B0604020202020204" pitchFamily="34" charset="0"/>
              <a:cs typeface="Arial" panose="020B0604020202020204" pitchFamily="34" charset="0"/>
            </a:rPr>
            <a:t>Faza pripreme portfolija i samoprocene</a:t>
          </a:r>
        </a:p>
        <a:p>
          <a:r>
            <a:rPr lang="sr-Cyrl-RS" noProof="0" dirty="0">
              <a:latin typeface="Arial" panose="020B0604020202020204" pitchFamily="34" charset="0"/>
              <a:cs typeface="Arial" panose="020B0604020202020204" pitchFamily="34" charset="0"/>
            </a:rPr>
            <a:t>(kandidat, savetnik, ocenjivač)</a:t>
          </a:r>
        </a:p>
      </dgm:t>
    </dgm:pt>
    <dgm:pt modelId="{00CF5CE1-5777-4A17-8A4A-B9D6E11036C2}" type="parTrans" cxnId="{DBE6EF59-BB4F-48DD-B391-58E5B324A070}">
      <dgm:prSet/>
      <dgm:spPr/>
      <dgm:t>
        <a:bodyPr/>
        <a:lstStyle/>
        <a:p>
          <a:endParaRPr lang="en-GB"/>
        </a:p>
      </dgm:t>
    </dgm:pt>
    <dgm:pt modelId="{BB85E64E-ABBD-4883-ADF1-21BDEA0B1150}" type="sibTrans" cxnId="{DBE6EF59-BB4F-48DD-B391-58E5B324A070}">
      <dgm:prSet/>
      <dgm:spPr/>
      <dgm:t>
        <a:bodyPr/>
        <a:lstStyle/>
        <a:p>
          <a:endParaRPr lang="en-GB"/>
        </a:p>
      </dgm:t>
    </dgm:pt>
    <dgm:pt modelId="{EA655FAC-7C40-46A1-9C15-31CC686DAEEB}">
      <dgm:prSet phldrT="[besedilo]" custT="1"/>
      <dgm:spPr/>
      <dgm:t>
        <a:bodyPr/>
        <a:lstStyle/>
        <a:p>
          <a:pPr>
            <a:spcAft>
              <a:spcPts val="600"/>
            </a:spcAft>
          </a:pPr>
          <a:r>
            <a:rPr lang="sr-Cyrl-RS" sz="1900" noProof="0" dirty="0">
              <a:latin typeface="Arial" panose="020B0604020202020204" pitchFamily="34" charset="0"/>
              <a:cs typeface="Arial" panose="020B0604020202020204" pitchFamily="34" charset="0"/>
            </a:rPr>
            <a:t>savetovanje i vođenje, pomaganje kod samoprocene, prikupljanja dokaza i izrade portfolija kandidata</a:t>
          </a:r>
        </a:p>
      </dgm:t>
    </dgm:pt>
    <dgm:pt modelId="{A9A6BE51-4D6B-4FC5-9B10-3B695BD1C8CF}" type="parTrans" cxnId="{BEE49D34-6E2D-4F3E-95C7-991BA07F30A4}">
      <dgm:prSet/>
      <dgm:spPr/>
      <dgm:t>
        <a:bodyPr/>
        <a:lstStyle/>
        <a:p>
          <a:endParaRPr lang="en-GB"/>
        </a:p>
      </dgm:t>
    </dgm:pt>
    <dgm:pt modelId="{402AE76E-3E07-4224-AA28-54B23F09523A}" type="sibTrans" cxnId="{BEE49D34-6E2D-4F3E-95C7-991BA07F30A4}">
      <dgm:prSet/>
      <dgm:spPr/>
      <dgm:t>
        <a:bodyPr/>
        <a:lstStyle/>
        <a:p>
          <a:endParaRPr lang="en-GB"/>
        </a:p>
      </dgm:t>
    </dgm:pt>
    <dgm:pt modelId="{F8714F2E-FBCF-4646-9E60-7C4B3427947A}">
      <dgm:prSet phldrT="[besedilo]" custT="1"/>
      <dgm:spPr/>
      <dgm:t>
        <a:bodyPr/>
        <a:lstStyle/>
        <a:p>
          <a:pPr>
            <a:spcAft>
              <a:spcPts val="600"/>
            </a:spcAft>
          </a:pPr>
          <a:r>
            <a:rPr lang="sr-Cyrl-RS" sz="1900" noProof="0" dirty="0">
              <a:latin typeface="Arial" panose="020B0604020202020204" pitchFamily="34" charset="0"/>
              <a:cs typeface="Arial" panose="020B0604020202020204" pitchFamily="34" charset="0"/>
            </a:rPr>
            <a:t>izrada izveštaja o kandidatu sa planom procene</a:t>
          </a:r>
        </a:p>
      </dgm:t>
    </dgm:pt>
    <dgm:pt modelId="{BE4380CF-854B-44E4-849A-A63B53B966FC}" type="parTrans" cxnId="{00A8E9CF-581F-44AE-8667-20D376B62CD9}">
      <dgm:prSet/>
      <dgm:spPr/>
      <dgm:t>
        <a:bodyPr/>
        <a:lstStyle/>
        <a:p>
          <a:endParaRPr lang="en-GB"/>
        </a:p>
      </dgm:t>
    </dgm:pt>
    <dgm:pt modelId="{3E078A41-8AB6-4F7C-8E2F-C8D23A88C6D1}" type="sibTrans" cxnId="{00A8E9CF-581F-44AE-8667-20D376B62CD9}">
      <dgm:prSet/>
      <dgm:spPr/>
      <dgm:t>
        <a:bodyPr/>
        <a:lstStyle/>
        <a:p>
          <a:endParaRPr lang="en-GB"/>
        </a:p>
      </dgm:t>
    </dgm:pt>
    <dgm:pt modelId="{8BDB183B-7E89-4DBE-9D94-970397A1B534}">
      <dgm:prSet phldrT="[besedilo]"/>
      <dgm:spPr>
        <a:solidFill>
          <a:srgbClr val="425560"/>
        </a:solidFill>
      </dgm:spPr>
      <dgm:t>
        <a:bodyPr/>
        <a:lstStyle/>
        <a:p>
          <a:r>
            <a:rPr lang="sr-Cyrl-RS" noProof="0" dirty="0">
              <a:latin typeface="Arial" panose="020B0604020202020204" pitchFamily="34" charset="0"/>
              <a:cs typeface="Arial" panose="020B0604020202020204" pitchFamily="34" charset="0"/>
            </a:rPr>
            <a:t>Faza provere</a:t>
          </a:r>
        </a:p>
        <a:p>
          <a:r>
            <a:rPr lang="sr-Cyrl-RS" noProof="0" dirty="0">
              <a:latin typeface="Arial" panose="020B0604020202020204" pitchFamily="34" charset="0"/>
              <a:cs typeface="Arial" panose="020B0604020202020204" pitchFamily="34" charset="0"/>
            </a:rPr>
            <a:t>(kandidat, ocenjivači, komisija)</a:t>
          </a:r>
        </a:p>
      </dgm:t>
    </dgm:pt>
    <dgm:pt modelId="{AC090333-FE8A-4CEF-BFD8-33D9EAE45B6D}" type="parTrans" cxnId="{2E693457-F003-4B95-B67B-CAEED2D77835}">
      <dgm:prSet/>
      <dgm:spPr/>
      <dgm:t>
        <a:bodyPr/>
        <a:lstStyle/>
        <a:p>
          <a:endParaRPr lang="en-GB"/>
        </a:p>
      </dgm:t>
    </dgm:pt>
    <dgm:pt modelId="{9CCFAF42-3534-4A77-85D9-CF8BDE891573}" type="sibTrans" cxnId="{2E693457-F003-4B95-B67B-CAEED2D77835}">
      <dgm:prSet/>
      <dgm:spPr/>
      <dgm:t>
        <a:bodyPr/>
        <a:lstStyle/>
        <a:p>
          <a:endParaRPr lang="en-GB"/>
        </a:p>
      </dgm:t>
    </dgm:pt>
    <dgm:pt modelId="{F2F358C6-9DD8-4EC3-90A4-AFF1E5241202}">
      <dgm:prSet phldrT="[besedilo]" custT="1"/>
      <dgm:spPr/>
      <dgm:t>
        <a:bodyPr/>
        <a:lstStyle/>
        <a:p>
          <a:pPr>
            <a:spcAft>
              <a:spcPts val="600"/>
            </a:spcAft>
          </a:pPr>
          <a:r>
            <a:rPr lang="sr-Cyrl-RS" sz="1900" noProof="0" dirty="0">
              <a:latin typeface="Arial" panose="020B0604020202020204" pitchFamily="34" charset="0"/>
              <a:cs typeface="Arial" panose="020B0604020202020204" pitchFamily="34" charset="0"/>
            </a:rPr>
            <a:t>obavljanje ispita prema planu procene, pred komisijom za priznavanje prethodnog učenja</a:t>
          </a:r>
        </a:p>
      </dgm:t>
    </dgm:pt>
    <dgm:pt modelId="{2C561316-B3D7-4327-8D51-4BDB8F1DCD20}" type="parTrans" cxnId="{55252666-E1D4-4390-BD5F-400141E7CF97}">
      <dgm:prSet/>
      <dgm:spPr/>
      <dgm:t>
        <a:bodyPr/>
        <a:lstStyle/>
        <a:p>
          <a:endParaRPr lang="en-GB"/>
        </a:p>
      </dgm:t>
    </dgm:pt>
    <dgm:pt modelId="{8D36DB5E-224B-4021-BFD8-D7DC8592BBA3}" type="sibTrans" cxnId="{55252666-E1D4-4390-BD5F-400141E7CF97}">
      <dgm:prSet/>
      <dgm:spPr/>
      <dgm:t>
        <a:bodyPr/>
        <a:lstStyle/>
        <a:p>
          <a:endParaRPr lang="en-GB"/>
        </a:p>
      </dgm:t>
    </dgm:pt>
    <dgm:pt modelId="{1E2FC61A-DA19-4AC9-B41D-E347D825C609}">
      <dgm:prSet phldrT="[besedilo]" custT="1"/>
      <dgm:spPr/>
      <dgm:t>
        <a:bodyPr/>
        <a:lstStyle/>
        <a:p>
          <a:pPr>
            <a:spcAft>
              <a:spcPts val="600"/>
            </a:spcAft>
          </a:pPr>
          <a:r>
            <a:rPr lang="sr-Cyrl-RS" sz="1900" noProof="0" dirty="0">
              <a:latin typeface="Arial" panose="020B0604020202020204" pitchFamily="34" charset="0"/>
              <a:cs typeface="Arial" panose="020B0604020202020204" pitchFamily="34" charset="0"/>
            </a:rPr>
            <a:t>izdavanje javne isprave, odnosno uverenja ili potvrde</a:t>
          </a:r>
        </a:p>
      </dgm:t>
    </dgm:pt>
    <dgm:pt modelId="{AFA28121-2342-4E65-8641-031BB9782919}" type="parTrans" cxnId="{77D07ECF-E065-4CAC-AAB4-513511C51F59}">
      <dgm:prSet/>
      <dgm:spPr/>
      <dgm:t>
        <a:bodyPr/>
        <a:lstStyle/>
        <a:p>
          <a:endParaRPr lang="en-GB"/>
        </a:p>
      </dgm:t>
    </dgm:pt>
    <dgm:pt modelId="{757FB0D8-D618-4C0E-B51E-050AA0EC0111}" type="sibTrans" cxnId="{77D07ECF-E065-4CAC-AAB4-513511C51F59}">
      <dgm:prSet/>
      <dgm:spPr/>
      <dgm:t>
        <a:bodyPr/>
        <a:lstStyle/>
        <a:p>
          <a:endParaRPr lang="en-GB"/>
        </a:p>
      </dgm:t>
    </dgm:pt>
    <dgm:pt modelId="{95A3B3C5-F673-473B-B0A8-E74098FF6C93}" type="pres">
      <dgm:prSet presAssocID="{BD3A76E5-37D2-406C-909F-173B4B91F5FF}" presName="Name0" presStyleCnt="0">
        <dgm:presLayoutVars>
          <dgm:dir/>
          <dgm:animLvl val="lvl"/>
          <dgm:resizeHandles/>
        </dgm:presLayoutVars>
      </dgm:prSet>
      <dgm:spPr/>
    </dgm:pt>
    <dgm:pt modelId="{0D025A64-975D-4746-BF4F-3893F80AD097}" type="pres">
      <dgm:prSet presAssocID="{D5D74DC2-8ED9-463B-8A82-03C0B1534CC4}" presName="linNode" presStyleCnt="0"/>
      <dgm:spPr/>
    </dgm:pt>
    <dgm:pt modelId="{7C2F1933-89DE-4275-9C10-A44E63379E16}" type="pres">
      <dgm:prSet presAssocID="{D5D74DC2-8ED9-463B-8A82-03C0B1534CC4}" presName="parentShp" presStyleLbl="node1" presStyleIdx="0" presStyleCnt="3">
        <dgm:presLayoutVars>
          <dgm:bulletEnabled val="1"/>
        </dgm:presLayoutVars>
      </dgm:prSet>
      <dgm:spPr/>
    </dgm:pt>
    <dgm:pt modelId="{645E7294-A5FD-4E49-93F2-589C9CCE454B}" type="pres">
      <dgm:prSet presAssocID="{D5D74DC2-8ED9-463B-8A82-03C0B1534CC4}" presName="childShp" presStyleLbl="bgAccFollowNode1" presStyleIdx="0" presStyleCnt="3" custScaleY="80083">
        <dgm:presLayoutVars>
          <dgm:bulletEnabled val="1"/>
        </dgm:presLayoutVars>
      </dgm:prSet>
      <dgm:spPr/>
    </dgm:pt>
    <dgm:pt modelId="{DF1FFA83-527D-4EA1-873E-D1DF5661ACB5}" type="pres">
      <dgm:prSet presAssocID="{41CDA2DD-1B66-4577-978D-5983AFE28997}" presName="spacing" presStyleCnt="0"/>
      <dgm:spPr/>
    </dgm:pt>
    <dgm:pt modelId="{1FCC643B-611B-4F9C-A64A-E577DE92E375}" type="pres">
      <dgm:prSet presAssocID="{0FE84CE2-1067-46C7-98C3-855CB47069AD}" presName="linNode" presStyleCnt="0"/>
      <dgm:spPr/>
    </dgm:pt>
    <dgm:pt modelId="{A03D6518-7DB6-4C03-BB3B-A729C93575D1}" type="pres">
      <dgm:prSet presAssocID="{0FE84CE2-1067-46C7-98C3-855CB47069AD}" presName="parentShp" presStyleLbl="node1" presStyleIdx="1" presStyleCnt="3">
        <dgm:presLayoutVars>
          <dgm:bulletEnabled val="1"/>
        </dgm:presLayoutVars>
      </dgm:prSet>
      <dgm:spPr/>
    </dgm:pt>
    <dgm:pt modelId="{24C00E28-87A9-4B06-87E7-DD234D8C9DD1}" type="pres">
      <dgm:prSet presAssocID="{0FE84CE2-1067-46C7-98C3-855CB47069AD}" presName="childShp" presStyleLbl="bgAccFollowNode1" presStyleIdx="1" presStyleCnt="3">
        <dgm:presLayoutVars>
          <dgm:bulletEnabled val="1"/>
        </dgm:presLayoutVars>
      </dgm:prSet>
      <dgm:spPr/>
    </dgm:pt>
    <dgm:pt modelId="{436C9677-FAB5-4836-ABDF-3DBEDD498F18}" type="pres">
      <dgm:prSet presAssocID="{BB85E64E-ABBD-4883-ADF1-21BDEA0B1150}" presName="spacing" presStyleCnt="0"/>
      <dgm:spPr/>
    </dgm:pt>
    <dgm:pt modelId="{8BD16EF3-6EA9-45C2-B6E7-E04F0751C957}" type="pres">
      <dgm:prSet presAssocID="{8BDB183B-7E89-4DBE-9D94-970397A1B534}" presName="linNode" presStyleCnt="0"/>
      <dgm:spPr/>
    </dgm:pt>
    <dgm:pt modelId="{23EC99CA-72D3-4411-9D8C-1F9A529D05F1}" type="pres">
      <dgm:prSet presAssocID="{8BDB183B-7E89-4DBE-9D94-970397A1B534}" presName="parentShp" presStyleLbl="node1" presStyleIdx="2" presStyleCnt="3">
        <dgm:presLayoutVars>
          <dgm:bulletEnabled val="1"/>
        </dgm:presLayoutVars>
      </dgm:prSet>
      <dgm:spPr/>
    </dgm:pt>
    <dgm:pt modelId="{14E602E0-A9EE-4C66-B48A-AF9E54F4BB27}" type="pres">
      <dgm:prSet presAssocID="{8BDB183B-7E89-4DBE-9D94-970397A1B534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ACF63704-9626-406E-AE39-6425294FBC24}" srcId="{D5D74DC2-8ED9-463B-8A82-03C0B1534CC4}" destId="{CCCFB0A4-0E69-42BA-9F08-1BDA7EBC919E}" srcOrd="0" destOrd="0" parTransId="{10580A4B-F162-4A0D-80B2-225FEA646DD4}" sibTransId="{F33EAC0B-1182-4E11-9D96-B42519D11392}"/>
    <dgm:cxn modelId="{D80B2D17-9CC3-469E-9D89-9136E0C4A61E}" srcId="{BD3A76E5-37D2-406C-909F-173B4B91F5FF}" destId="{D5D74DC2-8ED9-463B-8A82-03C0B1534CC4}" srcOrd="0" destOrd="0" parTransId="{5B61A3F9-63BB-42B6-89FE-E647AB4513E0}" sibTransId="{41CDA2DD-1B66-4577-978D-5983AFE28997}"/>
    <dgm:cxn modelId="{FDCE5419-76E0-41B2-8152-AC41802FD7CC}" type="presOf" srcId="{F8714F2E-FBCF-4646-9E60-7C4B3427947A}" destId="{24C00E28-87A9-4B06-87E7-DD234D8C9DD1}" srcOrd="0" destOrd="1" presId="urn:microsoft.com/office/officeart/2005/8/layout/vList6"/>
    <dgm:cxn modelId="{BEE49D34-6E2D-4F3E-95C7-991BA07F30A4}" srcId="{0FE84CE2-1067-46C7-98C3-855CB47069AD}" destId="{EA655FAC-7C40-46A1-9C15-31CC686DAEEB}" srcOrd="0" destOrd="0" parTransId="{A9A6BE51-4D6B-4FC5-9B10-3B695BD1C8CF}" sibTransId="{402AE76E-3E07-4224-AA28-54B23F09523A}"/>
    <dgm:cxn modelId="{F1D66E40-3802-4A19-8E55-F4B16A8533F5}" type="presOf" srcId="{8BDB183B-7E89-4DBE-9D94-970397A1B534}" destId="{23EC99CA-72D3-4411-9D8C-1F9A529D05F1}" srcOrd="0" destOrd="0" presId="urn:microsoft.com/office/officeart/2005/8/layout/vList6"/>
    <dgm:cxn modelId="{58F8255B-EA9C-4268-A9A6-8C8757497554}" srcId="{D5D74DC2-8ED9-463B-8A82-03C0B1534CC4}" destId="{3A959D26-4910-48A9-86A2-1BB56CEC93F1}" srcOrd="1" destOrd="0" parTransId="{C24220CA-1EF1-4C26-9901-0BD746201892}" sibTransId="{0023CB8C-E26B-4404-ADD1-25334442653C}"/>
    <dgm:cxn modelId="{AE4E3841-16F8-4F99-AA4B-4331AE8CA69C}" type="presOf" srcId="{0FE84CE2-1067-46C7-98C3-855CB47069AD}" destId="{A03D6518-7DB6-4C03-BB3B-A729C93575D1}" srcOrd="0" destOrd="0" presId="urn:microsoft.com/office/officeart/2005/8/layout/vList6"/>
    <dgm:cxn modelId="{55252666-E1D4-4390-BD5F-400141E7CF97}" srcId="{8BDB183B-7E89-4DBE-9D94-970397A1B534}" destId="{F2F358C6-9DD8-4EC3-90A4-AFF1E5241202}" srcOrd="0" destOrd="0" parTransId="{2C561316-B3D7-4327-8D51-4BDB8F1DCD20}" sibTransId="{8D36DB5E-224B-4021-BFD8-D7DC8592BBA3}"/>
    <dgm:cxn modelId="{014AFF6F-28A9-411A-B009-89D458AC44CC}" type="presOf" srcId="{CCCFB0A4-0E69-42BA-9F08-1BDA7EBC919E}" destId="{645E7294-A5FD-4E49-93F2-589C9CCE454B}" srcOrd="0" destOrd="0" presId="urn:microsoft.com/office/officeart/2005/8/layout/vList6"/>
    <dgm:cxn modelId="{DDA21055-8854-4E34-9A27-BEE9F04CFE18}" type="presOf" srcId="{1E2FC61A-DA19-4AC9-B41D-E347D825C609}" destId="{14E602E0-A9EE-4C66-B48A-AF9E54F4BB27}" srcOrd="0" destOrd="1" presId="urn:microsoft.com/office/officeart/2005/8/layout/vList6"/>
    <dgm:cxn modelId="{2E693457-F003-4B95-B67B-CAEED2D77835}" srcId="{BD3A76E5-37D2-406C-909F-173B4B91F5FF}" destId="{8BDB183B-7E89-4DBE-9D94-970397A1B534}" srcOrd="2" destOrd="0" parTransId="{AC090333-FE8A-4CEF-BFD8-33D9EAE45B6D}" sibTransId="{9CCFAF42-3534-4A77-85D9-CF8BDE891573}"/>
    <dgm:cxn modelId="{5B51E957-299A-4D86-9171-6F10C0D54B2F}" type="presOf" srcId="{F2F358C6-9DD8-4EC3-90A4-AFF1E5241202}" destId="{14E602E0-A9EE-4C66-B48A-AF9E54F4BB27}" srcOrd="0" destOrd="0" presId="urn:microsoft.com/office/officeart/2005/8/layout/vList6"/>
    <dgm:cxn modelId="{DBE6EF59-BB4F-48DD-B391-58E5B324A070}" srcId="{BD3A76E5-37D2-406C-909F-173B4B91F5FF}" destId="{0FE84CE2-1067-46C7-98C3-855CB47069AD}" srcOrd="1" destOrd="0" parTransId="{00CF5CE1-5777-4A17-8A4A-B9D6E11036C2}" sibTransId="{BB85E64E-ABBD-4883-ADF1-21BDEA0B1150}"/>
    <dgm:cxn modelId="{39539BC2-4D3B-48B3-BF64-1602235795D9}" type="presOf" srcId="{D5D74DC2-8ED9-463B-8A82-03C0B1534CC4}" destId="{7C2F1933-89DE-4275-9C10-A44E63379E16}" srcOrd="0" destOrd="0" presId="urn:microsoft.com/office/officeart/2005/8/layout/vList6"/>
    <dgm:cxn modelId="{B9721DCA-292C-4CAE-8AC5-C276D30E4A96}" type="presOf" srcId="{3A959D26-4910-48A9-86A2-1BB56CEC93F1}" destId="{645E7294-A5FD-4E49-93F2-589C9CCE454B}" srcOrd="0" destOrd="1" presId="urn:microsoft.com/office/officeart/2005/8/layout/vList6"/>
    <dgm:cxn modelId="{77D07ECF-E065-4CAC-AAB4-513511C51F59}" srcId="{8BDB183B-7E89-4DBE-9D94-970397A1B534}" destId="{1E2FC61A-DA19-4AC9-B41D-E347D825C609}" srcOrd="1" destOrd="0" parTransId="{AFA28121-2342-4E65-8641-031BB9782919}" sibTransId="{757FB0D8-D618-4C0E-B51E-050AA0EC0111}"/>
    <dgm:cxn modelId="{00A8E9CF-581F-44AE-8667-20D376B62CD9}" srcId="{0FE84CE2-1067-46C7-98C3-855CB47069AD}" destId="{F8714F2E-FBCF-4646-9E60-7C4B3427947A}" srcOrd="1" destOrd="0" parTransId="{BE4380CF-854B-44E4-849A-A63B53B966FC}" sibTransId="{3E078A41-8AB6-4F7C-8E2F-C8D23A88C6D1}"/>
    <dgm:cxn modelId="{36596DD7-5CE4-44FD-AEAA-681705E2BCFA}" type="presOf" srcId="{BD3A76E5-37D2-406C-909F-173B4B91F5FF}" destId="{95A3B3C5-F673-473B-B0A8-E74098FF6C93}" srcOrd="0" destOrd="0" presId="urn:microsoft.com/office/officeart/2005/8/layout/vList6"/>
    <dgm:cxn modelId="{89337DF5-ADF1-4642-93D4-6F39B5436F41}" type="presOf" srcId="{EA655FAC-7C40-46A1-9C15-31CC686DAEEB}" destId="{24C00E28-87A9-4B06-87E7-DD234D8C9DD1}" srcOrd="0" destOrd="0" presId="urn:microsoft.com/office/officeart/2005/8/layout/vList6"/>
    <dgm:cxn modelId="{59CAD9F9-4CB4-425D-BCF7-9A6C7AC54D2F}" type="presParOf" srcId="{95A3B3C5-F673-473B-B0A8-E74098FF6C93}" destId="{0D025A64-975D-4746-BF4F-3893F80AD097}" srcOrd="0" destOrd="0" presId="urn:microsoft.com/office/officeart/2005/8/layout/vList6"/>
    <dgm:cxn modelId="{3D0AC1D6-CF31-4BF0-A1D8-BA8ECF789CE0}" type="presParOf" srcId="{0D025A64-975D-4746-BF4F-3893F80AD097}" destId="{7C2F1933-89DE-4275-9C10-A44E63379E16}" srcOrd="0" destOrd="0" presId="urn:microsoft.com/office/officeart/2005/8/layout/vList6"/>
    <dgm:cxn modelId="{72283604-3D5C-4036-8F57-F2E46FFC9B0C}" type="presParOf" srcId="{0D025A64-975D-4746-BF4F-3893F80AD097}" destId="{645E7294-A5FD-4E49-93F2-589C9CCE454B}" srcOrd="1" destOrd="0" presId="urn:microsoft.com/office/officeart/2005/8/layout/vList6"/>
    <dgm:cxn modelId="{DEFA4814-C41E-4DE0-89B9-D78580BAA8DA}" type="presParOf" srcId="{95A3B3C5-F673-473B-B0A8-E74098FF6C93}" destId="{DF1FFA83-527D-4EA1-873E-D1DF5661ACB5}" srcOrd="1" destOrd="0" presId="urn:microsoft.com/office/officeart/2005/8/layout/vList6"/>
    <dgm:cxn modelId="{42A5836F-4ABC-499A-95F7-F87103EF2CCC}" type="presParOf" srcId="{95A3B3C5-F673-473B-B0A8-E74098FF6C93}" destId="{1FCC643B-611B-4F9C-A64A-E577DE92E375}" srcOrd="2" destOrd="0" presId="urn:microsoft.com/office/officeart/2005/8/layout/vList6"/>
    <dgm:cxn modelId="{1BC45C3F-3FA7-4989-BE7D-6957F244AD23}" type="presParOf" srcId="{1FCC643B-611B-4F9C-A64A-E577DE92E375}" destId="{A03D6518-7DB6-4C03-BB3B-A729C93575D1}" srcOrd="0" destOrd="0" presId="urn:microsoft.com/office/officeart/2005/8/layout/vList6"/>
    <dgm:cxn modelId="{62102624-8D56-4D1D-91A7-C64269D61B95}" type="presParOf" srcId="{1FCC643B-611B-4F9C-A64A-E577DE92E375}" destId="{24C00E28-87A9-4B06-87E7-DD234D8C9DD1}" srcOrd="1" destOrd="0" presId="urn:microsoft.com/office/officeart/2005/8/layout/vList6"/>
    <dgm:cxn modelId="{0048B48F-E204-40CC-8675-09D59A5D93A5}" type="presParOf" srcId="{95A3B3C5-F673-473B-B0A8-E74098FF6C93}" destId="{436C9677-FAB5-4836-ABDF-3DBEDD498F18}" srcOrd="3" destOrd="0" presId="urn:microsoft.com/office/officeart/2005/8/layout/vList6"/>
    <dgm:cxn modelId="{F64D5139-6007-4019-B452-2C68D458388C}" type="presParOf" srcId="{95A3B3C5-F673-473B-B0A8-E74098FF6C93}" destId="{8BD16EF3-6EA9-45C2-B6E7-E04F0751C957}" srcOrd="4" destOrd="0" presId="urn:microsoft.com/office/officeart/2005/8/layout/vList6"/>
    <dgm:cxn modelId="{97F11D50-63EC-4C5C-982D-89763126789A}" type="presParOf" srcId="{8BD16EF3-6EA9-45C2-B6E7-E04F0751C957}" destId="{23EC99CA-72D3-4411-9D8C-1F9A529D05F1}" srcOrd="0" destOrd="0" presId="urn:microsoft.com/office/officeart/2005/8/layout/vList6"/>
    <dgm:cxn modelId="{C7C57FC8-D045-4757-A9FF-657E85621E9F}" type="presParOf" srcId="{8BD16EF3-6EA9-45C2-B6E7-E04F0751C957}" destId="{14E602E0-A9EE-4C66-B48A-AF9E54F4BB27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44635-0346-48D7-B657-8549B754DAC2}">
      <dsp:nvSpPr>
        <dsp:cNvPr id="0" name=""/>
        <dsp:cNvSpPr/>
      </dsp:nvSpPr>
      <dsp:spPr>
        <a:xfrm>
          <a:off x="0" y="111278"/>
          <a:ext cx="10515600" cy="1494472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sl-SI" sz="4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Standard kvalifikacije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sl-SI" sz="31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(nacionalni)</a:t>
          </a:r>
          <a:endParaRPr lang="en-GB" sz="31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1278"/>
        <a:ext cx="10515600" cy="1494472"/>
      </dsp:txXfrm>
    </dsp:sp>
    <dsp:sp modelId="{D7199BCD-46B7-4192-90A9-FC1A9D4045E6}">
      <dsp:nvSpPr>
        <dsp:cNvPr id="0" name=""/>
        <dsp:cNvSpPr/>
      </dsp:nvSpPr>
      <dsp:spPr>
        <a:xfrm>
          <a:off x="14545" y="1514479"/>
          <a:ext cx="3527449" cy="31652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3600" kern="1200" noProof="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200" kern="1200" noProof="0" dirty="0">
              <a:latin typeface="Arial" panose="020B0604020202020204" pitchFamily="34" charset="0"/>
              <a:cs typeface="Arial" panose="020B0604020202020204" pitchFamily="34" charset="0"/>
            </a:rPr>
            <a:t>FORMALNO OBRAZOVANJE</a:t>
          </a:r>
          <a:endParaRPr lang="sl-SI" sz="3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sr-Cyrl-RS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školski/dualni)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200" b="1" kern="1200" dirty="0">
              <a:latin typeface="Arial" panose="020B0604020202020204" pitchFamily="34" charset="0"/>
              <a:cs typeface="Arial" panose="020B0604020202020204" pitchFamily="34" charset="0"/>
            </a:rPr>
            <a:t>Završni ispit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b="1" kern="1200" dirty="0">
              <a:latin typeface="Arial" panose="020B0604020202020204" pitchFamily="34" charset="0"/>
              <a:cs typeface="Arial" panose="020B0604020202020204" pitchFamily="34" charset="0"/>
            </a:rPr>
            <a:t>(praktični </a:t>
          </a:r>
          <a:r>
            <a:rPr lang="sr-Cyrl-RS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rad</a:t>
          </a:r>
          <a:r>
            <a:rPr lang="sr-Cyrl-RS" sz="2400" b="1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b="1" kern="1200" dirty="0"/>
        </a:p>
      </dsp:txBody>
      <dsp:txXfrm>
        <a:off x="14545" y="1514479"/>
        <a:ext cx="3527449" cy="3165225"/>
      </dsp:txXfrm>
    </dsp:sp>
    <dsp:sp modelId="{7B9AE087-FF71-4C06-A0AD-9857423A1A93}">
      <dsp:nvSpPr>
        <dsp:cNvPr id="0" name=""/>
        <dsp:cNvSpPr/>
      </dsp:nvSpPr>
      <dsp:spPr>
        <a:xfrm>
          <a:off x="3530884" y="1516252"/>
          <a:ext cx="3453831" cy="31383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3600" kern="1200" dirty="0">
            <a:latin typeface="Calibri" panose="020F0502020204030204"/>
            <a:ea typeface="+mn-ea"/>
            <a:cs typeface="+mn-cs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NEFORMALNO OBRAZOVANJE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</a:t>
          </a:r>
          <a:r>
            <a:rPr lang="en-US" sz="32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</a:t>
          </a:r>
          <a:r>
            <a:rPr lang="sl-SI" sz="3200" b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pit za proveru stručnih </a:t>
          </a:r>
          <a:r>
            <a:rPr lang="sr-Cyrl-RS" sz="3200" b="1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kompetencija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b="1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(praktični rad)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32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530884" y="1516252"/>
        <a:ext cx="3453831" cy="3138392"/>
      </dsp:txXfrm>
    </dsp:sp>
    <dsp:sp modelId="{9A1736EB-16A3-4064-9CF4-3A0138CEAE7E}">
      <dsp:nvSpPr>
        <dsp:cNvPr id="0" name=""/>
        <dsp:cNvSpPr/>
      </dsp:nvSpPr>
      <dsp:spPr>
        <a:xfrm>
          <a:off x="6984715" y="1516252"/>
          <a:ext cx="3527449" cy="31383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2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PRIZNAVANJE PRETHODNOG  UČENJA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200" b="1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Portfolio i ispiti </a:t>
          </a:r>
          <a:r>
            <a:rPr lang="sr-Cyrl-RS" sz="2400" b="1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(praktični rad, test)</a:t>
          </a:r>
        </a:p>
      </dsp:txBody>
      <dsp:txXfrm>
        <a:off x="6984715" y="1516252"/>
        <a:ext cx="3527449" cy="3138392"/>
      </dsp:txXfrm>
    </dsp:sp>
    <dsp:sp modelId="{F0016C9A-8B2C-4D32-99C2-566030B20B0B}">
      <dsp:nvSpPr>
        <dsp:cNvPr id="0" name=""/>
        <dsp:cNvSpPr/>
      </dsp:nvSpPr>
      <dsp:spPr>
        <a:xfrm>
          <a:off x="0" y="4632864"/>
          <a:ext cx="10515600" cy="34871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44635-0346-48D7-B657-8549B754DAC2}">
      <dsp:nvSpPr>
        <dsp:cNvPr id="0" name=""/>
        <dsp:cNvSpPr/>
      </dsp:nvSpPr>
      <dsp:spPr>
        <a:xfrm>
          <a:off x="0" y="135044"/>
          <a:ext cx="10658479" cy="1077762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sr-Cyrl-RS" sz="4400" kern="1200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Standard kvalifikacije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sr-Cyrl-RS" sz="3100" kern="1200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(PPU)</a:t>
          </a:r>
        </a:p>
      </dsp:txBody>
      <dsp:txXfrm>
        <a:off x="0" y="135044"/>
        <a:ext cx="10658479" cy="1077762"/>
      </dsp:txXfrm>
    </dsp:sp>
    <dsp:sp modelId="{D7199BCD-46B7-4192-90A9-FC1A9D4045E6}">
      <dsp:nvSpPr>
        <dsp:cNvPr id="0" name=""/>
        <dsp:cNvSpPr/>
      </dsp:nvSpPr>
      <dsp:spPr>
        <a:xfrm>
          <a:off x="5204" y="1183299"/>
          <a:ext cx="3549357" cy="37746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>
              <a:latin typeface="Arial" panose="020B0604020202020204" pitchFamily="34" charset="0"/>
              <a:cs typeface="Arial" panose="020B0604020202020204" pitchFamily="34" charset="0"/>
            </a:rPr>
            <a:t>Standard kvalifikacije u celini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kern="1200" noProof="0">
              <a:latin typeface="Arial" panose="020B0604020202020204" pitchFamily="34" charset="0"/>
              <a:cs typeface="Arial" panose="020B0604020202020204" pitchFamily="34" charset="0"/>
            </a:rPr>
            <a:t>(vezano sa obukom za kvalifikaciju)</a:t>
          </a:r>
          <a:endParaRPr lang="sr-Cyrl-RS" sz="24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4" y="1183299"/>
        <a:ext cx="3549357" cy="3774665"/>
      </dsp:txXfrm>
    </dsp:sp>
    <dsp:sp modelId="{7B9AE087-FF71-4C06-A0AD-9857423A1A93}">
      <dsp:nvSpPr>
        <dsp:cNvPr id="0" name=""/>
        <dsp:cNvSpPr/>
      </dsp:nvSpPr>
      <dsp:spPr>
        <a:xfrm>
          <a:off x="3554561" y="1186784"/>
          <a:ext cx="3549357" cy="37093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Delimično ostvaren </a:t>
          </a:r>
          <a:r>
            <a:rPr lang="en-US" sz="3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r>
            <a:rPr lang="sr-Cyrl-RS" sz="3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na nivou najmanje zanimanja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(vezano sa obukom za zanimanje) </a:t>
          </a:r>
        </a:p>
      </dsp:txBody>
      <dsp:txXfrm>
        <a:off x="3554561" y="1186784"/>
        <a:ext cx="3549357" cy="3709343"/>
      </dsp:txXfrm>
    </dsp:sp>
    <dsp:sp modelId="{9A1736EB-16A3-4064-9CF4-3A0138CEAE7E}">
      <dsp:nvSpPr>
        <dsp:cNvPr id="0" name=""/>
        <dsp:cNvSpPr/>
      </dsp:nvSpPr>
      <dsp:spPr>
        <a:xfrm>
          <a:off x="7099410" y="1189896"/>
          <a:ext cx="3549357" cy="3644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Standard stručnih kompetencija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(vezano sa kompetencijama/ kvalifikacijama/</a:t>
          </a:r>
          <a:br>
            <a:rPr lang="sr-Cyrl-RS" sz="24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sr-Cyrl-RS" sz="24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zanimanjima)</a:t>
          </a:r>
        </a:p>
      </dsp:txBody>
      <dsp:txXfrm>
        <a:off x="7099410" y="1189896"/>
        <a:ext cx="3549357" cy="3644766"/>
      </dsp:txXfrm>
    </dsp:sp>
    <dsp:sp modelId="{F0016C9A-8B2C-4D32-99C2-566030B20B0B}">
      <dsp:nvSpPr>
        <dsp:cNvPr id="0" name=""/>
        <dsp:cNvSpPr/>
      </dsp:nvSpPr>
      <dsp:spPr>
        <a:xfrm>
          <a:off x="0" y="4578931"/>
          <a:ext cx="10658479" cy="36020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E7294-A5FD-4E49-93F2-589C9CCE454B}">
      <dsp:nvSpPr>
        <dsp:cNvPr id="0" name=""/>
        <dsp:cNvSpPr/>
      </dsp:nvSpPr>
      <dsp:spPr>
        <a:xfrm>
          <a:off x="4152899" y="156658"/>
          <a:ext cx="6229350" cy="12597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sr-Cyrl-RS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informisanje zainteresovanog lica o postupku priznavanja prethodnog učenja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sr-Cyrl-RS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predstavljanje alata</a:t>
          </a:r>
        </a:p>
      </dsp:txBody>
      <dsp:txXfrm>
        <a:off x="4152899" y="314133"/>
        <a:ext cx="5756927" cy="944847"/>
      </dsp:txXfrm>
    </dsp:sp>
    <dsp:sp modelId="{7C2F1933-89DE-4275-9C10-A44E63379E16}">
      <dsp:nvSpPr>
        <dsp:cNvPr id="0" name=""/>
        <dsp:cNvSpPr/>
      </dsp:nvSpPr>
      <dsp:spPr>
        <a:xfrm>
          <a:off x="0" y="0"/>
          <a:ext cx="4152900" cy="1573113"/>
        </a:xfrm>
        <a:prstGeom prst="roundRect">
          <a:avLst/>
        </a:prstGeom>
        <a:solidFill>
          <a:srgbClr val="4255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noProof="0" dirty="0">
              <a:latin typeface="Arial" panose="020B0604020202020204" pitchFamily="34" charset="0"/>
              <a:cs typeface="Arial" panose="020B0604020202020204" pitchFamily="34" charset="0"/>
            </a:rPr>
            <a:t>Faza informisanja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noProof="0" dirty="0">
              <a:latin typeface="Arial" panose="020B0604020202020204" pitchFamily="34" charset="0"/>
              <a:cs typeface="Arial" panose="020B0604020202020204" pitchFamily="34" charset="0"/>
            </a:rPr>
            <a:t>(besplatna, kandidat i savetnik)</a:t>
          </a:r>
        </a:p>
      </dsp:txBody>
      <dsp:txXfrm>
        <a:off x="76793" y="76793"/>
        <a:ext cx="3999314" cy="1419527"/>
      </dsp:txXfrm>
    </dsp:sp>
    <dsp:sp modelId="{24C00E28-87A9-4B06-87E7-DD234D8C9DD1}">
      <dsp:nvSpPr>
        <dsp:cNvPr id="0" name=""/>
        <dsp:cNvSpPr/>
      </dsp:nvSpPr>
      <dsp:spPr>
        <a:xfrm>
          <a:off x="4152899" y="1730424"/>
          <a:ext cx="6229350" cy="1573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sr-Cyrl-RS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savetovanje i vođenje, pomaganje kod samoprocene, prikupljanja dokaza i izrade portfolija kandidata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sr-Cyrl-RS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izrada izveštaja o kandidatu sa planom procene</a:t>
          </a:r>
        </a:p>
      </dsp:txBody>
      <dsp:txXfrm>
        <a:off x="4152899" y="1927063"/>
        <a:ext cx="5639433" cy="1179835"/>
      </dsp:txXfrm>
    </dsp:sp>
    <dsp:sp modelId="{A03D6518-7DB6-4C03-BB3B-A729C93575D1}">
      <dsp:nvSpPr>
        <dsp:cNvPr id="0" name=""/>
        <dsp:cNvSpPr/>
      </dsp:nvSpPr>
      <dsp:spPr>
        <a:xfrm>
          <a:off x="0" y="1730424"/>
          <a:ext cx="4152900" cy="1573113"/>
        </a:xfrm>
        <a:prstGeom prst="roundRect">
          <a:avLst/>
        </a:prstGeom>
        <a:solidFill>
          <a:srgbClr val="4255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noProof="0" dirty="0">
              <a:latin typeface="Arial" panose="020B0604020202020204" pitchFamily="34" charset="0"/>
              <a:cs typeface="Arial" panose="020B0604020202020204" pitchFamily="34" charset="0"/>
            </a:rPr>
            <a:t>Faza pripreme portfolija i samoprocene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noProof="0" dirty="0">
              <a:latin typeface="Arial" panose="020B0604020202020204" pitchFamily="34" charset="0"/>
              <a:cs typeface="Arial" panose="020B0604020202020204" pitchFamily="34" charset="0"/>
            </a:rPr>
            <a:t>(kandidat, savetnik, ocenjivač)</a:t>
          </a:r>
        </a:p>
      </dsp:txBody>
      <dsp:txXfrm>
        <a:off x="76793" y="1807217"/>
        <a:ext cx="3999314" cy="1419527"/>
      </dsp:txXfrm>
    </dsp:sp>
    <dsp:sp modelId="{14E602E0-A9EE-4C66-B48A-AF9E54F4BB27}">
      <dsp:nvSpPr>
        <dsp:cNvPr id="0" name=""/>
        <dsp:cNvSpPr/>
      </dsp:nvSpPr>
      <dsp:spPr>
        <a:xfrm>
          <a:off x="4152899" y="3460849"/>
          <a:ext cx="6229350" cy="1573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sr-Cyrl-RS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obavljanje ispita prema planu procene, pred komisijom za priznavanje prethodnog učenja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sr-Cyrl-RS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izdavanje javne isprave, odnosno uverenja ili potvrde</a:t>
          </a:r>
        </a:p>
      </dsp:txBody>
      <dsp:txXfrm>
        <a:off x="4152899" y="3657488"/>
        <a:ext cx="5639433" cy="1179835"/>
      </dsp:txXfrm>
    </dsp:sp>
    <dsp:sp modelId="{23EC99CA-72D3-4411-9D8C-1F9A529D05F1}">
      <dsp:nvSpPr>
        <dsp:cNvPr id="0" name=""/>
        <dsp:cNvSpPr/>
      </dsp:nvSpPr>
      <dsp:spPr>
        <a:xfrm>
          <a:off x="0" y="3460849"/>
          <a:ext cx="4152900" cy="1573113"/>
        </a:xfrm>
        <a:prstGeom prst="roundRect">
          <a:avLst/>
        </a:prstGeom>
        <a:solidFill>
          <a:srgbClr val="4255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noProof="0" dirty="0">
              <a:latin typeface="Arial" panose="020B0604020202020204" pitchFamily="34" charset="0"/>
              <a:cs typeface="Arial" panose="020B0604020202020204" pitchFamily="34" charset="0"/>
            </a:rPr>
            <a:t>Faza provere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noProof="0" dirty="0">
              <a:latin typeface="Arial" panose="020B0604020202020204" pitchFamily="34" charset="0"/>
              <a:cs typeface="Arial" panose="020B0604020202020204" pitchFamily="34" charset="0"/>
            </a:rPr>
            <a:t>(kandidat, ocenjivači, komisija)</a:t>
          </a:r>
        </a:p>
      </dsp:txBody>
      <dsp:txXfrm>
        <a:off x="76793" y="3537642"/>
        <a:ext cx="3999314" cy="1419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60668-6F3F-458C-83C8-4B49D88961A5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07B90-12BE-459B-B7F7-87398D43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28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5849AD-C78D-4135-AD16-9249D12B82D0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403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22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01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351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501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43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42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r-Cyrl-CS" altLang="en-US" dirty="0"/>
              <a:t>Само условно постоје три приступа, зависно од тога коју програмску компоненту наглашавају. </a:t>
            </a:r>
            <a:r>
              <a:rPr lang="sr-Cyrl-RS" altLang="en-US" dirty="0"/>
              <a:t>У сваком приступу доминира по једна програмска компонента: садржај, процес или продукт</a:t>
            </a:r>
          </a:p>
          <a:p>
            <a:pPr eaLnBrk="1" hangingPunct="1">
              <a:spcBef>
                <a:spcPct val="0"/>
              </a:spcBef>
            </a:pPr>
            <a:r>
              <a:rPr lang="sr-Cyrl-RS" altLang="en-US" dirty="0"/>
              <a:t>Једна компонента се посебно наглашава и  разрађује; ви можете у програму да то користите и у програму посебан нагласак ставите на неку од програмских компоненти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478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en-US" dirty="0"/>
              <a:t>Прилог 1 Компетенције андрагога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409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681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en-US" dirty="0"/>
              <a:t>Прилог 1 Компетенције андрагога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53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48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en-US" dirty="0"/>
              <a:t>Прилог 1 Компетенције андрагога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54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en-US" dirty="0"/>
              <a:t>Прилог 1 Компетенције андрагога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717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en-US" dirty="0"/>
              <a:t>Прилог 1 Компетенције андрагога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13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69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200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05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59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73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86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dirty="0"/>
              <a:t>Дефинисање исхода као резултата (постигнућа) учења има две, на први поглед различите, варијанте: а) исходи су исказ о оном шта ученик зна (разуме) и у стању је да уради на крају процеса учења и б) исходи су исказ о ономе шта је ученик у стању да уради и услова под којима је у стању то да уради. Могућност да се нешто уради, односно да се научено демонстрира кључна је карактеристика исхода. Инсистирање на демонстрацији наученог </a:t>
            </a:r>
            <a:r>
              <a:rPr lang="ru-RU" altLang="en-US" b="1" dirty="0"/>
              <a:t>не значи да исходи рефлектују само вештине </a:t>
            </a:r>
            <a:r>
              <a:rPr lang="ru-RU" altLang="en-US" dirty="0"/>
              <a:t>(мануелне или когнитивне) или стручне компетенције. Демонстрација наученог указује на бихејвиорални карактер исхода и, осим вештина, односи се и на </a:t>
            </a:r>
            <a:r>
              <a:rPr lang="ru-RU" altLang="en-US" b="1" dirty="0"/>
              <a:t>све активности повезане са репрезентацијом резултата учења, па и оних који се тичу знања</a:t>
            </a:r>
            <a:r>
              <a:rPr lang="ru-RU" altLang="en-US" dirty="0"/>
              <a:t>. Репрезентација знања (демонстрација стеченог знања) свакако има бихејвиорални карактер. Синтагма „бити у стању да уради“ у том контексту значи, на пример, да </a:t>
            </a:r>
            <a:r>
              <a:rPr lang="ru-RU" altLang="en-US" b="1" dirty="0"/>
              <a:t>наведе, објасни, укаже, процени </a:t>
            </a:r>
            <a:r>
              <a:rPr lang="ru-RU" altLang="en-US" dirty="0"/>
              <a:t>и сл., што представља валидну демонстрацију знања, односно постигнућа у домену знања.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7B90-12BE-459B-B7F7-87398D4311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9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BF398-3433-46CF-B810-A43C94D3C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9C84A-2A72-43CE-88FC-82CA4B805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C8E02-CDE8-43AF-8242-9CCF91E2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6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2A52-745E-4F8F-9F88-6060986E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6AF31-0488-4BAC-B933-B2C7AD158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16E1C-02B1-4261-9E1B-5C87E76F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8A9CF-26EA-494F-9464-CCF7C4CC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15EB3-4DB9-40CF-B86C-2DA509FF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DE07-3B8F-4FCB-87CF-C65378CAE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DD9D9-FD96-4692-8D9E-04083C1DA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804E9-F448-493C-BC90-7928FFA3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363A6-19B3-478F-9501-305FECD5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F5F60-2AFB-4083-AE39-F67D03B9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7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638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9908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9989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4936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085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732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159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925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0795-BC0E-4923-83FE-41DF8193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559A-7668-46CD-96FF-3D3AB9F29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4E110-BB2E-4EF8-815D-5765BA9E0A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FA426-A301-4F60-BFED-4EEAFB999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ABAD-F184-47D4-A864-61422329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9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6481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365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714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22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90B06-B1B7-47EF-89DA-0238DB15C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A0EC9-5AD6-4D99-9971-A216159F8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436D4-D214-4569-A8EF-4D26CF43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BEA0F-7C4F-4C07-A65A-7583861D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AD956-E417-42BD-97E0-5A29A925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3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647F3-728D-467C-B0A2-80E1336E6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2F49-3A34-4BA4-A6E1-63368C9A0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B752D-9338-4E37-AB13-8EEA6C6B8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2111B-311B-4818-9A60-F7E59D93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F6B3F-0FAD-47BA-9634-36BD1A79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E87ED-74FA-406A-87A1-73FC1053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E74BE-71C9-4989-8435-B5F26CF4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DDBAB-6CEA-4935-8BE2-6715303E0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238FE-C047-4983-A59F-A5FA6468F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0647E3-2852-4FDD-88EF-B8B2704B7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11BD1-BE19-4A5E-90C1-482D48A08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843CF-12D4-469B-BD01-EB98A38F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B275E-DD82-49CC-8A78-312DF54A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173905-02F4-474D-8D56-4056C3A5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7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ACE7-F786-4583-B58F-F327E67F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E0133-5210-4D57-9FCC-A557452B8E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DF4F6-7DA3-4FBB-967F-F3C331D4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7E9DE-5D4B-411D-A061-1C95374E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7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A6D17-6772-46D2-8BAC-C5BC48B7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23568-F9CB-4DED-8E24-1AFD1B5B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50EC4-0B1F-4287-AAFF-940B220F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5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DC5E-8064-4EC0-BD01-25BEC9EB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8E99-EF09-4504-A1E4-6C28FB5AE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764DB-C914-4DA5-84D0-3236DAC3C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EE5F6-2426-4835-9DE9-FE09648A2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7E53C-7AE3-4325-92EB-290B79F1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01D3-8659-445E-B321-68321DE9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2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E98AA-AC73-4B63-AEFD-62B0F354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AB224-C887-4072-8C2F-E2134961F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E32E7-0935-4917-904D-7226E9121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4589C-892E-4FD9-89D6-470B60090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A2FF8E-A78E-4B49-BE08-6DA5807FA05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7E8FD-4F06-4B04-B354-0146C88A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87B3F-4E70-469A-A837-D9E7C2C9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4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0156B3-A32F-4D24-A7EC-9EE2A9B2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586A9-D669-446C-B7A9-F14E885E0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F6CC5EF-E95C-46CF-9733-A5BF37F78AE3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4/9/2021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5ED4402-105D-445B-B43F-B2AFC99595C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67800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bandelj@ibf.be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914411" y="2538047"/>
            <a:ext cx="10384521" cy="2913132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r-Cyrl-RS" sz="3600" b="1" i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kvalifikacije i standard zanimanja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r-Cyrl-RS" sz="3600" b="1" i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kontekstu JPOA i PPU</a:t>
            </a:r>
            <a:endParaRPr kumimoji="0" lang="sr-Cyrl-RS" sz="3600" b="1" i="1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r-Cyrl-RS" sz="4400" b="1" i="1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RS" b="1" dirty="0"/>
              <a:t>Elido Bandelj, vođa tima Projekta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br>
              <a:rPr lang="sr-Cyrl-RS" b="1" i="1" dirty="0"/>
            </a:br>
            <a:endParaRPr lang="sr-Cyrl-RS" b="1" i="1" dirty="0"/>
          </a:p>
          <a:p>
            <a:pPr algn="ctr"/>
            <a:r>
              <a:rPr lang="sr-Cyrl-RS" i="1" dirty="0"/>
              <a:t>Palić, 13. april 2021.</a:t>
            </a:r>
            <a:endParaRPr lang="sr-Cyrl-RS" dirty="0"/>
          </a:p>
        </p:txBody>
      </p:sp>
      <p:pic>
        <p:nvPicPr>
          <p:cNvPr id="86" name="Picture 3"/>
          <p:cNvPicPr/>
          <p:nvPr/>
        </p:nvPicPr>
        <p:blipFill>
          <a:blip r:embed="rId3"/>
          <a:srcRect l="24839" r="23193"/>
          <a:stretch/>
        </p:blipFill>
        <p:spPr>
          <a:xfrm>
            <a:off x="351720" y="49680"/>
            <a:ext cx="561960" cy="1109520"/>
          </a:xfrm>
          <a:prstGeom prst="rect">
            <a:avLst/>
          </a:prstGeom>
          <a:ln>
            <a:noFill/>
          </a:ln>
        </p:spPr>
      </p:pic>
      <p:pic>
        <p:nvPicPr>
          <p:cNvPr id="87" name="Picture 4"/>
          <p:cNvPicPr/>
          <p:nvPr/>
        </p:nvPicPr>
        <p:blipFill>
          <a:blip r:embed="rId4"/>
          <a:stretch/>
        </p:blipFill>
        <p:spPr>
          <a:xfrm>
            <a:off x="9453600" y="406080"/>
            <a:ext cx="2322360" cy="628200"/>
          </a:xfrm>
          <a:prstGeom prst="rect">
            <a:avLst/>
          </a:prstGeom>
          <a:ln>
            <a:noFill/>
          </a:ln>
        </p:spPr>
      </p:pic>
      <p:sp>
        <p:nvSpPr>
          <p:cNvPr id="88" name="CustomShape 3"/>
          <p:cNvSpPr/>
          <p:nvPr/>
        </p:nvSpPr>
        <p:spPr>
          <a:xfrm>
            <a:off x="7297200" y="538920"/>
            <a:ext cx="2110320" cy="4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100" b="0" i="0" u="none" strike="noStrike" kern="1200" cap="none" spc="-1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Ovaj projekat finansira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1100" spc="-1">
                <a:solidFill>
                  <a:srgbClr val="000000"/>
                </a:solidFill>
                <a:latin typeface="Arial"/>
              </a:rPr>
              <a:t>Evropska unija</a:t>
            </a:r>
            <a:endParaRPr kumimoji="0" lang="sr-Cyrl-RS" sz="1100" b="0" i="0" u="none" strike="noStrike" kern="1200" cap="none" spc="-1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7EBC08A3-E8AE-46D5-9DCF-6FBCD7A6E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60" y="265136"/>
            <a:ext cx="2840453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r-Cyrl-RS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REPUBLIKA SRBIJA</a:t>
            </a:r>
          </a:p>
          <a:p>
            <a:pPr eaLnBrk="1" hangingPunct="1"/>
            <a:r>
              <a:rPr lang="sr-Cyrl-RS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MINISTARSTVO FINANSIJA
Sektor za ugovaranje i finansiranje</a:t>
            </a:r>
          </a:p>
          <a:p>
            <a:pPr eaLnBrk="1" hangingPunct="1"/>
            <a:r>
              <a:rPr lang="sr-Cyrl-RS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programa iz sredstava Evropske unije</a:t>
            </a:r>
          </a:p>
          <a:p>
            <a:pPr eaLnBrk="1" hangingPunct="1"/>
            <a:r>
              <a:rPr lang="sr-Cyrl-RS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MINISTARSTVO PROSVETE, </a:t>
            </a:r>
          </a:p>
          <a:p>
            <a:pPr eaLnBrk="1" hangingPunct="1"/>
            <a:r>
              <a:rPr lang="sr-Cyrl-RS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NAUKE I TEHNOLOŠKOG RAZVOJA</a:t>
            </a:r>
            <a:r>
              <a:rPr lang="sr-Cyrl-R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</a:p>
        </p:txBody>
      </p:sp>
      <p:sp>
        <p:nvSpPr>
          <p:cNvPr id="8" name="CustomShape 6">
            <a:extLst>
              <a:ext uri="{FF2B5EF4-FFF2-40B4-BE49-F238E27FC236}">
                <a16:creationId xmlns:a16="http://schemas.microsoft.com/office/drawing/2014/main" id="{3356F7DB-73E0-4B09-9B0B-3DACF14D9A0C}"/>
              </a:ext>
            </a:extLst>
          </p:cNvPr>
          <p:cNvSpPr/>
          <p:nvPr/>
        </p:nvSpPr>
        <p:spPr>
          <a:xfrm>
            <a:off x="412011" y="6022550"/>
            <a:ext cx="113893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200" b="0" i="0" u="none" strike="noStrike" kern="1200" cap="none" spc="-1" normalizeH="0" baseline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/>
              </a:rPr>
              <a:t>Ova prezentacija je napravljena uz finansijsku pomoć Evropske unije. Za njenu sadržinu isključivo je odgovoran projekat „Razvoj integrisanog sistema nacionalnih kvalifikacija“, i ta sadržina ne izražava nužno zvanične stavove Evropske unije.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2">
            <a:extLst>
              <a:ext uri="{FF2B5EF4-FFF2-40B4-BE49-F238E27FC236}">
                <a16:creationId xmlns:a16="http://schemas.microsoft.com/office/drawing/2014/main" id="{2CBC7537-0ECC-4922-9E31-7EE037109C28}"/>
              </a:ext>
            </a:extLst>
          </p:cNvPr>
          <p:cNvSpPr txBox="1">
            <a:spLocks/>
          </p:cNvSpPr>
          <p:nvPr/>
        </p:nvSpPr>
        <p:spPr>
          <a:xfrm>
            <a:off x="494950" y="992526"/>
            <a:ext cx="11098635" cy="38610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a-IN" sz="2400" dirty="0">
                <a:latin typeface="Calibri"/>
                <a:cs typeface="Calibri"/>
              </a:rPr>
              <a:t>OSIGURANJE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a-IN" sz="2400" dirty="0">
                <a:latin typeface="Calibri"/>
                <a:cs typeface="Calibri"/>
              </a:rPr>
              <a:t>KVALITETA KVALIFIKACIJE</a:t>
            </a:r>
            <a:endParaRPr lang="sl-SI" sz="2400" dirty="0">
              <a:latin typeface="Calibri"/>
              <a:cs typeface="Calibri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3BF695E-C073-4B03-BA00-DF87112C0B94}"/>
              </a:ext>
            </a:extLst>
          </p:cNvPr>
          <p:cNvSpPr txBox="1">
            <a:spLocks/>
          </p:cNvSpPr>
          <p:nvPr/>
        </p:nvSpPr>
        <p:spPr>
          <a:xfrm>
            <a:off x="3728254" y="1066534"/>
            <a:ext cx="7677166" cy="14819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sr-Cyrl-RS" sz="2000" dirty="0">
                <a:latin typeface="Calibri" panose="020F0502020204030204" pitchFamily="34" charset="0"/>
                <a:cs typeface="Calibri"/>
              </a:rPr>
              <a:t>Kvalifikacije realizatora programa</a:t>
            </a:r>
            <a:r>
              <a:rPr lang="sr-Cyrl-R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sr-Cyrl-RS" sz="2000" dirty="0">
                <a:latin typeface="Calibri" panose="020F0502020204030204" pitchFamily="34" charset="0"/>
                <a:cs typeface="Calibri"/>
              </a:rPr>
              <a:t>Organizacija nadležna za izdavanje javne isprave</a:t>
            </a:r>
            <a:endParaRPr lang="sr-Cyrl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sr-Cyrl-R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Srednje stručne škole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sr-Cyrl-R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Javno priznati organizatori aktivnosti obrazovanja odraslih (JPOA)</a:t>
            </a:r>
          </a:p>
          <a:p>
            <a:pPr>
              <a:lnSpc>
                <a:spcPct val="80000"/>
              </a:lnSpc>
            </a:pPr>
            <a:endParaRPr lang="sr-Cyrl-RS" sz="2000" dirty="0"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816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2">
            <a:extLst>
              <a:ext uri="{FF2B5EF4-FFF2-40B4-BE49-F238E27FC236}">
                <a16:creationId xmlns:a16="http://schemas.microsoft.com/office/drawing/2014/main" id="{38928C38-CBA4-4FE2-B886-FF36CA471476}"/>
              </a:ext>
            </a:extLst>
          </p:cNvPr>
          <p:cNvSpPr txBox="1">
            <a:spLocks/>
          </p:cNvSpPr>
          <p:nvPr/>
        </p:nvSpPr>
        <p:spPr>
          <a:xfrm>
            <a:off x="3177330" y="2727131"/>
            <a:ext cx="5333999" cy="70186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1E4E79"/>
                </a:solidFill>
                <a:latin typeface="Arial" panose="020B0604020202020204" pitchFamily="34" charset="0"/>
                <a:cs typeface="Calibri"/>
              </a:rPr>
              <a:t>OKVIR ZA POSTUPAK PPU</a:t>
            </a:r>
            <a:endParaRPr lang="sl-SI" b="1" dirty="0">
              <a:solidFill>
                <a:srgbClr val="1E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l-SI" b="1" dirty="0">
              <a:solidFill>
                <a:srgbClr val="1E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85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B985CD-2035-4338-9A59-3E84D74D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0" y="277575"/>
            <a:ext cx="10861680" cy="1325563"/>
          </a:xfrm>
        </p:spPr>
        <p:txBody>
          <a:bodyPr>
            <a:normAutofit/>
          </a:bodyPr>
          <a:lstStyle/>
          <a:p>
            <a:r>
              <a:rPr lang="sr-Cyrl-RS" sz="4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PPU: definicija</a:t>
            </a:r>
            <a:endParaRPr lang="sr-Cyrl-RS" sz="4000" b="1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989B301F-BD9F-4A55-95F2-A27FAC93B9BC}"/>
              </a:ext>
            </a:extLst>
          </p:cNvPr>
          <p:cNvSpPr txBox="1">
            <a:spLocks/>
          </p:cNvSpPr>
          <p:nvPr/>
        </p:nvSpPr>
        <p:spPr>
          <a:xfrm>
            <a:off x="838200" y="1680585"/>
            <a:ext cx="10515600" cy="34968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Priznavanje prethodnog učenja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(PPU) je postupak u kojem se, preko standardizovanih instrumenata za procenu, zainteresovanom licu (kandidatu) priznaju znanja, veštine, sposobnosti i stavovi (na dalje: ishodi učenja) i kompetencije koje je stekao obrazovanjem, životnim ili radnim iskustvom.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Proces vodi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akreditovana institucija.</a:t>
            </a: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58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B985CD-2035-4338-9A59-3E84D74D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0" y="277575"/>
            <a:ext cx="10861680" cy="1325563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Sticanje statusa JPOA i JPOA za PPU</a:t>
            </a:r>
            <a:endParaRPr lang="sr-Cyrl-RS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0FA40-53AC-45E0-8B54-D3EEA199CFDE}"/>
              </a:ext>
            </a:extLst>
          </p:cNvPr>
          <p:cNvSpPr txBox="1">
            <a:spLocks/>
          </p:cNvSpPr>
          <p:nvPr/>
        </p:nvSpPr>
        <p:spPr>
          <a:xfrm>
            <a:off x="868360" y="1866308"/>
            <a:ext cx="10515600" cy="28418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Škola koja nema status JPOA za obuke u neformalnom obrazovanju može istovremeno da stekne status JPOA i za obuke i za PPU (na nivou 2,3 i 5 NOKS)</a:t>
            </a:r>
          </a:p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Status JPOA za PPU škola može da stekne samo za one kvalifikacije i/ili kompetencije za koje ima ili će steći status JPOA za obuke u neformalnom obrazovanju, a te dobije za one za koje ima verifikaciju u formalnom obrazovanju</a:t>
            </a:r>
          </a:p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endParaRPr lang="sr-Cyrl-R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20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B985CD-2035-4338-9A59-3E84D74D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0" y="277575"/>
            <a:ext cx="10861680" cy="1325563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Sticanje statusa JPOA i JPOA za PPU</a:t>
            </a:r>
            <a:endParaRPr lang="sr-Cyrl-RS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0FA40-53AC-45E0-8B54-D3EEA199CFDE}"/>
              </a:ext>
            </a:extLst>
          </p:cNvPr>
          <p:cNvSpPr txBox="1">
            <a:spLocks/>
          </p:cNvSpPr>
          <p:nvPr/>
        </p:nvSpPr>
        <p:spPr>
          <a:xfrm>
            <a:off x="838200" y="1769732"/>
            <a:ext cx="10515600" cy="30267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Program obuke treba da omogući sticanje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standarda kvalifikacije u celini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 da imaju module u okviru tog standarda kvalifikacije </a:t>
            </a:r>
          </a:p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Škola može da izradi i programe obuke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na nivoju zanimanja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iz standarda kvalifikacije</a:t>
            </a:r>
          </a:p>
          <a:p>
            <a:pPr algn="just">
              <a:spcBef>
                <a:spcPts val="18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Ukoliko program koji škola želi da realizuje nema standard kvalifikacije, škola može da pokrene inicijativu za usvajanje standarda kvalifikacije kod Agencije za kvalifikacije</a:t>
            </a: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07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B985CD-2035-4338-9A59-3E84D74D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0" y="277575"/>
            <a:ext cx="1086168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sr-Cyrl-RS" sz="4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Sticanje statusa JPOA i JPOA za PPU –</a:t>
            </a:r>
            <a:br>
              <a:rPr lang="sr-Cyrl-RS" sz="4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 pre podnošenja zahteva</a:t>
            </a:r>
            <a:endParaRPr lang="sr-Cyrl-RS" sz="4000" b="1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C5108BC-DE4B-48D4-AB97-313ABD9A7B18}"/>
              </a:ext>
            </a:extLst>
          </p:cNvPr>
          <p:cNvSpPr txBox="1">
            <a:spLocks/>
          </p:cNvSpPr>
          <p:nvPr/>
        </p:nvSpPr>
        <p:spPr>
          <a:xfrm>
            <a:off x="838200" y="1666875"/>
            <a:ext cx="10515600" cy="40319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Priprema elaborata za PPU 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koji sadrži podatke o ispunjenosti standarda u pogledu: </a:t>
            </a:r>
          </a:p>
          <a:p>
            <a:pPr algn="just">
              <a:spcBef>
                <a:spcPts val="2400"/>
              </a:spcBef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organizacione strukture </a:t>
            </a:r>
          </a:p>
          <a:p>
            <a:pPr algn="just"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kompetentnog kadra </a:t>
            </a:r>
          </a:p>
          <a:p>
            <a:pPr algn="just"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instrumenata za PPU </a:t>
            </a:r>
          </a:p>
          <a:p>
            <a:pPr algn="just"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prostorni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i tehnički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uslova i oprem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za realizaciju PPU</a:t>
            </a:r>
          </a:p>
          <a:p>
            <a:pPr algn="just"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kontrole kvaliteta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1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0" y="92748"/>
            <a:ext cx="10861680" cy="1325563"/>
          </a:xfrm>
        </p:spPr>
        <p:txBody>
          <a:bodyPr>
            <a:normAutofit/>
          </a:bodyPr>
          <a:lstStyle/>
          <a:p>
            <a:r>
              <a:rPr lang="sr-Cyrl-RS" sz="4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Načini </a:t>
            </a:r>
            <a:r>
              <a:rPr lang="sr-Cyrl-R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sticanja kvalifikacija</a:t>
            </a:r>
            <a:endParaRPr lang="sr-Cyrl-RS" sz="4000" b="1">
              <a:solidFill>
                <a:srgbClr val="1F4E79"/>
              </a:solidFill>
              <a:latin typeface="+mn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297A0E-2F9E-471D-9009-A67E2D472C92}"/>
              </a:ext>
            </a:extLst>
          </p:cNvPr>
          <p:cNvSpPr txBox="1">
            <a:spLocks/>
          </p:cNvSpPr>
          <p:nvPr/>
        </p:nvSpPr>
        <p:spPr>
          <a:xfrm>
            <a:off x="838200" y="1836608"/>
            <a:ext cx="10515600" cy="44862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  <a:defRPr/>
            </a:pPr>
            <a:endParaRPr lang="en-US" sz="16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418DF55-6A20-4D61-AB8D-C9BED14F6604}"/>
              </a:ext>
            </a:extLst>
          </p:cNvPr>
          <p:cNvGrpSpPr/>
          <p:nvPr/>
        </p:nvGrpSpPr>
        <p:grpSpPr>
          <a:xfrm>
            <a:off x="838200" y="1485262"/>
            <a:ext cx="10515600" cy="1494472"/>
            <a:chOff x="0" y="52904"/>
            <a:chExt cx="10515600" cy="149447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0DF2048-F505-4828-BACA-9567DDA10DDE}"/>
                </a:ext>
              </a:extLst>
            </p:cNvPr>
            <p:cNvSpPr/>
            <p:nvPr/>
          </p:nvSpPr>
          <p:spPr>
            <a:xfrm>
              <a:off x="0" y="52904"/>
              <a:ext cx="10515600" cy="1494472"/>
            </a:xfrm>
            <a:prstGeom prst="rect">
              <a:avLst/>
            </a:prstGeom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9212AE6-7FBF-43A1-B50D-7016D712ED3A}"/>
                </a:ext>
              </a:extLst>
            </p:cNvPr>
            <p:cNvSpPr txBox="1"/>
            <p:nvPr/>
          </p:nvSpPr>
          <p:spPr>
            <a:xfrm>
              <a:off x="0" y="52904"/>
              <a:ext cx="10515600" cy="1494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sl-SI" sz="4000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Standard kvalifikacije</a:t>
              </a:r>
            </a:p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sl-SI" sz="3100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(nacionalni)</a:t>
              </a:r>
              <a:endParaRPr lang="en-GB" sz="31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9" name="Označba mesta vsebine 3">
            <a:extLst>
              <a:ext uri="{FF2B5EF4-FFF2-40B4-BE49-F238E27FC236}">
                <a16:creationId xmlns:a16="http://schemas.microsoft.com/office/drawing/2014/main" id="{8F00619B-7691-4C99-84A2-C09FC19983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299216"/>
              </p:ext>
            </p:extLst>
          </p:nvPr>
        </p:nvGraphicFramePr>
        <p:xfrm>
          <a:off x="822036" y="1028700"/>
          <a:ext cx="10515600" cy="498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4726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0" y="121933"/>
            <a:ext cx="10861680" cy="1325563"/>
          </a:xfrm>
        </p:spPr>
        <p:txBody>
          <a:bodyPr>
            <a:normAutofit/>
          </a:bodyPr>
          <a:lstStyle/>
          <a:p>
            <a:r>
              <a:rPr lang="sr-Cyrl-RS" sz="4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Načini sticanja kvalifikacije</a:t>
            </a:r>
            <a:endParaRPr lang="sr-Cyrl-RS" sz="4000" b="1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DB0982D-55CF-4165-9D47-9BE00330D2F8}"/>
              </a:ext>
            </a:extLst>
          </p:cNvPr>
          <p:cNvGrpSpPr/>
          <p:nvPr/>
        </p:nvGrpSpPr>
        <p:grpSpPr>
          <a:xfrm>
            <a:off x="868360" y="1486408"/>
            <a:ext cx="10515600" cy="1069981"/>
            <a:chOff x="0" y="115647"/>
            <a:chExt cx="10515600" cy="106998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6D3E52-8E96-4C6A-9BCC-AFFC8EFA6858}"/>
                </a:ext>
              </a:extLst>
            </p:cNvPr>
            <p:cNvSpPr/>
            <p:nvPr/>
          </p:nvSpPr>
          <p:spPr>
            <a:xfrm>
              <a:off x="0" y="115647"/>
              <a:ext cx="10515600" cy="1069981"/>
            </a:xfrm>
            <a:prstGeom prst="rect">
              <a:avLst/>
            </a:prstGeom>
            <a:solidFill>
              <a:srgbClr val="42556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50132E0-A623-44B7-AE50-D6839D32EA3A}"/>
                </a:ext>
              </a:extLst>
            </p:cNvPr>
            <p:cNvSpPr txBox="1"/>
            <p:nvPr/>
          </p:nvSpPr>
          <p:spPr>
            <a:xfrm>
              <a:off x="0" y="115647"/>
              <a:ext cx="10515600" cy="1069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marL="0" lvl="0" indent="0" algn="ctr" defTabSz="1955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sr-Cyrl-RS" sz="4400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Standard kvalifikacije</a:t>
              </a:r>
            </a:p>
            <a:p>
              <a:pPr marL="0" lvl="0" indent="0" algn="ctr" defTabSz="19558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sr-Cyrl-RS" sz="3100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(PPU)</a:t>
              </a:r>
            </a:p>
          </p:txBody>
        </p:sp>
      </p:grpSp>
      <p:graphicFrame>
        <p:nvGraphicFramePr>
          <p:cNvPr id="8" name="Označba mesta vsebine 3">
            <a:extLst>
              <a:ext uri="{FF2B5EF4-FFF2-40B4-BE49-F238E27FC236}">
                <a16:creationId xmlns:a16="http://schemas.microsoft.com/office/drawing/2014/main" id="{2D7E6187-D07C-46F5-BB08-A4260F5D9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104683"/>
              </p:ext>
            </p:extLst>
          </p:nvPr>
        </p:nvGraphicFramePr>
        <p:xfrm>
          <a:off x="838200" y="1099226"/>
          <a:ext cx="10658480" cy="514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5026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B985CD-2035-4338-9A59-3E84D74D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0" y="355399"/>
            <a:ext cx="10861680" cy="1325563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Kvalifikacije stečene kroz postupak PPU</a:t>
            </a:r>
            <a:endParaRPr lang="sr-Cyrl-RS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72F71B09-883F-4B7D-AE57-72E35A25D849}"/>
              </a:ext>
            </a:extLst>
          </p:cNvPr>
          <p:cNvSpPr txBox="1">
            <a:spLocks/>
          </p:cNvSpPr>
          <p:nvPr/>
        </p:nvSpPr>
        <p:spPr>
          <a:xfrm>
            <a:off x="838200" y="1981865"/>
            <a:ext cx="10515600" cy="34945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Sertifikuju se kvalifikacije potrebne za rad na određenom nivou složenosti i pripremljene na osnovu „nacionalnog“ standarda kvalifikacije ili dela kvalifikacije koji obuhvata zanimanje </a:t>
            </a:r>
          </a:p>
          <a:p>
            <a:pPr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Kvalifikacija stečena kroz postupak PPU omogućava dobijanje javno priznate isprave – PPU je jedan od načina sticanja kvalifikacije</a:t>
            </a:r>
          </a:p>
          <a:p>
            <a:pPr algn="just"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Kvalifikacije stečene ovim putem namenjene su pre svega odraslima sa radnim iskustvom (izuzetno, i mlađim osobama koje su izgubile mogućnost redovnog obrazovanja, a imaju odgovarajuće radno iskustvo)</a:t>
            </a:r>
          </a:p>
        </p:txBody>
      </p:sp>
    </p:spTree>
    <p:extLst>
      <p:ext uri="{BB962C8B-B14F-4D97-AF65-F5344CB8AC3E}">
        <p14:creationId xmlns:p14="http://schemas.microsoft.com/office/powerpoint/2010/main" val="359922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76"/>
            <a:ext cx="11498094" cy="70491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Faze PPU</a:t>
            </a:r>
            <a:endParaRPr lang="sr-Latn-RS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DA7BDB49-A3D0-4E28-BABB-FE8EFEF7E9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210605"/>
              </p:ext>
            </p:extLst>
          </p:nvPr>
        </p:nvGraphicFramePr>
        <p:xfrm>
          <a:off x="904875" y="962026"/>
          <a:ext cx="10382250" cy="503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Slika 7">
            <a:extLst>
              <a:ext uri="{FF2B5EF4-FFF2-40B4-BE49-F238E27FC236}">
                <a16:creationId xmlns:a16="http://schemas.microsoft.com/office/drawing/2014/main" id="{7EA38533-D96D-4BAE-B214-68C3BEE3DD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8806485" y="3083171"/>
            <a:ext cx="5530846" cy="975418"/>
          </a:xfrm>
          <a:prstGeom prst="rect">
            <a:avLst/>
          </a:prstGeom>
        </p:spPr>
      </p:pic>
      <p:pic>
        <p:nvPicPr>
          <p:cNvPr id="7" name="Slika 11">
            <a:extLst>
              <a:ext uri="{FF2B5EF4-FFF2-40B4-BE49-F238E27FC236}">
                <a16:creationId xmlns:a16="http://schemas.microsoft.com/office/drawing/2014/main" id="{2C2750D2-50A7-4EF4-9810-545EC377E3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5788" y="2235900"/>
            <a:ext cx="6712278" cy="746021"/>
          </a:xfrm>
          <a:prstGeom prst="rect">
            <a:avLst/>
          </a:prstGeom>
        </p:spPr>
      </p:pic>
      <p:pic>
        <p:nvPicPr>
          <p:cNvPr id="8" name="Slika 13">
            <a:extLst>
              <a:ext uri="{FF2B5EF4-FFF2-40B4-BE49-F238E27FC236}">
                <a16:creationId xmlns:a16="http://schemas.microsoft.com/office/drawing/2014/main" id="{B36CA5C5-0880-4FC6-B7CF-3617BBAAA2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5788" y="3990645"/>
            <a:ext cx="6712278" cy="808528"/>
          </a:xfrm>
          <a:prstGeom prst="rect">
            <a:avLst/>
          </a:prstGeom>
        </p:spPr>
      </p:pic>
      <p:pic>
        <p:nvPicPr>
          <p:cNvPr id="9" name="Slika 16">
            <a:extLst>
              <a:ext uri="{FF2B5EF4-FFF2-40B4-BE49-F238E27FC236}">
                <a16:creationId xmlns:a16="http://schemas.microsoft.com/office/drawing/2014/main" id="{0F127701-6B0F-4D66-9EF6-287FC92892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1992171" y="2901777"/>
            <a:ext cx="5325434" cy="115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8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B985CD-2035-4338-9A59-3E84D74D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0" y="277575"/>
            <a:ext cx="10861680" cy="1325563"/>
          </a:xfrm>
        </p:spPr>
        <p:txBody>
          <a:bodyPr>
            <a:normAutofit/>
          </a:bodyPr>
          <a:lstStyle/>
          <a:p>
            <a:r>
              <a:rPr lang="sr-Cyrl-RS" sz="4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 o NOKS</a:t>
            </a:r>
            <a:endParaRPr lang="sr-Cyrl-RS" sz="4000" b="1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93F40BEB-9859-4992-A001-CED12C27EEFC}"/>
              </a:ext>
            </a:extLst>
          </p:cNvPr>
          <p:cNvSpPr txBox="1">
            <a:spLocks/>
          </p:cNvSpPr>
          <p:nvPr/>
        </p:nvSpPr>
        <p:spPr>
          <a:xfrm>
            <a:off x="695320" y="1788537"/>
            <a:ext cx="10515600" cy="34271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Osnovni pojmovi i njihovo značenje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(Član 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Kvalifikacija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– formalno priznanje stečenih kompetencija. Pojedinac stiče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kvalifikaciju kada nadležno telo utvrdi da je dostigao ishode učenja u okviru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određenog nivoa i prema zadatom standardu kvalifikacije, što se potvrđuje javnom ispravom (diplomom ili sertifikatom)</a:t>
            </a:r>
          </a:p>
        </p:txBody>
      </p:sp>
    </p:spTree>
    <p:extLst>
      <p:ext uri="{BB962C8B-B14F-4D97-AF65-F5344CB8AC3E}">
        <p14:creationId xmlns:p14="http://schemas.microsoft.com/office/powerpoint/2010/main" val="1802182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0" y="413768"/>
            <a:ext cx="10861680" cy="763280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Instrumenti</a:t>
            </a:r>
            <a:endParaRPr lang="sr-Cyrl-RS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A2D80986-D251-4815-84FB-463F3B7ADEA3}"/>
              </a:ext>
            </a:extLst>
          </p:cNvPr>
          <p:cNvSpPr txBox="1">
            <a:spLocks/>
          </p:cNvSpPr>
          <p:nvPr/>
        </p:nvSpPr>
        <p:spPr>
          <a:xfrm>
            <a:off x="838200" y="1346269"/>
            <a:ext cx="10515600" cy="473392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Obrazac za samoprocenu</a:t>
            </a:r>
          </a:p>
          <a:p>
            <a:pPr marL="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sr-Cyrl-RS" sz="2300" dirty="0">
                <a:latin typeface="Arial" panose="020B0604020202020204" pitchFamily="34" charset="0"/>
                <a:cs typeface="Arial" panose="020B0604020202020204" pitchFamily="34" charset="0"/>
              </a:rPr>
              <a:t>Sadrži pitanja o ishodima učenja i kompetencijama iz standarda kvalifikacije na koja kandidat daje odgovore i navodi dokaze kojima potvrđuje ostvarenost tih ishoda učenja i kompetencija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4B616D"/>
              </a:buClr>
              <a:buFont typeface="Wingdings" panose="05000000000000000000" pitchFamily="2" charset="2"/>
              <a:buChar char="§"/>
              <a:defRPr/>
            </a:pPr>
            <a:r>
              <a:rPr lang="sr-Cyrl-R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 kandidata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sr-Cyrl-R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Zbirka dokaza: diplome, sertifikati, uverenja, preporuke od poslodavaca kod kojih je kandidat radio, video snimci kandidata kako obavlja određeni posao, kurikulum programa obrazovanja koji je završio, priznanja i drugi dokazi koji se prilažu u cilju dokazivanja znanja i veština navedenih u obrascu za samoprocenu</a:t>
            </a:r>
            <a:r>
              <a:rPr 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sr-Cyrl-RS" sz="2000" dirty="0"/>
          </a:p>
          <a:p>
            <a:pPr marL="914400" lvl="1" indent="-457200">
              <a:buFont typeface="+mj-lt"/>
              <a:buAutoNum type="arabicPeriod"/>
            </a:pP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4006400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0" y="366385"/>
            <a:ext cx="10861680" cy="763280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Instrumenti</a:t>
            </a:r>
            <a:endParaRPr lang="sr-Cyrl-RS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8F03D3AD-2918-4B8C-97FF-EED1D9ACBCC8}"/>
              </a:ext>
            </a:extLst>
          </p:cNvPr>
          <p:cNvSpPr txBox="1">
            <a:spLocks/>
          </p:cNvSpPr>
          <p:nvPr/>
        </p:nvSpPr>
        <p:spPr>
          <a:xfrm>
            <a:off x="665160" y="1326310"/>
            <a:ext cx="10515600" cy="5054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425560"/>
              </a:buClr>
              <a:buFont typeface="Wingdings" panose="05000000000000000000" pitchFamily="2" charset="2"/>
              <a:buChar char="§"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Izveštaj savetnika za PPU i ocenjivača</a:t>
            </a:r>
          </a:p>
          <a:p>
            <a:pPr marL="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sr-Cyrl-RS" sz="2300" dirty="0">
                <a:latin typeface="Arial" panose="020B0604020202020204" pitchFamily="34" charset="0"/>
                <a:cs typeface="Arial" panose="020B0604020202020204" pitchFamily="34" charset="0"/>
              </a:rPr>
              <a:t>Sadrži ishode učenja i kompetencije koje je kandidat uspeo da dokaže, kao i one koje će biti predmet procene na ispitu za proveru ishoda učenja i kompetencija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Plan za procenu ishoda učenja i kompetencija kandidata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r-Cyrl-RS" sz="2300" dirty="0">
                <a:latin typeface="Arial" panose="020B0604020202020204" pitchFamily="34" charset="0"/>
                <a:cs typeface="Arial" panose="020B0604020202020204" pitchFamily="34" charset="0"/>
              </a:rPr>
              <a:t>U plan za procenu upisuju se ishodi učenja i kompetencije iz standarda kvalifikacije koje je potrebno proveriti kod kandidata, kao i zada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sr-Cyrl-RS" sz="2300" dirty="0">
                <a:latin typeface="Arial" panose="020B0604020202020204" pitchFamily="34" charset="0"/>
                <a:cs typeface="Arial" panose="020B0604020202020204" pitchFamily="34" charset="0"/>
              </a:rPr>
              <a:t> koje će kandidat na ispitu rešavati, šema za ocenjivanje, lista potrebne opreme, materijala i drugih potrebnih elemenata za sprovođenje ocenjivanja kandidata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r-Cyrl-RS" sz="2300" dirty="0">
                <a:latin typeface="Arial" panose="020B0604020202020204" pitchFamily="34" charset="0"/>
                <a:cs typeface="Arial" panose="020B0604020202020204" pitchFamily="34" charset="0"/>
              </a:rPr>
              <a:t>Plan za procenu izrađuje se u skladu sa smernicama za izradu plana za procenu kandidata sa listom zadataka i načinom prilagođavanja zadataka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55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0" y="413768"/>
            <a:ext cx="10861680" cy="763280"/>
          </a:xfrm>
        </p:spPr>
        <p:txBody>
          <a:bodyPr>
            <a:normAutofit/>
          </a:bodyPr>
          <a:lstStyle/>
          <a:p>
            <a:r>
              <a:rPr lang="sr-Cyrl-RS" sz="4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Instrumenti</a:t>
            </a:r>
            <a:endParaRPr lang="sr-Cyrl-RS" sz="4000" b="1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F1DD6CFE-5B68-452E-AF9E-E8FFB13AB999}"/>
              </a:ext>
            </a:extLst>
          </p:cNvPr>
          <p:cNvSpPr txBox="1">
            <a:spLocks/>
          </p:cNvSpPr>
          <p:nvPr/>
        </p:nvSpPr>
        <p:spPr>
          <a:xfrm>
            <a:off x="838200" y="1514475"/>
            <a:ext cx="10515600" cy="36966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Cyrl-RS" dirty="0"/>
          </a:p>
          <a:p>
            <a:pPr algn="just">
              <a:spcAft>
                <a:spcPts val="1200"/>
              </a:spcAft>
              <a:buClr>
                <a:srgbClr val="4B616D"/>
              </a:buClr>
              <a:buFont typeface="Wingdings" panose="05000000000000000000" pitchFamily="2" charset="2"/>
              <a:buChar char="§"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Ispit za procenu ostvarenosti ishoda učenja i kompetencija kandidata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300" dirty="0">
                <a:latin typeface="Arial" panose="020B0604020202020204" pitchFamily="34" charset="0"/>
                <a:cs typeface="Arial" panose="020B0604020202020204" pitchFamily="34" charset="0"/>
              </a:rPr>
              <a:t>Procena kandidata na ispitu vrši se za svaki ishod učenja i kompetenciju, u skladu sa planom procene.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300" dirty="0">
                <a:latin typeface="Arial" panose="020B0604020202020204" pitchFamily="34" charset="0"/>
                <a:cs typeface="Arial" panose="020B0604020202020204" pitchFamily="34" charset="0"/>
              </a:rPr>
              <a:t>Zadaci kojima se proveravaju ishodi učenja i kompetencije mogu kombinovati više ishoda učenja i kompetencija, bez obzira na metod procene (pisani test, usmeni test, provere u realnom radnom okruženju i slično).</a:t>
            </a:r>
            <a:endParaRPr lang="sl-SI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97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4E7B1E-4795-4C0E-B80F-8FC58495B655}"/>
              </a:ext>
            </a:extLst>
          </p:cNvPr>
          <p:cNvSpPr txBox="1"/>
          <p:nvPr/>
        </p:nvSpPr>
        <p:spPr>
          <a:xfrm>
            <a:off x="4917875" y="2321981"/>
            <a:ext cx="1815863" cy="8317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1F4E7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HVALA!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47335-51AE-4F11-A626-79187F50E5F3}"/>
              </a:ext>
            </a:extLst>
          </p:cNvPr>
          <p:cNvSpPr txBox="1"/>
          <p:nvPr/>
        </p:nvSpPr>
        <p:spPr>
          <a:xfrm>
            <a:off x="4807975" y="3239728"/>
            <a:ext cx="1906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sl-SI" sz="1800" dirty="0">
                <a:solidFill>
                  <a:srgbClr val="1F4E7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bandelj@ibf.be</a:t>
            </a:r>
            <a:endParaRPr lang="sl-SI" sz="1800" dirty="0">
              <a:solidFill>
                <a:srgbClr val="1F4E79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sl-SI" sz="1800" dirty="0"/>
          </a:p>
        </p:txBody>
      </p:sp>
      <p:pic>
        <p:nvPicPr>
          <p:cNvPr id="6" name="Slika 1">
            <a:extLst>
              <a:ext uri="{FF2B5EF4-FFF2-40B4-BE49-F238E27FC236}">
                <a16:creationId xmlns:a16="http://schemas.microsoft.com/office/drawing/2014/main" id="{96175089-6C87-4330-B77C-8108DB420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150" y="1075740"/>
            <a:ext cx="3448866" cy="2705685"/>
          </a:xfrm>
          <a:prstGeom prst="rect">
            <a:avLst/>
          </a:prstGeom>
        </p:spPr>
      </p:pic>
      <p:pic>
        <p:nvPicPr>
          <p:cNvPr id="7" name="Slika 3">
            <a:extLst>
              <a:ext uri="{FF2B5EF4-FFF2-40B4-BE49-F238E27FC236}">
                <a16:creationId xmlns:a16="http://schemas.microsoft.com/office/drawing/2014/main" id="{12333B14-C6EF-480D-A2F7-D38A08556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682" y="2791225"/>
            <a:ext cx="3450635" cy="27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0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id="{21778577-420C-40E8-A67E-62D16E4F7829}"/>
              </a:ext>
            </a:extLst>
          </p:cNvPr>
          <p:cNvSpPr txBox="1">
            <a:spLocks/>
          </p:cNvSpPr>
          <p:nvPr/>
        </p:nvSpPr>
        <p:spPr>
          <a:xfrm>
            <a:off x="838200" y="804097"/>
            <a:ext cx="10515600" cy="5014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2400" b="1">
                <a:latin typeface="Arial" panose="020B0604020202020204" pitchFamily="34" charset="0"/>
                <a:cs typeface="Arial" panose="020B0604020202020204" pitchFamily="34" charset="0"/>
              </a:rPr>
              <a:t>Standard kvalifikacije </a:t>
            </a:r>
            <a:r>
              <a:rPr lang="sr-Cyrl-RS" sz="2400">
                <a:latin typeface="Arial" panose="020B0604020202020204" pitchFamily="34" charset="0"/>
                <a:cs typeface="Arial" panose="020B0604020202020204" pitchFamily="34" charset="0"/>
              </a:rPr>
              <a:t>– dokument utvrđen u skladu sa zakonima, koji sadrži opis ciljeva i ishoda učenja, kao i podatke o kvalifikaciji na osnovu kojih se vrši određivanje nivoa, njeno razvrstavanje i vrednovanje i ostalih potrebnih podataka na nacionalnom ili medžunarodnom nivou.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Cyrl-R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 b="1">
                <a:latin typeface="Arial" panose="020B0604020202020204" pitchFamily="34" charset="0"/>
                <a:cs typeface="Arial" panose="020B0604020202020204" pitchFamily="34" charset="0"/>
              </a:rPr>
              <a:t>Standard zanimanja </a:t>
            </a:r>
            <a:r>
              <a:rPr lang="sr-Cyrl-RS" sz="2400">
                <a:latin typeface="Arial" panose="020B0604020202020204" pitchFamily="34" charset="0"/>
                <a:cs typeface="Arial" panose="020B0604020202020204" pitchFamily="34" charset="0"/>
              </a:rPr>
              <a:t>– dokument koji sadrži opis dužnosti i zadataka, kao i kompetencija potrebnih pojedincu za efikasno obavljanje poslova u određenom zanimanju.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Cyrl-R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>
                <a:latin typeface="Arial" panose="020B0604020202020204" pitchFamily="34" charset="0"/>
                <a:cs typeface="Arial" panose="020B0604020202020204" pitchFamily="34" charset="0"/>
              </a:rPr>
              <a:t>Standard kvalifikacije izradi se na osnovi </a:t>
            </a:r>
            <a:r>
              <a:rPr lang="sr-Cyrl-RS" sz="2400" b="1">
                <a:latin typeface="Arial" panose="020B0604020202020204" pitchFamily="34" charset="0"/>
                <a:cs typeface="Arial" panose="020B0604020202020204" pitchFamily="34" charset="0"/>
              </a:rPr>
              <a:t>jednog ili više standarda zanimanja</a:t>
            </a:r>
            <a:r>
              <a:rPr lang="sr-Cyrl-R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>
                <a:latin typeface="Arial" panose="020B0604020202020204" pitchFamily="34" charset="0"/>
                <a:cs typeface="Arial" panose="020B0604020202020204" pitchFamily="34" charset="0"/>
              </a:rPr>
              <a:t>Privremeno rešenje: standard se priprema za jedno ili više zanimanja iz šifranika.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Cyrl-R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8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E3A9B2D-47E3-422A-B6C2-DA8D98D95B3B}"/>
              </a:ext>
            </a:extLst>
          </p:cNvPr>
          <p:cNvSpPr txBox="1">
            <a:spLocks/>
          </p:cNvSpPr>
          <p:nvPr/>
        </p:nvSpPr>
        <p:spPr>
          <a:xfrm>
            <a:off x="3152163" y="2284612"/>
            <a:ext cx="5333999" cy="166391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a-IN" b="1" dirty="0">
                <a:solidFill>
                  <a:srgbClr val="1E4E79"/>
                </a:solidFill>
                <a:latin typeface="Arial" panose="020B0604020202020204" pitchFamily="34" charset="0"/>
                <a:cs typeface="Calibri"/>
              </a:rPr>
              <a:t>ELEMENTI STANDARDA KVALIFIKACIJE</a:t>
            </a:r>
            <a:endParaRPr lang="sl-SI" b="1" dirty="0">
              <a:solidFill>
                <a:srgbClr val="1E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br>
              <a:rPr lang="hr-HR" b="1" dirty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b="1" dirty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OBRAZAC</a:t>
            </a:r>
            <a:endParaRPr lang="sl-SI" b="1" dirty="0">
              <a:solidFill>
                <a:srgbClr val="1E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l-SI" b="1" dirty="0">
              <a:solidFill>
                <a:srgbClr val="1E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1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id="{24B4BCD0-AB85-415C-B0EB-79ABF30989FC}"/>
              </a:ext>
            </a:extLst>
          </p:cNvPr>
          <p:cNvSpPr txBox="1">
            <a:spLocks/>
          </p:cNvSpPr>
          <p:nvPr/>
        </p:nvSpPr>
        <p:spPr>
          <a:xfrm>
            <a:off x="508931" y="478172"/>
            <a:ext cx="11174137" cy="54475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hr-HR" sz="2400" b="1" dirty="0">
                <a:solidFill>
                  <a:srgbClr val="002060"/>
                </a:solidFill>
                <a:latin typeface="Calibri" panose="020F0502020204030204" pitchFamily="34" charset="0"/>
                <a:cs typeface="Calibri"/>
              </a:rPr>
              <a:t>OBRAZAC ZA STANDARD KVALIFIKACIJE </a:t>
            </a:r>
            <a:endParaRPr lang="ta-IN" sz="2400" dirty="0">
              <a:solidFill>
                <a:srgbClr val="002060"/>
              </a:solidFill>
              <a:latin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</a:pPr>
            <a:endParaRPr lang="hr-HR" sz="2000" dirty="0">
              <a:solidFill>
                <a:srgbClr val="002060"/>
              </a:solidFill>
              <a:latin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</a:pPr>
            <a:endParaRPr lang="hr-HR" sz="2000" dirty="0">
              <a:solidFill>
                <a:srgbClr val="002060"/>
              </a:solidFill>
              <a:latin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</a:pPr>
            <a:endParaRPr lang="hr-HR" sz="2000" dirty="0">
              <a:solidFill>
                <a:srgbClr val="002060"/>
              </a:solidFill>
              <a:latin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</a:pPr>
            <a:endParaRPr lang="hr-HR" sz="2000" dirty="0">
              <a:solidFill>
                <a:srgbClr val="002060"/>
              </a:solidFill>
              <a:latin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</a:pPr>
            <a:endParaRPr lang="hr-HR" sz="2000" dirty="0">
              <a:solidFill>
                <a:srgbClr val="002060"/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8" name="Označba mesta vsebine 2">
            <a:extLst>
              <a:ext uri="{FF2B5EF4-FFF2-40B4-BE49-F238E27FC236}">
                <a16:creationId xmlns:a16="http://schemas.microsoft.com/office/drawing/2014/main" id="{98CEC5A4-434E-460D-BC35-FD42308D9B3D}"/>
              </a:ext>
            </a:extLst>
          </p:cNvPr>
          <p:cNvSpPr txBox="1">
            <a:spLocks/>
          </p:cNvSpPr>
          <p:nvPr/>
        </p:nvSpPr>
        <p:spPr>
          <a:xfrm>
            <a:off x="570221" y="1227479"/>
            <a:ext cx="11052593" cy="10417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sz="2400" dirty="0">
              <a:latin typeface="Calibri"/>
              <a:cs typeface="Calibri"/>
            </a:endParaRPr>
          </a:p>
        </p:txBody>
      </p:sp>
      <p:sp>
        <p:nvSpPr>
          <p:cNvPr id="9" name="Označba mesta vsebine 2">
            <a:extLst>
              <a:ext uri="{FF2B5EF4-FFF2-40B4-BE49-F238E27FC236}">
                <a16:creationId xmlns:a16="http://schemas.microsoft.com/office/drawing/2014/main" id="{899E18DD-4D1D-485C-A1D1-E33D4526E39E}"/>
              </a:ext>
            </a:extLst>
          </p:cNvPr>
          <p:cNvSpPr txBox="1">
            <a:spLocks/>
          </p:cNvSpPr>
          <p:nvPr/>
        </p:nvSpPr>
        <p:spPr>
          <a:xfrm>
            <a:off x="2993974" y="1328823"/>
            <a:ext cx="8557667" cy="851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ta-IN" sz="1800" dirty="0">
                <a:latin typeface="Calibri" panose="020F0502020204030204" pitchFamily="34" charset="0"/>
              </a:rPr>
              <a:t>Naziv kvalifikacije</a:t>
            </a:r>
            <a:r>
              <a:rPr lang="hr-HR" sz="1800" dirty="0">
                <a:latin typeface="Calibri" panose="020F0502020204030204" pitchFamily="34" charset="0"/>
                <a:cs typeface="Calibri"/>
              </a:rPr>
              <a:t>:</a:t>
            </a:r>
            <a:endParaRPr lang="ta-IN" sz="1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ta-IN" sz="1800" dirty="0">
                <a:latin typeface="Calibri" panose="020F0502020204030204" pitchFamily="34" charset="0"/>
              </a:rPr>
              <a:t>Šifra kvalifikacije</a:t>
            </a:r>
            <a:r>
              <a:rPr lang="hr-HR" sz="1800" dirty="0">
                <a:latin typeface="Calibri" panose="020F0502020204030204" pitchFamily="34" charset="0"/>
                <a:cs typeface="Calibri"/>
              </a:rPr>
              <a:t>:</a:t>
            </a:r>
            <a:endParaRPr lang="sl-SI" sz="1800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0" name="Označba mesta vsebine 2">
            <a:extLst>
              <a:ext uri="{FF2B5EF4-FFF2-40B4-BE49-F238E27FC236}">
                <a16:creationId xmlns:a16="http://schemas.microsoft.com/office/drawing/2014/main" id="{5A95602A-DB67-476D-AD8A-5031E6556356}"/>
              </a:ext>
            </a:extLst>
          </p:cNvPr>
          <p:cNvSpPr txBox="1">
            <a:spLocks/>
          </p:cNvSpPr>
          <p:nvPr/>
        </p:nvSpPr>
        <p:spPr>
          <a:xfrm>
            <a:off x="570221" y="2643132"/>
            <a:ext cx="11052593" cy="26745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a-IN" sz="2400" dirty="0">
                <a:latin typeface="Calibri"/>
              </a:rPr>
              <a:t>OSNOVNE </a:t>
            </a:r>
          </a:p>
          <a:p>
            <a:pPr marL="0" indent="0">
              <a:buNone/>
            </a:pPr>
            <a:r>
              <a:rPr lang="ta-IN" sz="2400" dirty="0">
                <a:latin typeface="Calibri"/>
              </a:rPr>
              <a:t>KARAKTERISTIKE </a:t>
            </a:r>
          </a:p>
          <a:p>
            <a:pPr marL="0" indent="0">
              <a:buNone/>
            </a:pPr>
            <a:r>
              <a:rPr lang="ta-IN" sz="2400" dirty="0">
                <a:latin typeface="Calibri"/>
              </a:rPr>
              <a:t>KVALIFIKACIJE</a:t>
            </a:r>
            <a:endParaRPr lang="sl-SI" sz="2400" dirty="0">
              <a:latin typeface="Calibri"/>
              <a:cs typeface="Calibri"/>
            </a:endParaRPr>
          </a:p>
        </p:txBody>
      </p:sp>
      <p:sp>
        <p:nvSpPr>
          <p:cNvPr id="11" name="Označba mesta vsebine 2">
            <a:extLst>
              <a:ext uri="{FF2B5EF4-FFF2-40B4-BE49-F238E27FC236}">
                <a16:creationId xmlns:a16="http://schemas.microsoft.com/office/drawing/2014/main" id="{0A225107-879E-4310-8FB0-1DF8CE92A29E}"/>
              </a:ext>
            </a:extLst>
          </p:cNvPr>
          <p:cNvSpPr txBox="1">
            <a:spLocks/>
          </p:cNvSpPr>
          <p:nvPr/>
        </p:nvSpPr>
        <p:spPr>
          <a:xfrm>
            <a:off x="3012835" y="2709644"/>
            <a:ext cx="8538806" cy="2564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ta-IN" sz="1800" dirty="0">
                <a:latin typeface="Calibri" panose="020F0502020204030204" pitchFamily="34" charset="0"/>
                <a:cs typeface="Calibri"/>
              </a:rPr>
              <a:t>KLASNOKS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/ ISCED-F 2013: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Nivo </a:t>
            </a:r>
            <a:r>
              <a:rPr lang="ta-IN" sz="1800" dirty="0">
                <a:latin typeface="Calibri" panose="020F0502020204030204" pitchFamily="34" charset="0"/>
                <a:cs typeface="Calibri"/>
              </a:rPr>
              <a:t>NOKS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-a: </a:t>
            </a:r>
            <a:endParaRPr lang="hr-HR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Nivo </a:t>
            </a:r>
            <a:r>
              <a:rPr lang="ta-IN" sz="1800" dirty="0">
                <a:latin typeface="Calibri" panose="020F0502020204030204" pitchFamily="34" charset="0"/>
                <a:cs typeface="Calibri"/>
              </a:rPr>
              <a:t>EOK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-a: </a:t>
            </a:r>
            <a:endParaRPr lang="ta-IN" sz="1800" dirty="0">
              <a:solidFill>
                <a:srgbClr val="0070C0"/>
              </a:solidFill>
              <a:latin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ta-IN" sz="1800" dirty="0" err="1">
                <a:latin typeface="Calibri" panose="020F0502020204030204" pitchFamily="34" charset="0"/>
                <a:cs typeface="Calibri"/>
              </a:rPr>
              <a:t>Vrsta</a:t>
            </a:r>
            <a:r>
              <a:rPr lang="ta-IN" sz="1800" dirty="0">
                <a:latin typeface="Calibri" panose="020F0502020204030204" pitchFamily="34" charset="0"/>
                <a:cs typeface="Calibri"/>
              </a:rPr>
              <a:t> </a:t>
            </a:r>
            <a:r>
              <a:rPr lang="ta-IN" sz="1800" dirty="0" err="1">
                <a:latin typeface="Calibri" panose="020F0502020204030204" pitchFamily="34" charset="0"/>
                <a:cs typeface="Calibri"/>
              </a:rPr>
              <a:t>kvalifikacije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ta-IN" sz="1800" dirty="0">
                <a:latin typeface="Calibri" panose="020F0502020204030204" pitchFamily="34" charset="0"/>
                <a:cs typeface="Calibri"/>
              </a:rPr>
              <a:t>Obim kvalifikacije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ta-IN" sz="1800" dirty="0">
                <a:latin typeface="Calibri" panose="020F0502020204030204" pitchFamily="34" charset="0"/>
                <a:cs typeface="Calibri"/>
              </a:rPr>
              <a:t>Preduslovi za sticanje kvalifikacije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a-IN" sz="1800" dirty="0">
                <a:latin typeface="Calibri" panose="020F0502020204030204" pitchFamily="34" charset="0"/>
                <a:cs typeface="Calibri"/>
              </a:rPr>
              <a:t>Oblici učenja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ta-IN" sz="1800" dirty="0">
                <a:latin typeface="Calibri" panose="020F0502020204030204" pitchFamily="34" charset="0"/>
                <a:cs typeface="Calibri"/>
              </a:rPr>
              <a:t>Vrsta javne isprave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052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2">
            <a:extLst>
              <a:ext uri="{FF2B5EF4-FFF2-40B4-BE49-F238E27FC236}">
                <a16:creationId xmlns:a16="http://schemas.microsoft.com/office/drawing/2014/main" id="{826022D7-9481-40B7-B54D-5B8C6DFF73B4}"/>
              </a:ext>
            </a:extLst>
          </p:cNvPr>
          <p:cNvSpPr txBox="1">
            <a:spLocks/>
          </p:cNvSpPr>
          <p:nvPr/>
        </p:nvSpPr>
        <p:spPr>
          <a:xfrm>
            <a:off x="855676" y="802889"/>
            <a:ext cx="10880521" cy="2812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a-IN" sz="2400" dirty="0">
                <a:latin typeface="Calibri"/>
                <a:cs typeface="Calibri"/>
              </a:rPr>
              <a:t>OSNOVNE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a-IN" sz="2400" dirty="0">
                <a:latin typeface="Calibri"/>
                <a:cs typeface="Calibri"/>
              </a:rPr>
              <a:t>KARAKTERISTIKE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a-IN" sz="2400" dirty="0">
                <a:latin typeface="Calibri"/>
                <a:cs typeface="Calibri"/>
              </a:rPr>
              <a:t>KVALIFIKACIJE</a:t>
            </a:r>
            <a:endParaRPr lang="sl-SI" sz="2400" dirty="0">
              <a:latin typeface="Calibri"/>
              <a:cs typeface="Calibri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7E68246-83CB-44B5-9D3C-00AB3448BE0C}"/>
              </a:ext>
            </a:extLst>
          </p:cNvPr>
          <p:cNvSpPr txBox="1">
            <a:spLocks/>
          </p:cNvSpPr>
          <p:nvPr/>
        </p:nvSpPr>
        <p:spPr>
          <a:xfrm>
            <a:off x="3133442" y="871453"/>
            <a:ext cx="8538179" cy="26687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r-Cyrl-RS" sz="1800" dirty="0">
                <a:latin typeface="Calibri" panose="020F0502020204030204" pitchFamily="34" charset="0"/>
                <a:cs typeface="Calibri"/>
              </a:rPr>
              <a:t>KLASNOKS</a:t>
            </a: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 / ISCED-F 2013: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Nivo </a:t>
            </a:r>
            <a:r>
              <a:rPr lang="sr-Cyrl-RS" sz="1800" dirty="0">
                <a:latin typeface="Calibri" panose="020F0502020204030204" pitchFamily="34" charset="0"/>
                <a:cs typeface="Calibri"/>
              </a:rPr>
              <a:t>NOKS</a:t>
            </a: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-a: </a:t>
            </a:r>
            <a:endParaRPr lang="sr-Cyrl-R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Nivo </a:t>
            </a:r>
            <a:r>
              <a:rPr lang="sr-Cyrl-RS" sz="1800" dirty="0">
                <a:latin typeface="Calibri" panose="020F0502020204030204" pitchFamily="34" charset="0"/>
                <a:cs typeface="Calibri"/>
              </a:rPr>
              <a:t>EOK</a:t>
            </a: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-a: </a:t>
            </a:r>
            <a:endParaRPr lang="sr-Cyrl-RS" sz="1800" dirty="0">
              <a:solidFill>
                <a:srgbClr val="0070C0"/>
              </a:solidFill>
              <a:latin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r-Cyrl-RS" sz="1800" dirty="0">
                <a:latin typeface="Calibri" panose="020F0502020204030204" pitchFamily="34" charset="0"/>
                <a:cs typeface="Calibri"/>
              </a:rPr>
              <a:t>Vrsta kvalifikacije</a:t>
            </a: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r-Cyrl-RS" sz="1800" dirty="0">
                <a:latin typeface="Calibri" panose="020F0502020204030204" pitchFamily="34" charset="0"/>
                <a:cs typeface="Calibri"/>
              </a:rPr>
              <a:t>Obim kvalifikacije</a:t>
            </a: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r-Cyrl-RS" sz="1800" dirty="0">
                <a:latin typeface="Calibri" panose="020F0502020204030204" pitchFamily="34" charset="0"/>
                <a:cs typeface="Calibri"/>
              </a:rPr>
              <a:t>Preduslovi za sticanje kvalifikacije</a:t>
            </a: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r-Cyrl-RS" sz="1800" dirty="0">
                <a:latin typeface="Calibri" panose="020F0502020204030204" pitchFamily="34" charset="0"/>
                <a:cs typeface="Calibri"/>
              </a:rPr>
              <a:t>Oblici učenja</a:t>
            </a: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r-Cyrl-RS" sz="1800" dirty="0">
                <a:latin typeface="Calibri" panose="020F0502020204030204" pitchFamily="34" charset="0"/>
                <a:cs typeface="Calibri"/>
              </a:rPr>
              <a:t>Vrsta javne isprave</a:t>
            </a: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9245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2">
            <a:extLst>
              <a:ext uri="{FF2B5EF4-FFF2-40B4-BE49-F238E27FC236}">
                <a16:creationId xmlns:a16="http://schemas.microsoft.com/office/drawing/2014/main" id="{4B4C6EC4-F98E-4242-9F4F-32C953544281}"/>
              </a:ext>
            </a:extLst>
          </p:cNvPr>
          <p:cNvSpPr txBox="1">
            <a:spLocks/>
          </p:cNvSpPr>
          <p:nvPr/>
        </p:nvSpPr>
        <p:spPr>
          <a:xfrm>
            <a:off x="553673" y="591074"/>
            <a:ext cx="11266415" cy="24098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RELEVANTNOST KVALIFIKACIJE </a:t>
            </a:r>
            <a:br>
              <a:rPr lang="sr-Cyrl-RS" sz="2400">
                <a:latin typeface="Calibri"/>
                <a:cs typeface="Calibri"/>
              </a:rPr>
            </a:br>
            <a:r>
              <a:rPr lang="sr-Cyrl-RS" sz="2400">
                <a:latin typeface="Calibri"/>
                <a:cs typeface="Calibri"/>
              </a:rPr>
              <a:t>ZA ZAPOŠLJAVANJE I </a:t>
            </a:r>
            <a:br>
              <a:rPr lang="sr-Cyrl-RS" sz="2400">
                <a:latin typeface="Calibri"/>
                <a:cs typeface="Calibri"/>
              </a:rPr>
            </a:br>
            <a:r>
              <a:rPr lang="sr-Cyrl-RS" sz="2400">
                <a:latin typeface="Calibri"/>
                <a:cs typeface="Calibri"/>
              </a:rPr>
              <a:t>NASTAVAK OBRAZOVANJA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4811549-AA59-45DB-B1E1-ED6B7E529F9F}"/>
              </a:ext>
            </a:extLst>
          </p:cNvPr>
          <p:cNvSpPr txBox="1">
            <a:spLocks/>
          </p:cNvSpPr>
          <p:nvPr/>
        </p:nvSpPr>
        <p:spPr>
          <a:xfrm>
            <a:off x="4647500" y="710136"/>
            <a:ext cx="7040027" cy="2171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000">
                <a:latin typeface="Calibri" panose="020F0502020204030204" pitchFamily="34" charset="0"/>
                <a:cs typeface="Calibri"/>
              </a:rPr>
              <a:t>Prohodnost u sistemu kvalifikacija</a:t>
            </a:r>
            <a:r>
              <a:rPr lang="sr-Cyrl-RS" sz="200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sr-Cyrl-RS" sz="2000">
                <a:latin typeface="Calibri" panose="020F0502020204030204" pitchFamily="34" charset="0"/>
                <a:cs typeface="Calibri"/>
              </a:rPr>
              <a:t>Zanimanje</a:t>
            </a:r>
            <a:r>
              <a:rPr lang="sr-Cyrl-RS" sz="200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sr-Cyrl-R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8212.12 (šifra i naziv zanimanja)</a:t>
            </a:r>
          </a:p>
          <a:p>
            <a:pPr lvl="1"/>
            <a:r>
              <a:rPr lang="sr-Cyrl-R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8212.13 </a:t>
            </a:r>
          </a:p>
          <a:p>
            <a:pPr lvl="1"/>
            <a:r>
              <a:rPr lang="sr-Cyrl-R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7422.03</a:t>
            </a:r>
            <a:endParaRPr lang="sr-Cyrl-RS" sz="2000">
              <a:latin typeface="Calibri" panose="020F0502020204030204" pitchFamily="34" charset="0"/>
              <a:cs typeface="Calibri"/>
            </a:endParaRPr>
          </a:p>
          <a:p>
            <a:r>
              <a:rPr lang="sr-Cyrl-RS" sz="2000">
                <a:latin typeface="Calibri" panose="020F0502020204030204" pitchFamily="34" charset="0"/>
                <a:cs typeface="Calibri"/>
              </a:rPr>
              <a:t>Standard zanimanja</a:t>
            </a:r>
            <a:r>
              <a:rPr lang="sr-Cyrl-RS" sz="2000">
                <a:latin typeface="Calibri" panose="020F0502020204030204" pitchFamily="34" charset="0"/>
                <a:cs typeface="Calibri" panose="020F0502020204030204" pitchFamily="34" charset="0"/>
              </a:rPr>
              <a:t>: -</a:t>
            </a:r>
            <a:endParaRPr lang="sr-Cyrl-RS" sz="2000">
              <a:solidFill>
                <a:srgbClr val="0000FF"/>
              </a:solidFill>
              <a:latin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sr-Cyrl-RS" sz="200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450B7F6D-0709-41E4-8B3A-7E058F2C182B}"/>
              </a:ext>
            </a:extLst>
          </p:cNvPr>
          <p:cNvSpPr txBox="1">
            <a:spLocks/>
          </p:cNvSpPr>
          <p:nvPr/>
        </p:nvSpPr>
        <p:spPr>
          <a:xfrm>
            <a:off x="555185" y="3196207"/>
            <a:ext cx="11264903" cy="2666432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ISHODI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UČENJA</a:t>
            </a: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48E61302-AB24-495D-B829-2140185A8E04}"/>
              </a:ext>
            </a:extLst>
          </p:cNvPr>
          <p:cNvSpPr txBox="1">
            <a:spLocks/>
          </p:cNvSpPr>
          <p:nvPr/>
        </p:nvSpPr>
        <p:spPr>
          <a:xfrm>
            <a:off x="2809082" y="3271706"/>
            <a:ext cx="8878445" cy="2509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sr-Cyrl-RS" sz="1800" dirty="0">
                <a:latin typeface="Calibri" panose="020F0502020204030204" pitchFamily="34" charset="0"/>
                <a:cs typeface="Calibri"/>
              </a:rPr>
              <a:t>Opšti opis kvalifikacije</a:t>
            </a:r>
            <a:r>
              <a:rPr lang="sr-Cyrl-R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70000"/>
              </a:lnSpc>
            </a:pPr>
            <a:r>
              <a:rPr lang="sr-Cyrl-RS" sz="1800" dirty="0">
                <a:latin typeface="Calibri" panose="020F0502020204030204" pitchFamily="34" charset="0"/>
                <a:cs typeface="Calibri" panose="020F0502020204030204" pitchFamily="34" charset="0"/>
              </a:rPr>
              <a:t>Kompetencije:</a:t>
            </a:r>
          </a:p>
          <a:p>
            <a:pPr lvl="1">
              <a:lnSpc>
                <a:spcPct val="70000"/>
              </a:lnSpc>
              <a:spcBef>
                <a:spcPts val="800"/>
              </a:spcBef>
            </a:pPr>
            <a:r>
              <a:rPr lang="sr-Cyrl-RS" sz="1800" dirty="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Pripremanje i organizacija rada</a:t>
            </a:r>
          </a:p>
          <a:p>
            <a:pPr lvl="1">
              <a:lnSpc>
                <a:spcPct val="70000"/>
              </a:lnSpc>
              <a:spcBef>
                <a:spcPts val="800"/>
              </a:spcBef>
            </a:pPr>
            <a:r>
              <a:rPr lang="sr-Cyrl-RS" sz="1800" dirty="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Postavljanje telekomunikacione mreže</a:t>
            </a:r>
          </a:p>
          <a:p>
            <a:pPr lvl="1">
              <a:lnSpc>
                <a:spcPct val="70000"/>
              </a:lnSpc>
              <a:spcBef>
                <a:spcPts val="800"/>
              </a:spcBef>
            </a:pPr>
            <a:r>
              <a:rPr lang="sr-Cyrl-RS" sz="1800" dirty="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Instaliranje odgovarajuće opreme i uređaja u kablovskoj i bežičnoj mreži</a:t>
            </a:r>
          </a:p>
          <a:p>
            <a:pPr lvl="1">
              <a:lnSpc>
                <a:spcPct val="70000"/>
              </a:lnSpc>
              <a:spcBef>
                <a:spcPts val="800"/>
              </a:spcBef>
            </a:pPr>
            <a:r>
              <a:rPr lang="sr-Cyrl-RS" sz="1800" dirty="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Održavanje telekomunikacione mreže</a:t>
            </a:r>
          </a:p>
          <a:p>
            <a:pPr lvl="1">
              <a:lnSpc>
                <a:spcPct val="70000"/>
              </a:lnSpc>
              <a:spcBef>
                <a:spcPts val="800"/>
              </a:spcBef>
            </a:pPr>
            <a:r>
              <a:rPr lang="sr-Cyrl-RS" sz="1800" dirty="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Ključne kompetencije;  (posebno: rad sa podacima i informacijama, digitalna kompetencija, saradnja, odgovoran odnos prema zdravlju i odgovoran odnos prema okolini)</a:t>
            </a:r>
          </a:p>
        </p:txBody>
      </p:sp>
    </p:spTree>
    <p:extLst>
      <p:ext uri="{BB962C8B-B14F-4D97-AF65-F5344CB8AC3E}">
        <p14:creationId xmlns:p14="http://schemas.microsoft.com/office/powerpoint/2010/main" val="362419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2">
            <a:extLst>
              <a:ext uri="{FF2B5EF4-FFF2-40B4-BE49-F238E27FC236}">
                <a16:creationId xmlns:a16="http://schemas.microsoft.com/office/drawing/2014/main" id="{95705B15-9F94-46EC-92BC-2A30D9B4F90F}"/>
              </a:ext>
            </a:extLst>
          </p:cNvPr>
          <p:cNvSpPr txBox="1">
            <a:spLocks/>
          </p:cNvSpPr>
          <p:nvPr/>
        </p:nvSpPr>
        <p:spPr>
          <a:xfrm>
            <a:off x="637562" y="787221"/>
            <a:ext cx="11107025" cy="2470329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ISHODI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UČENJA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776E0CE-09D9-498D-A5B8-CD0BBD265B02}"/>
              </a:ext>
            </a:extLst>
          </p:cNvPr>
          <p:cNvSpPr txBox="1">
            <a:spLocks/>
          </p:cNvSpPr>
          <p:nvPr/>
        </p:nvSpPr>
        <p:spPr>
          <a:xfrm>
            <a:off x="1766976" y="845374"/>
            <a:ext cx="9861392" cy="2307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sr-Cyrl-RS" sz="1800">
                <a:latin typeface="Calibri" panose="020F0502020204030204" pitchFamily="34" charset="0"/>
                <a:cs typeface="Calibri"/>
              </a:rPr>
              <a:t>Opšti opis kvalifikacije</a:t>
            </a:r>
            <a:r>
              <a:rPr lang="sr-Cyrl-RS" sz="1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sr-Cyrl-RS" sz="1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r-Cyrl-R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</a:pPr>
            <a:r>
              <a:rPr lang="sr-Cyrl-RS" sz="1800">
                <a:latin typeface="Calibri" panose="020F0502020204030204" pitchFamily="34" charset="0"/>
                <a:cs typeface="Calibri" panose="020F0502020204030204" pitchFamily="34" charset="0"/>
              </a:rPr>
              <a:t>Kompetencije:</a:t>
            </a:r>
          </a:p>
          <a:p>
            <a:pPr lvl="1">
              <a:lnSpc>
                <a:spcPct val="70000"/>
              </a:lnSpc>
            </a:pPr>
            <a:r>
              <a:rPr lang="sr-Cyrl-RS" sz="180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Pripremanje i organizacija rada</a:t>
            </a:r>
          </a:p>
          <a:p>
            <a:pPr lvl="1">
              <a:lnSpc>
                <a:spcPct val="70000"/>
              </a:lnSpc>
            </a:pPr>
            <a:r>
              <a:rPr lang="sr-Cyrl-RS" sz="180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Postavljanje telekomunikacione mreže</a:t>
            </a:r>
          </a:p>
          <a:p>
            <a:pPr lvl="1">
              <a:lnSpc>
                <a:spcPct val="70000"/>
              </a:lnSpc>
            </a:pPr>
            <a:r>
              <a:rPr lang="sr-Cyrl-RS" sz="180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Instaliranje odgovarajuće opreme i uređaja u kablovskoj i bežičnoj mreži</a:t>
            </a:r>
          </a:p>
          <a:p>
            <a:pPr lvl="1">
              <a:lnSpc>
                <a:spcPct val="70000"/>
              </a:lnSpc>
            </a:pPr>
            <a:r>
              <a:rPr lang="sr-Cyrl-RS" sz="180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Održavanje telekomunikacione mreže</a:t>
            </a:r>
          </a:p>
          <a:p>
            <a:pPr lvl="1">
              <a:lnSpc>
                <a:spcPct val="70000"/>
              </a:lnSpc>
            </a:pPr>
            <a:r>
              <a:rPr lang="sr-Cyrl-RS" sz="1800">
                <a:solidFill>
                  <a:srgbClr val="0070C0"/>
                </a:solidFill>
                <a:latin typeface="Calibri" panose="020F0502020204030204" pitchFamily="34" charset="0"/>
                <a:cs typeface="Calibri"/>
              </a:rPr>
              <a:t>Ključne kompetencije;  (posebno: rad sa podacima i informacijama, digitalna kompetencija, saradnja, odgovoran odnos prema zdravlju i odgovoran odnos prema okolini)</a:t>
            </a:r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709B38AB-3070-4014-B0AF-008B089C055E}"/>
              </a:ext>
            </a:extLst>
          </p:cNvPr>
          <p:cNvSpPr txBox="1">
            <a:spLocks/>
          </p:cNvSpPr>
          <p:nvPr/>
        </p:nvSpPr>
        <p:spPr>
          <a:xfrm>
            <a:off x="637561" y="3497911"/>
            <a:ext cx="11107025" cy="2470329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ISHODI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UČENJA</a:t>
            </a: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BFCE1CE6-981E-42AC-97DF-DADD8D5B1473}"/>
              </a:ext>
            </a:extLst>
          </p:cNvPr>
          <p:cNvSpPr txBox="1">
            <a:spLocks/>
          </p:cNvSpPr>
          <p:nvPr/>
        </p:nvSpPr>
        <p:spPr>
          <a:xfrm>
            <a:off x="1766976" y="3645662"/>
            <a:ext cx="9861392" cy="631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sr-Cyrl-RS" sz="2000" dirty="0">
                <a:latin typeface="Calibri" panose="020F0502020204030204" pitchFamily="34" charset="0"/>
                <a:cs typeface="Calibri"/>
              </a:rPr>
              <a:t>Znanje</a:t>
            </a:r>
            <a:r>
              <a:rPr lang="sr-Cyrl-R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sr-Cyrl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značba mesta vsebine 2">
            <a:extLst>
              <a:ext uri="{FF2B5EF4-FFF2-40B4-BE49-F238E27FC236}">
                <a16:creationId xmlns:a16="http://schemas.microsoft.com/office/drawing/2014/main" id="{7F575309-8300-4B27-9A39-11657C2BF018}"/>
              </a:ext>
            </a:extLst>
          </p:cNvPr>
          <p:cNvSpPr txBox="1">
            <a:spLocks/>
          </p:cNvSpPr>
          <p:nvPr/>
        </p:nvSpPr>
        <p:spPr>
          <a:xfrm>
            <a:off x="1766976" y="4517024"/>
            <a:ext cx="9861392" cy="6119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sr-Cyrl-RS" sz="19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sr-Cyrl-RS" sz="1900" dirty="0">
                <a:latin typeface="Calibri" panose="020F0502020204030204" pitchFamily="34" charset="0"/>
                <a:cs typeface="Calibri"/>
              </a:rPr>
              <a:t>eštine:</a:t>
            </a:r>
          </a:p>
        </p:txBody>
      </p:sp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id="{281DBD68-AB00-4400-A3BF-776A93D5AA17}"/>
              </a:ext>
            </a:extLst>
          </p:cNvPr>
          <p:cNvSpPr txBox="1">
            <a:spLocks/>
          </p:cNvSpPr>
          <p:nvPr/>
        </p:nvSpPr>
        <p:spPr>
          <a:xfrm>
            <a:off x="1766975" y="5287494"/>
            <a:ext cx="9861392" cy="6119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sr-Cyrl-RS" sz="1900">
                <a:latin typeface="Calibri" panose="020F0502020204030204" pitchFamily="34" charset="0"/>
                <a:cs typeface="Calibri"/>
              </a:rPr>
              <a:t>Sposobnosti i stavovi:</a:t>
            </a:r>
          </a:p>
          <a:p>
            <a:pPr>
              <a:lnSpc>
                <a:spcPct val="70000"/>
              </a:lnSpc>
            </a:pPr>
            <a:endParaRPr lang="sr-Cyrl-RS" sz="1900"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7256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F85F7557-7A4E-485B-8510-370FF580B036}"/>
              </a:ext>
            </a:extLst>
          </p:cNvPr>
          <p:cNvSpPr txBox="1">
            <a:spLocks/>
          </p:cNvSpPr>
          <p:nvPr/>
        </p:nvSpPr>
        <p:spPr>
          <a:xfrm>
            <a:off x="645952" y="787222"/>
            <a:ext cx="11140580" cy="1451154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a-IN" sz="2400" dirty="0">
                <a:latin typeface="Calibri"/>
                <a:cs typeface="Calibri"/>
              </a:rPr>
              <a:t>ISHODI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a-IN" sz="2400" dirty="0">
                <a:latin typeface="Calibri"/>
                <a:cs typeface="Calibri"/>
              </a:rPr>
              <a:t>UČENJA</a:t>
            </a:r>
            <a:endParaRPr lang="sl-SI" sz="2400" dirty="0">
              <a:latin typeface="Calibri"/>
              <a:cs typeface="Calibri"/>
            </a:endParaRPr>
          </a:p>
        </p:txBody>
      </p:sp>
      <p:sp>
        <p:nvSpPr>
          <p:cNvPr id="6" name="Označba mesta vsebine 2">
            <a:extLst>
              <a:ext uri="{FF2B5EF4-FFF2-40B4-BE49-F238E27FC236}">
                <a16:creationId xmlns:a16="http://schemas.microsoft.com/office/drawing/2014/main" id="{36464036-5886-4F97-B46B-3061A484B861}"/>
              </a:ext>
            </a:extLst>
          </p:cNvPr>
          <p:cNvSpPr txBox="1">
            <a:spLocks/>
          </p:cNvSpPr>
          <p:nvPr/>
        </p:nvSpPr>
        <p:spPr>
          <a:xfrm>
            <a:off x="1779186" y="845374"/>
            <a:ext cx="9891184" cy="12120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sr-Cyrl-RS" sz="2000">
                <a:latin typeface="Calibri" panose="020F0502020204030204" pitchFamily="34" charset="0"/>
                <a:cs typeface="Calibri"/>
              </a:rPr>
              <a:t>Način provere ostvarenosti ishoda učenja</a:t>
            </a:r>
            <a:endParaRPr lang="sr-Cyrl-RS" sz="200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sr-Cyrl-R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neformalnom obrazovanju provera savladanosti programa kojim se stiču stručne kompetencije, obavlja se na ispitu za proveru stručnih kompetencija.</a:t>
            </a:r>
          </a:p>
          <a:p>
            <a:pPr>
              <a:lnSpc>
                <a:spcPct val="100000"/>
              </a:lnSpc>
            </a:pPr>
            <a:endParaRPr lang="sr-Cyrl-R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id="{AAF53B58-6561-4E34-922D-C3FB74C0DAFE}"/>
              </a:ext>
            </a:extLst>
          </p:cNvPr>
          <p:cNvSpPr txBox="1">
            <a:spLocks/>
          </p:cNvSpPr>
          <p:nvPr/>
        </p:nvSpPr>
        <p:spPr>
          <a:xfrm>
            <a:off x="669566" y="2725480"/>
            <a:ext cx="11116966" cy="18045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OSIGURANJE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KVALITETA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>
                <a:latin typeface="Calibri"/>
                <a:cs typeface="Calibri"/>
              </a:rPr>
              <a:t>KVALIFIKACIJE</a:t>
            </a:r>
          </a:p>
        </p:txBody>
      </p:sp>
      <p:sp>
        <p:nvSpPr>
          <p:cNvPr id="8" name="Označba mesta vsebine 2">
            <a:extLst>
              <a:ext uri="{FF2B5EF4-FFF2-40B4-BE49-F238E27FC236}">
                <a16:creationId xmlns:a16="http://schemas.microsoft.com/office/drawing/2014/main" id="{9D8A6E14-3154-4DB5-8D92-81E3A5BA7D91}"/>
              </a:ext>
            </a:extLst>
          </p:cNvPr>
          <p:cNvSpPr txBox="1">
            <a:spLocks/>
          </p:cNvSpPr>
          <p:nvPr/>
        </p:nvSpPr>
        <p:spPr>
          <a:xfrm>
            <a:off x="2631994" y="2841540"/>
            <a:ext cx="9038376" cy="14819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sr-Cyrl-RS" sz="2000">
                <a:latin typeface="Calibri" panose="020F0502020204030204" pitchFamily="34" charset="0"/>
                <a:cs typeface="Calibri"/>
              </a:rPr>
              <a:t>Kvalifikacije realizatora programa</a:t>
            </a:r>
            <a:r>
              <a:rPr lang="sr-Cyrl-RS" sz="200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sr-Cyrl-RS" sz="2000">
                <a:latin typeface="Calibri" panose="020F0502020204030204" pitchFamily="34" charset="0"/>
                <a:cs typeface="Calibri"/>
              </a:rPr>
              <a:t>Organizacija nadležna za izdavanje javne isprave</a:t>
            </a:r>
            <a:endParaRPr lang="sr-Cyrl-R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sr-Cyrl-R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Srednje stručne škole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sr-Cyrl-R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Javno priznati organizatori aktivnosti obrazovanja odraslih (JPOA)</a:t>
            </a:r>
          </a:p>
          <a:p>
            <a:pPr>
              <a:lnSpc>
                <a:spcPct val="80000"/>
              </a:lnSpc>
            </a:pPr>
            <a:endParaRPr lang="sr-Cyrl-RS" sz="2000"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731480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CFCU c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CFCU cir" id="{5AD3A44C-B50F-410D-953B-419019229E20}" vid="{6C4A9179-4EB3-499E-9E70-755AD1E76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23809</TotalTime>
  <Words>4030</Words>
  <Application>Microsoft Office PowerPoint</Application>
  <PresentationFormat>Widescreen</PresentationFormat>
  <Paragraphs>230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Wingdings</vt:lpstr>
      <vt:lpstr>Theme CFCU cir</vt:lpstr>
      <vt:lpstr>Office Theme</vt:lpstr>
      <vt:lpstr>PowerPoint Presentation</vt:lpstr>
      <vt:lpstr>Zakon o NOKS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PPU: definicija</vt:lpstr>
      <vt:lpstr>Sticanje statusa JPOA i JPOA za PPU</vt:lpstr>
      <vt:lpstr>Sticanje statusa JPOA i JPOA za PPU</vt:lpstr>
      <vt:lpstr>Sticanje statusa JPOA i JPOA za PPU – Aktivnosti pre podnošenja zahteva</vt:lpstr>
      <vt:lpstr>Načini sticanja kvalifikacija</vt:lpstr>
      <vt:lpstr>Načini sticanja kvalifikacije</vt:lpstr>
      <vt:lpstr>Kvalifikacije stečene kroz postupak PPU</vt:lpstr>
      <vt:lpstr>Faze PPU</vt:lpstr>
      <vt:lpstr>Instrumenti</vt:lpstr>
      <vt:lpstr>Instrumenti</vt:lpstr>
      <vt:lpstr>Instrumenti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Popović</dc:creator>
  <cp:lastModifiedBy>Tamara Ikonomov</cp:lastModifiedBy>
  <cp:revision>72</cp:revision>
  <cp:lastPrinted>2021-03-15T11:47:25Z</cp:lastPrinted>
  <dcterms:created xsi:type="dcterms:W3CDTF">2019-12-14T14:59:48Z</dcterms:created>
  <dcterms:modified xsi:type="dcterms:W3CDTF">2021-04-11T22:35:23Z</dcterms:modified>
</cp:coreProperties>
</file>