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3"/>
  </p:notesMasterIdLst>
  <p:sldIdLst>
    <p:sldId id="334" r:id="rId3"/>
    <p:sldId id="348" r:id="rId4"/>
    <p:sldId id="358" r:id="rId5"/>
    <p:sldId id="359" r:id="rId6"/>
    <p:sldId id="336" r:id="rId7"/>
    <p:sldId id="356" r:id="rId8"/>
    <p:sldId id="338" r:id="rId9"/>
    <p:sldId id="339" r:id="rId10"/>
    <p:sldId id="340" r:id="rId11"/>
    <p:sldId id="360" r:id="rId12"/>
    <p:sldId id="349" r:id="rId13"/>
    <p:sldId id="361" r:id="rId14"/>
    <p:sldId id="362" r:id="rId15"/>
    <p:sldId id="363" r:id="rId16"/>
    <p:sldId id="364" r:id="rId17"/>
    <p:sldId id="365" r:id="rId18"/>
    <p:sldId id="344" r:id="rId19"/>
    <p:sldId id="345" r:id="rId20"/>
    <p:sldId id="346" r:id="rId21"/>
    <p:sldId id="347" r:id="rId22"/>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amara Ikonomov" initials="TI" lastIdx="2" clrIdx="0">
    <p:extLst>
      <p:ext uri="{19B8F6BF-5375-455C-9EA6-DF929625EA0E}">
        <p15:presenceInfo xmlns:p15="http://schemas.microsoft.com/office/powerpoint/2012/main" userId="Tamara Ikonomov"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E79"/>
    <a:srgbClr val="42637A"/>
    <a:srgbClr val="A49692"/>
    <a:srgbClr val="456238"/>
    <a:srgbClr val="E79787"/>
    <a:srgbClr val="666699"/>
    <a:srgbClr val="727077"/>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9" autoAdjust="0"/>
    <p:restoredTop sz="94660"/>
  </p:normalViewPr>
  <p:slideViewPr>
    <p:cSldViewPr snapToGrid="0">
      <p:cViewPr varScale="1">
        <p:scale>
          <a:sx n="79" d="100"/>
          <a:sy n="79" d="100"/>
        </p:scale>
        <p:origin x="850" y="62"/>
      </p:cViewPr>
      <p:guideLst/>
    </p:cSldViewPr>
  </p:slideViewPr>
  <p:notesTextViewPr>
    <p:cViewPr>
      <p:scale>
        <a:sx n="1" d="1"/>
        <a:sy n="1" d="1"/>
      </p:scale>
      <p:origin x="0" y="0"/>
    </p:cViewPr>
  </p:notesTextViewPr>
  <p:notesViewPr>
    <p:cSldViewPr snapToGrid="0">
      <p:cViewPr varScale="1">
        <p:scale>
          <a:sx n="58" d="100"/>
          <a:sy n="58" d="100"/>
        </p:scale>
        <p:origin x="3326" y="6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AF060668-6F3F-458C-83C8-4B49D88961A5}" type="datetimeFigureOut">
              <a:rPr lang="en-GB" smtClean="0"/>
              <a:t>12/04/2021</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E9307B90-12BE-459B-B7F7-87398D431175}" type="slidenum">
              <a:rPr lang="en-GB" smtClean="0"/>
              <a:t>‹#›</a:t>
            </a:fld>
            <a:endParaRPr lang="en-GB"/>
          </a:p>
        </p:txBody>
      </p:sp>
    </p:spTree>
    <p:extLst>
      <p:ext uri="{BB962C8B-B14F-4D97-AF65-F5344CB8AC3E}">
        <p14:creationId xmlns:p14="http://schemas.microsoft.com/office/powerpoint/2010/main" val="35032816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85849AD-C78D-4135-AD16-9249D12B82D0}" type="slidenum">
              <a:rPr kumimoji="0" lang="en-GB" sz="11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1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434037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ru-RU" altLang="en-US" dirty="0"/>
              <a:t>ИЗ Закона о нОКС у: Исходи учења </a:t>
            </a:r>
            <a:r>
              <a:rPr lang="ru-RU" altLang="en-US" i="1" dirty="0"/>
              <a:t>– </a:t>
            </a:r>
            <a:r>
              <a:rPr lang="ru-RU" altLang="en-US" dirty="0"/>
              <a:t>јасни искази о томе шта се од појединца очекује да зна, разуме и да је способан да покаже, односно уради након завршеног процеса учења. </a:t>
            </a:r>
            <a:endParaRPr lang="sr-Cyrl-RS" altLang="en-US" dirty="0"/>
          </a:p>
          <a:p>
            <a:pPr eaLnBrk="1" hangingPunct="1">
              <a:spcBef>
                <a:spcPct val="0"/>
              </a:spcBef>
            </a:pPr>
            <a:r>
              <a:rPr lang="ru-RU" altLang="en-US" dirty="0"/>
              <a:t>Дефинисање исхода као резултата (постигнућа) учења има две, на први поглед различите, варијанте: а) исходи су исказ о оном шта ученик зна (разуме) и у стању је да уради на крају процеса учења и б) исходи су исказ о ономе шта је ученик у стању да уради и услова под којима је у стању то да уради. Могућност да се нешто уради, односно да се научено демонстрира кључна је карактеристика исхода. Инсистирање на демонстрацији наученог </a:t>
            </a:r>
            <a:r>
              <a:rPr lang="ru-RU" altLang="en-US" b="1" dirty="0"/>
              <a:t>не значи да исходи рефлектују само вештине </a:t>
            </a:r>
            <a:r>
              <a:rPr lang="ru-RU" altLang="en-US" dirty="0"/>
              <a:t>(мануелне или когнитивне) или стручне компетенције. Демонстрација наученог указује на бихејвиорални карактер исхода и, осим вештина, односи се и на </a:t>
            </a:r>
            <a:r>
              <a:rPr lang="ru-RU" altLang="en-US" b="1" dirty="0"/>
              <a:t>све активности повезане са репрезентацијом резултата учења, па и оних који се тичу знања</a:t>
            </a:r>
            <a:r>
              <a:rPr lang="ru-RU" altLang="en-US" dirty="0"/>
              <a:t>. Репрезентација знања (демонстрација стеченог знања) свакако има бихејвиорални карактер. Синтагма „бити у стању да уради“ у том контексту значи, на пример, да </a:t>
            </a:r>
            <a:r>
              <a:rPr lang="ru-RU" altLang="en-US" b="1" dirty="0"/>
              <a:t>наведе, објасни, укаже, процени </a:t>
            </a:r>
            <a:r>
              <a:rPr lang="ru-RU" altLang="en-US" dirty="0"/>
              <a:t>и сл., што представља валидну демонстрацију знања, односно постигнућа у домену знања.</a:t>
            </a:r>
          </a:p>
          <a:p>
            <a:endParaRPr lang="en-GB" dirty="0"/>
          </a:p>
        </p:txBody>
      </p:sp>
      <p:sp>
        <p:nvSpPr>
          <p:cNvPr id="4" name="Slide Number Placeholder 3"/>
          <p:cNvSpPr>
            <a:spLocks noGrp="1"/>
          </p:cNvSpPr>
          <p:nvPr>
            <p:ph type="sldNum" sz="quarter" idx="5"/>
          </p:nvPr>
        </p:nvSpPr>
        <p:spPr/>
        <p:txBody>
          <a:bodyPr/>
          <a:lstStyle/>
          <a:p>
            <a:fld id="{E9307B90-12BE-459B-B7F7-87398D431175}" type="slidenum">
              <a:rPr lang="en-GB" smtClean="0"/>
              <a:t>16</a:t>
            </a:fld>
            <a:endParaRPr lang="en-GB"/>
          </a:p>
        </p:txBody>
      </p:sp>
    </p:spTree>
    <p:extLst>
      <p:ext uri="{BB962C8B-B14F-4D97-AF65-F5344CB8AC3E}">
        <p14:creationId xmlns:p14="http://schemas.microsoft.com/office/powerpoint/2010/main" val="10793689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9307B90-12BE-459B-B7F7-87398D431175}" type="slidenum">
              <a:rPr lang="en-GB" smtClean="0"/>
              <a:t>19</a:t>
            </a:fld>
            <a:endParaRPr lang="en-GB"/>
          </a:p>
        </p:txBody>
      </p:sp>
    </p:spTree>
    <p:extLst>
      <p:ext uri="{BB962C8B-B14F-4D97-AF65-F5344CB8AC3E}">
        <p14:creationId xmlns:p14="http://schemas.microsoft.com/office/powerpoint/2010/main" val="19847144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eaLnBrk="1" hangingPunct="1">
              <a:spcBef>
                <a:spcPct val="0"/>
              </a:spcBef>
              <a:buFontTx/>
              <a:buChar char="-"/>
            </a:pPr>
            <a:r>
              <a:rPr lang="ru-RU" altLang="en-US" dirty="0"/>
              <a:t>програми рефлектују компетенције дефинисане у стандардима квалификација (СК) и стандардима занимања (СЗ) и обезбеђују могућност развоја одговарајућих процедура за проверу постигнућа и верификацију претходног учења;</a:t>
            </a:r>
            <a:endParaRPr lang="sr-Latn-RS" altLang="en-US" dirty="0"/>
          </a:p>
          <a:p>
            <a:pPr marL="171450" indent="-171450" eaLnBrk="1" hangingPunct="1">
              <a:spcBef>
                <a:spcPct val="0"/>
              </a:spcBef>
              <a:buFontTx/>
              <a:buChar char="-"/>
            </a:pPr>
            <a:r>
              <a:rPr lang="sr-Cyrl-RS" altLang="en-US" dirty="0"/>
              <a:t>програми се могу структуирати у модуле који рефлектују компетенције потребне за обављање појединих занимања; модули су релативно независни пакети учења који обезбеђују стицање појединачних компетенција или комбинације две стручне компетенције; с обзиром на своју релативну организациону независност и целовитост модули се могу преносити, односно користити у другим програми и бити њихов структурални и функционални део;</a:t>
            </a:r>
            <a:endParaRPr lang="sr-Latn-RS" altLang="en-US" dirty="0"/>
          </a:p>
          <a:p>
            <a:pPr marL="171450" indent="-171450" eaLnBrk="1" hangingPunct="1">
              <a:spcBef>
                <a:spcPct val="0"/>
              </a:spcBef>
              <a:buFontTx/>
              <a:buChar char="-"/>
            </a:pPr>
            <a:r>
              <a:rPr lang="sr-Cyrl-RS" altLang="en-US" dirty="0"/>
              <a:t>референтна тачка за развој и структуирање програма обуке су одговарајући стандарди занимања (СЗ) и квалификација (СК)</a:t>
            </a:r>
            <a:endParaRPr lang="en-US" altLang="en-US" dirty="0"/>
          </a:p>
          <a:p>
            <a:endParaRPr lang="en-GB" dirty="0"/>
          </a:p>
        </p:txBody>
      </p:sp>
      <p:sp>
        <p:nvSpPr>
          <p:cNvPr id="4" name="Slide Number Placeholder 3"/>
          <p:cNvSpPr>
            <a:spLocks noGrp="1"/>
          </p:cNvSpPr>
          <p:nvPr>
            <p:ph type="sldNum" sz="quarter" idx="5"/>
          </p:nvPr>
        </p:nvSpPr>
        <p:spPr/>
        <p:txBody>
          <a:bodyPr/>
          <a:lstStyle/>
          <a:p>
            <a:fld id="{E9307B90-12BE-459B-B7F7-87398D431175}" type="slidenum">
              <a:rPr lang="en-GB" smtClean="0"/>
              <a:t>2</a:t>
            </a:fld>
            <a:endParaRPr lang="en-GB"/>
          </a:p>
        </p:txBody>
      </p:sp>
    </p:spTree>
    <p:extLst>
      <p:ext uri="{BB962C8B-B14F-4D97-AF65-F5344CB8AC3E}">
        <p14:creationId xmlns:p14="http://schemas.microsoft.com/office/powerpoint/2010/main" val="35689717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sr-Latn-RS" altLang="en-US" dirty="0"/>
              <a:t>- </a:t>
            </a:r>
            <a:r>
              <a:rPr lang="ru-RU" altLang="en-US" dirty="0"/>
              <a:t>СК је полазна основа за развој програма образовања и обуке јер садржи опис циљева и исхода учења, податке о врсти, обиму и нивоу квалификације, занимања за која је квалификација релевантна, као и опис минималних захтева неопходних за успешно и сигурно обављање послова у занимању, односо групи занимања</a:t>
            </a:r>
            <a:endParaRPr lang="en-GB" altLang="en-US" dirty="0"/>
          </a:p>
          <a:p>
            <a:endParaRPr lang="en-GB" dirty="0"/>
          </a:p>
        </p:txBody>
      </p:sp>
      <p:sp>
        <p:nvSpPr>
          <p:cNvPr id="4" name="Slide Number Placeholder 3"/>
          <p:cNvSpPr>
            <a:spLocks noGrp="1"/>
          </p:cNvSpPr>
          <p:nvPr>
            <p:ph type="sldNum" sz="quarter" idx="5"/>
          </p:nvPr>
        </p:nvSpPr>
        <p:spPr/>
        <p:txBody>
          <a:bodyPr/>
          <a:lstStyle/>
          <a:p>
            <a:fld id="{E9307B90-12BE-459B-B7F7-87398D431175}" type="slidenum">
              <a:rPr lang="en-GB" smtClean="0"/>
              <a:t>3</a:t>
            </a:fld>
            <a:endParaRPr lang="en-GB"/>
          </a:p>
        </p:txBody>
      </p:sp>
    </p:spTree>
    <p:extLst>
      <p:ext uri="{BB962C8B-B14F-4D97-AF65-F5344CB8AC3E}">
        <p14:creationId xmlns:p14="http://schemas.microsoft.com/office/powerpoint/2010/main" val="35919403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r-Cyrl-RS" altLang="en-US" dirty="0"/>
              <a:t>ЈПОА правилник говои о стандарду стручних компетенција и делимично оствареном стандарду стручних компетенција а не говори о делимично оствареном стандарду квалификација исто и правилник о врсти и називу</a:t>
            </a:r>
          </a:p>
          <a:p>
            <a:endParaRPr lang="sr-Cyrl-RS" altLang="en-US" dirty="0"/>
          </a:p>
          <a:p>
            <a:r>
              <a:rPr lang="sr-Cyrl-RS" altLang="en-US" dirty="0"/>
              <a:t>Правилник о врсти, називу и садржају образаца и начину вођења евиденција и називу, садржају и изгледу образаца јавних исправа и уверења у образовању одраслих ("Службени гласник РС", бр. 89 од 27. октобра 2015, 102 од 11. децембра 2015) не предвиђа могућност делимичног остварења стандарда стручних квалификација, већ само стандарда стручих компетенција, што указује на потребу његове ревизије и формализовање могућности делимичног стицања квалификације; делимично остварен стадард квалификација може се разумети као овладавањ једном компетенцијом из СК или овладавање једним занимањем које је обухваћено СК.</a:t>
            </a:r>
            <a:endParaRPr lang="en-US" altLang="en-US" dirty="0"/>
          </a:p>
          <a:p>
            <a:endParaRPr lang="en-GB" dirty="0"/>
          </a:p>
        </p:txBody>
      </p:sp>
      <p:sp>
        <p:nvSpPr>
          <p:cNvPr id="4" name="Slide Number Placeholder 3"/>
          <p:cNvSpPr>
            <a:spLocks noGrp="1"/>
          </p:cNvSpPr>
          <p:nvPr>
            <p:ph type="sldNum" sz="quarter" idx="5"/>
          </p:nvPr>
        </p:nvSpPr>
        <p:spPr/>
        <p:txBody>
          <a:bodyPr/>
          <a:lstStyle/>
          <a:p>
            <a:fld id="{E9307B90-12BE-459B-B7F7-87398D431175}" type="slidenum">
              <a:rPr lang="en-GB" smtClean="0"/>
              <a:t>4</a:t>
            </a:fld>
            <a:endParaRPr lang="en-GB"/>
          </a:p>
        </p:txBody>
      </p:sp>
    </p:spTree>
    <p:extLst>
      <p:ext uri="{BB962C8B-B14F-4D97-AF65-F5344CB8AC3E}">
        <p14:creationId xmlns:p14="http://schemas.microsoft.com/office/powerpoint/2010/main" val="3212777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ru-RU" altLang="en-US" dirty="0"/>
              <a:t>ИЗ Закона о нОКС у: Исходи учења </a:t>
            </a:r>
            <a:r>
              <a:rPr lang="ru-RU" altLang="en-US" i="1" dirty="0"/>
              <a:t>– </a:t>
            </a:r>
            <a:r>
              <a:rPr lang="ru-RU" altLang="en-US" dirty="0"/>
              <a:t>јасни искази о томе шта се од појединца очекује да зна, разуме и да је способан да покаже, односно уради након завршеног процеса учења. </a:t>
            </a:r>
            <a:endParaRPr lang="sr-Cyrl-RS" altLang="en-US" dirty="0"/>
          </a:p>
          <a:p>
            <a:pPr eaLnBrk="1" hangingPunct="1">
              <a:spcBef>
                <a:spcPct val="0"/>
              </a:spcBef>
            </a:pPr>
            <a:r>
              <a:rPr lang="ru-RU" altLang="en-US" dirty="0"/>
              <a:t>Дефинисање исхода као резултата (постигнућа) учења има две, на први поглед различите, варијанте: а) исходи су исказ о оном шта ученик зна (разуме) и у стању је да уради на крају процеса учења и б) исходи су исказ о ономе шта је ученик у стању да уради и услова под којима је у стању то да уради. Могућност да се нешто уради, односно да се научено демонстрира кључна је карактеристика исхода. Инсистирање на демонстрацији наученог </a:t>
            </a:r>
            <a:r>
              <a:rPr lang="ru-RU" altLang="en-US" b="1" dirty="0"/>
              <a:t>не значи да исходи рефлектују само вештине </a:t>
            </a:r>
            <a:r>
              <a:rPr lang="ru-RU" altLang="en-US" dirty="0"/>
              <a:t>(мануелне или когнитивне) или стручне компетенције. Демонстрација наученог указује на бихејвиорални карактер исхода и, осим вештина, односи се и на </a:t>
            </a:r>
            <a:r>
              <a:rPr lang="ru-RU" altLang="en-US" b="1" dirty="0"/>
              <a:t>све активности повезане са репрезентацијом резултата учења, па и оних који се тичу знања</a:t>
            </a:r>
            <a:r>
              <a:rPr lang="ru-RU" altLang="en-US" dirty="0"/>
              <a:t>. Репрезентација знања (демонстрација стеченог знања) свакако има бихејвиорални карактер. Синтагма „бити у стању да уради“ у том контексту значи, на пример, да </a:t>
            </a:r>
            <a:r>
              <a:rPr lang="ru-RU" altLang="en-US" b="1" dirty="0"/>
              <a:t>наведе, објасни, укаже, процени </a:t>
            </a:r>
            <a:r>
              <a:rPr lang="ru-RU" altLang="en-US" dirty="0"/>
              <a:t>и сл., што представља валидну демонстрацију знања, односно постигнућа у домену знања.</a:t>
            </a:r>
          </a:p>
          <a:p>
            <a:endParaRPr lang="en-GB" dirty="0"/>
          </a:p>
        </p:txBody>
      </p:sp>
      <p:sp>
        <p:nvSpPr>
          <p:cNvPr id="4" name="Slide Number Placeholder 3"/>
          <p:cNvSpPr>
            <a:spLocks noGrp="1"/>
          </p:cNvSpPr>
          <p:nvPr>
            <p:ph type="sldNum" sz="quarter" idx="5"/>
          </p:nvPr>
        </p:nvSpPr>
        <p:spPr/>
        <p:txBody>
          <a:bodyPr/>
          <a:lstStyle/>
          <a:p>
            <a:fld id="{E9307B90-12BE-459B-B7F7-87398D431175}" type="slidenum">
              <a:rPr lang="en-GB" smtClean="0"/>
              <a:t>11</a:t>
            </a:fld>
            <a:endParaRPr lang="en-GB"/>
          </a:p>
        </p:txBody>
      </p:sp>
    </p:spTree>
    <p:extLst>
      <p:ext uri="{BB962C8B-B14F-4D97-AF65-F5344CB8AC3E}">
        <p14:creationId xmlns:p14="http://schemas.microsoft.com/office/powerpoint/2010/main" val="11659621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ru-RU" altLang="en-US" dirty="0"/>
              <a:t>ИЗ Закона о нОКС у: Исходи учења </a:t>
            </a:r>
            <a:r>
              <a:rPr lang="ru-RU" altLang="en-US" i="1" dirty="0"/>
              <a:t>– </a:t>
            </a:r>
            <a:r>
              <a:rPr lang="ru-RU" altLang="en-US" dirty="0"/>
              <a:t>јасни искази о томе шта се од појединца очекује да зна, разуме и да је способан да покаже, односно уради након завршеног процеса учења. </a:t>
            </a:r>
            <a:endParaRPr lang="sr-Cyrl-RS" altLang="en-US" dirty="0"/>
          </a:p>
          <a:p>
            <a:pPr eaLnBrk="1" hangingPunct="1">
              <a:spcBef>
                <a:spcPct val="0"/>
              </a:spcBef>
            </a:pPr>
            <a:r>
              <a:rPr lang="ru-RU" altLang="en-US" dirty="0"/>
              <a:t>Дефинисање исхода као резултата (постигнућа) учења има две, на први поглед различите, варијанте: а) исходи су исказ о оном шта ученик зна (разуме) и у стању је да уради на крају процеса учења и б) исходи су исказ о ономе шта је ученик у стању да уради и услова под којима је у стању то да уради. Могућност да се нешто уради, односно да се научено демонстрира кључна је карактеристика исхода. Инсистирање на демонстрацији наученог </a:t>
            </a:r>
            <a:r>
              <a:rPr lang="ru-RU" altLang="en-US" b="1" dirty="0"/>
              <a:t>не значи да исходи рефлектују само вештине </a:t>
            </a:r>
            <a:r>
              <a:rPr lang="ru-RU" altLang="en-US" dirty="0"/>
              <a:t>(мануелне или когнитивне) или стручне компетенције. Демонстрација наученог указује на бихејвиорални карактер исхода и, осим вештина, односи се и на </a:t>
            </a:r>
            <a:r>
              <a:rPr lang="ru-RU" altLang="en-US" b="1" dirty="0"/>
              <a:t>све активности повезане са репрезентацијом резултата учења, па и оних који се тичу знања</a:t>
            </a:r>
            <a:r>
              <a:rPr lang="ru-RU" altLang="en-US" dirty="0"/>
              <a:t>. Репрезентација знања (демонстрација стеченог знања) свакако има бихејвиорални карактер. Синтагма „бити у стању да уради“ у том контексту значи, на пример, да </a:t>
            </a:r>
            <a:r>
              <a:rPr lang="ru-RU" altLang="en-US" b="1" dirty="0"/>
              <a:t>наведе, објасни, укаже, процени </a:t>
            </a:r>
            <a:r>
              <a:rPr lang="ru-RU" altLang="en-US" dirty="0"/>
              <a:t>и сл., што представља валидну демонстрацију знања, односно постигнућа у домену знања.</a:t>
            </a:r>
          </a:p>
          <a:p>
            <a:endParaRPr lang="en-GB" dirty="0"/>
          </a:p>
        </p:txBody>
      </p:sp>
      <p:sp>
        <p:nvSpPr>
          <p:cNvPr id="4" name="Slide Number Placeholder 3"/>
          <p:cNvSpPr>
            <a:spLocks noGrp="1"/>
          </p:cNvSpPr>
          <p:nvPr>
            <p:ph type="sldNum" sz="quarter" idx="5"/>
          </p:nvPr>
        </p:nvSpPr>
        <p:spPr/>
        <p:txBody>
          <a:bodyPr/>
          <a:lstStyle/>
          <a:p>
            <a:fld id="{E9307B90-12BE-459B-B7F7-87398D431175}" type="slidenum">
              <a:rPr lang="en-GB" smtClean="0"/>
              <a:t>12</a:t>
            </a:fld>
            <a:endParaRPr lang="en-GB"/>
          </a:p>
        </p:txBody>
      </p:sp>
    </p:spTree>
    <p:extLst>
      <p:ext uri="{BB962C8B-B14F-4D97-AF65-F5344CB8AC3E}">
        <p14:creationId xmlns:p14="http://schemas.microsoft.com/office/powerpoint/2010/main" val="25023446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ru-RU" altLang="en-US" dirty="0"/>
              <a:t>ИЗ Закона о нОКС у: Исходи учења </a:t>
            </a:r>
            <a:r>
              <a:rPr lang="ru-RU" altLang="en-US" i="1" dirty="0"/>
              <a:t>– </a:t>
            </a:r>
            <a:r>
              <a:rPr lang="ru-RU" altLang="en-US" dirty="0"/>
              <a:t>јасни искази о томе шта се од појединца очекује да зна, разуме и да је способан да покаже, односно уради након завршеног процеса учења. </a:t>
            </a:r>
            <a:endParaRPr lang="sr-Cyrl-RS" altLang="en-US" dirty="0"/>
          </a:p>
          <a:p>
            <a:pPr eaLnBrk="1" hangingPunct="1">
              <a:spcBef>
                <a:spcPct val="0"/>
              </a:spcBef>
            </a:pPr>
            <a:r>
              <a:rPr lang="ru-RU" altLang="en-US" dirty="0"/>
              <a:t>Дефинисање исхода као резултата (постигнућа) учења има две, на први поглед различите, варијанте: а) исходи су исказ о оном шта ученик зна (разуме) и у стању је да уради на крају процеса учења и б) исходи су исказ о ономе шта је ученик у стању да уради и услова под којима је у стању то да уради. Могућност да се нешто уради, односно да се научено демонстрира кључна је карактеристика исхода. Инсистирање на демонстрацији наученог </a:t>
            </a:r>
            <a:r>
              <a:rPr lang="ru-RU" altLang="en-US" b="1" dirty="0"/>
              <a:t>не значи да исходи рефлектују само вештине </a:t>
            </a:r>
            <a:r>
              <a:rPr lang="ru-RU" altLang="en-US" dirty="0"/>
              <a:t>(мануелне или когнитивне) или стручне компетенције. Демонстрација наученог указује на бихејвиорални карактер исхода и, осим вештина, односи се и на </a:t>
            </a:r>
            <a:r>
              <a:rPr lang="ru-RU" altLang="en-US" b="1" dirty="0"/>
              <a:t>све активности повезане са репрезентацијом резултата учења, па и оних који се тичу знања</a:t>
            </a:r>
            <a:r>
              <a:rPr lang="ru-RU" altLang="en-US" dirty="0"/>
              <a:t>. Репрезентација знања (демонстрација стеченог знања) свакако има бихејвиорални карактер. Синтагма „бити у стању да уради“ у том контексту значи, на пример, да </a:t>
            </a:r>
            <a:r>
              <a:rPr lang="ru-RU" altLang="en-US" b="1" dirty="0"/>
              <a:t>наведе, објасни, укаже, процени </a:t>
            </a:r>
            <a:r>
              <a:rPr lang="ru-RU" altLang="en-US" dirty="0"/>
              <a:t>и сл., што представља валидну демонстрацију знања, односно постигнућа у домену знања.</a:t>
            </a:r>
          </a:p>
          <a:p>
            <a:endParaRPr lang="en-GB" dirty="0"/>
          </a:p>
        </p:txBody>
      </p:sp>
      <p:sp>
        <p:nvSpPr>
          <p:cNvPr id="4" name="Slide Number Placeholder 3"/>
          <p:cNvSpPr>
            <a:spLocks noGrp="1"/>
          </p:cNvSpPr>
          <p:nvPr>
            <p:ph type="sldNum" sz="quarter" idx="5"/>
          </p:nvPr>
        </p:nvSpPr>
        <p:spPr/>
        <p:txBody>
          <a:bodyPr/>
          <a:lstStyle/>
          <a:p>
            <a:fld id="{E9307B90-12BE-459B-B7F7-87398D431175}" type="slidenum">
              <a:rPr lang="en-GB" smtClean="0"/>
              <a:t>13</a:t>
            </a:fld>
            <a:endParaRPr lang="en-GB"/>
          </a:p>
        </p:txBody>
      </p:sp>
    </p:spTree>
    <p:extLst>
      <p:ext uri="{BB962C8B-B14F-4D97-AF65-F5344CB8AC3E}">
        <p14:creationId xmlns:p14="http://schemas.microsoft.com/office/powerpoint/2010/main" val="20198301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ru-RU" altLang="en-US" dirty="0"/>
              <a:t>ИЗ Закона о нОКС у: Исходи учења </a:t>
            </a:r>
            <a:r>
              <a:rPr lang="ru-RU" altLang="en-US" i="1" dirty="0"/>
              <a:t>– </a:t>
            </a:r>
            <a:r>
              <a:rPr lang="ru-RU" altLang="en-US" dirty="0"/>
              <a:t>јасни искази о томе шта се од појединца очекује да зна, разуме и да је способан да покаже, односно уради након завршеног процеса учења. </a:t>
            </a:r>
            <a:endParaRPr lang="sr-Cyrl-RS" altLang="en-US" dirty="0"/>
          </a:p>
          <a:p>
            <a:pPr eaLnBrk="1" hangingPunct="1">
              <a:spcBef>
                <a:spcPct val="0"/>
              </a:spcBef>
            </a:pPr>
            <a:r>
              <a:rPr lang="ru-RU" altLang="en-US" dirty="0"/>
              <a:t>Дефинисање исхода као резултата (постигнућа) учења има две, на први поглед различите, варијанте: а) исходи су исказ о оном шта ученик зна (разуме) и у стању је да уради на крају процеса учења и б) исходи су исказ о ономе шта је ученик у стању да уради и услова под којима је у стању то да уради. Могућност да се нешто уради, односно да се научено демонстрира кључна је карактеристика исхода. Инсистирање на демонстрацији наученог </a:t>
            </a:r>
            <a:r>
              <a:rPr lang="ru-RU" altLang="en-US" b="1" dirty="0"/>
              <a:t>не значи да исходи рефлектују само вештине </a:t>
            </a:r>
            <a:r>
              <a:rPr lang="ru-RU" altLang="en-US" dirty="0"/>
              <a:t>(мануелне или когнитивне) или стручне компетенције. Демонстрација наученог указује на бихејвиорални карактер исхода и, осим вештина, односи се и на </a:t>
            </a:r>
            <a:r>
              <a:rPr lang="ru-RU" altLang="en-US" b="1" dirty="0"/>
              <a:t>све активности повезане са репрезентацијом резултата учења, па и оних који се тичу знања</a:t>
            </a:r>
            <a:r>
              <a:rPr lang="ru-RU" altLang="en-US" dirty="0"/>
              <a:t>. Репрезентација знања (демонстрација стеченог знања) свакако има бихејвиорални карактер. Синтагма „бити у стању да уради“ у том контексту значи, на пример, да </a:t>
            </a:r>
            <a:r>
              <a:rPr lang="ru-RU" altLang="en-US" b="1" dirty="0"/>
              <a:t>наведе, објасни, укаже, процени </a:t>
            </a:r>
            <a:r>
              <a:rPr lang="ru-RU" altLang="en-US" dirty="0"/>
              <a:t>и сл., што представља валидну демонстрацију знања, односно постигнућа у домену знања.</a:t>
            </a:r>
          </a:p>
          <a:p>
            <a:endParaRPr lang="en-GB" dirty="0"/>
          </a:p>
        </p:txBody>
      </p:sp>
      <p:sp>
        <p:nvSpPr>
          <p:cNvPr id="4" name="Slide Number Placeholder 3"/>
          <p:cNvSpPr>
            <a:spLocks noGrp="1"/>
          </p:cNvSpPr>
          <p:nvPr>
            <p:ph type="sldNum" sz="quarter" idx="5"/>
          </p:nvPr>
        </p:nvSpPr>
        <p:spPr/>
        <p:txBody>
          <a:bodyPr/>
          <a:lstStyle/>
          <a:p>
            <a:fld id="{E9307B90-12BE-459B-B7F7-87398D431175}" type="slidenum">
              <a:rPr lang="en-GB" smtClean="0"/>
              <a:t>14</a:t>
            </a:fld>
            <a:endParaRPr lang="en-GB"/>
          </a:p>
        </p:txBody>
      </p:sp>
    </p:spTree>
    <p:extLst>
      <p:ext uri="{BB962C8B-B14F-4D97-AF65-F5344CB8AC3E}">
        <p14:creationId xmlns:p14="http://schemas.microsoft.com/office/powerpoint/2010/main" val="39977136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ru-RU" altLang="en-US" dirty="0"/>
              <a:t>ИЗ Закона о нОКС у: Исходи учења </a:t>
            </a:r>
            <a:r>
              <a:rPr lang="ru-RU" altLang="en-US" i="1" dirty="0"/>
              <a:t>– </a:t>
            </a:r>
            <a:r>
              <a:rPr lang="ru-RU" altLang="en-US" dirty="0"/>
              <a:t>јасни искази о томе шта се од појединца очекује да зна, разуме и да је способан да покаже, односно уради након завршеног процеса учења. </a:t>
            </a:r>
            <a:endParaRPr lang="sr-Cyrl-RS" altLang="en-US" dirty="0"/>
          </a:p>
          <a:p>
            <a:pPr eaLnBrk="1" hangingPunct="1">
              <a:spcBef>
                <a:spcPct val="0"/>
              </a:spcBef>
            </a:pPr>
            <a:r>
              <a:rPr lang="ru-RU" altLang="en-US" dirty="0"/>
              <a:t>Дефинисање исхода као резултата (постигнућа) учења има две, на први поглед различите, варијанте: а) исходи су исказ о оном шта ученик зна (разуме) и у стању је да уради на крају процеса учења и б) исходи су исказ о ономе шта је ученик у стању да уради и услова под којима је у стању то да уради. Могућност да се нешто уради, односно да се научено демонстрира кључна је карактеристика исхода. Инсистирање на демонстрацији наученог </a:t>
            </a:r>
            <a:r>
              <a:rPr lang="ru-RU" altLang="en-US" b="1" dirty="0"/>
              <a:t>не значи да исходи рефлектују само вештине </a:t>
            </a:r>
            <a:r>
              <a:rPr lang="ru-RU" altLang="en-US" dirty="0"/>
              <a:t>(мануелне или когнитивне) или стручне компетенције. Демонстрација наученог указује на бихејвиорални карактер исхода и, осим вештина, односи се и на </a:t>
            </a:r>
            <a:r>
              <a:rPr lang="ru-RU" altLang="en-US" b="1" dirty="0"/>
              <a:t>све активности повезане са репрезентацијом резултата учења, па и оних који се тичу знања</a:t>
            </a:r>
            <a:r>
              <a:rPr lang="ru-RU" altLang="en-US" dirty="0"/>
              <a:t>. Репрезентација знања (демонстрација стеченог знања) свакако има бихејвиорални карактер. Синтагма „бити у стању да уради“ у том контексту значи, на пример, да </a:t>
            </a:r>
            <a:r>
              <a:rPr lang="ru-RU" altLang="en-US" b="1" dirty="0"/>
              <a:t>наведе, објасни, укаже, процени </a:t>
            </a:r>
            <a:r>
              <a:rPr lang="ru-RU" altLang="en-US" dirty="0"/>
              <a:t>и сл., што представља валидну демонстрацију знања, односно постигнућа у домену знања.</a:t>
            </a:r>
          </a:p>
          <a:p>
            <a:endParaRPr lang="en-GB" dirty="0"/>
          </a:p>
        </p:txBody>
      </p:sp>
      <p:sp>
        <p:nvSpPr>
          <p:cNvPr id="4" name="Slide Number Placeholder 3"/>
          <p:cNvSpPr>
            <a:spLocks noGrp="1"/>
          </p:cNvSpPr>
          <p:nvPr>
            <p:ph type="sldNum" sz="quarter" idx="5"/>
          </p:nvPr>
        </p:nvSpPr>
        <p:spPr/>
        <p:txBody>
          <a:bodyPr/>
          <a:lstStyle/>
          <a:p>
            <a:fld id="{E9307B90-12BE-459B-B7F7-87398D431175}" type="slidenum">
              <a:rPr lang="en-GB" smtClean="0"/>
              <a:t>15</a:t>
            </a:fld>
            <a:endParaRPr lang="en-GB"/>
          </a:p>
        </p:txBody>
      </p:sp>
    </p:spTree>
    <p:extLst>
      <p:ext uri="{BB962C8B-B14F-4D97-AF65-F5344CB8AC3E}">
        <p14:creationId xmlns:p14="http://schemas.microsoft.com/office/powerpoint/2010/main" val="2858175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4BF398-3433-46CF-B810-A43C94D3CA5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CA9C84A-2A72-43CE-88FC-82CA4B8050A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9C8C799-577A-42F8-8ABF-253BE6FF459B}"/>
              </a:ext>
            </a:extLst>
          </p:cNvPr>
          <p:cNvSpPr>
            <a:spLocks noGrp="1"/>
          </p:cNvSpPr>
          <p:nvPr>
            <p:ph type="dt" sz="half" idx="10"/>
          </p:nvPr>
        </p:nvSpPr>
        <p:spPr/>
        <p:txBody>
          <a:bodyPr/>
          <a:lstStyle/>
          <a:p>
            <a:fld id="{9AA2FF8E-A78E-4B49-BE08-6DA5807FA050}" type="datetimeFigureOut">
              <a:rPr lang="en-GB" smtClean="0"/>
              <a:t>12/04/2021</a:t>
            </a:fld>
            <a:endParaRPr lang="en-GB"/>
          </a:p>
        </p:txBody>
      </p:sp>
      <p:sp>
        <p:nvSpPr>
          <p:cNvPr id="5" name="Footer Placeholder 4">
            <a:extLst>
              <a:ext uri="{FF2B5EF4-FFF2-40B4-BE49-F238E27FC236}">
                <a16:creationId xmlns:a16="http://schemas.microsoft.com/office/drawing/2014/main" id="{CA41874A-07E8-4BE7-A6FB-602F215A91C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A3C8E02-CDE8-43AF-8242-9CCF91E22A64}"/>
              </a:ext>
            </a:extLst>
          </p:cNvPr>
          <p:cNvSpPr>
            <a:spLocks noGrp="1"/>
          </p:cNvSpPr>
          <p:nvPr>
            <p:ph type="sldNum" sz="quarter" idx="12"/>
          </p:nvPr>
        </p:nvSpPr>
        <p:spPr/>
        <p:txBody>
          <a:bodyPr/>
          <a:lstStyle/>
          <a:p>
            <a:fld id="{1395A5E5-B7A5-4820-A0D2-A1AB84430067}" type="slidenum">
              <a:rPr lang="en-GB" smtClean="0"/>
              <a:t>‹#›</a:t>
            </a:fld>
            <a:endParaRPr lang="en-GB"/>
          </a:p>
        </p:txBody>
      </p:sp>
    </p:spTree>
    <p:extLst>
      <p:ext uri="{BB962C8B-B14F-4D97-AF65-F5344CB8AC3E}">
        <p14:creationId xmlns:p14="http://schemas.microsoft.com/office/powerpoint/2010/main" val="10224628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52A52-745E-4F8F-9F88-6060986E734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C16AF31-0488-4BAC-B933-B2C7AD1586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1A16E1C-02B1-4261-9E1B-5C87E76F6F42}"/>
              </a:ext>
            </a:extLst>
          </p:cNvPr>
          <p:cNvSpPr>
            <a:spLocks noGrp="1"/>
          </p:cNvSpPr>
          <p:nvPr>
            <p:ph type="dt" sz="half" idx="10"/>
          </p:nvPr>
        </p:nvSpPr>
        <p:spPr/>
        <p:txBody>
          <a:bodyPr/>
          <a:lstStyle/>
          <a:p>
            <a:fld id="{9AA2FF8E-A78E-4B49-BE08-6DA5807FA050}" type="datetimeFigureOut">
              <a:rPr lang="en-GB" smtClean="0"/>
              <a:t>12/04/2021</a:t>
            </a:fld>
            <a:endParaRPr lang="en-GB"/>
          </a:p>
        </p:txBody>
      </p:sp>
      <p:sp>
        <p:nvSpPr>
          <p:cNvPr id="5" name="Footer Placeholder 4">
            <a:extLst>
              <a:ext uri="{FF2B5EF4-FFF2-40B4-BE49-F238E27FC236}">
                <a16:creationId xmlns:a16="http://schemas.microsoft.com/office/drawing/2014/main" id="{B3E8A9CF-26EA-494F-9464-CCF7C4CC4BF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FB15EB3-4DB9-40CF-B86C-2DA509FF8EAB}"/>
              </a:ext>
            </a:extLst>
          </p:cNvPr>
          <p:cNvSpPr>
            <a:spLocks noGrp="1"/>
          </p:cNvSpPr>
          <p:nvPr>
            <p:ph type="sldNum" sz="quarter" idx="12"/>
          </p:nvPr>
        </p:nvSpPr>
        <p:spPr/>
        <p:txBody>
          <a:bodyPr/>
          <a:lstStyle/>
          <a:p>
            <a:fld id="{1395A5E5-B7A5-4820-A0D2-A1AB84430067}" type="slidenum">
              <a:rPr lang="en-GB" smtClean="0"/>
              <a:t>‹#›</a:t>
            </a:fld>
            <a:endParaRPr lang="en-GB"/>
          </a:p>
        </p:txBody>
      </p:sp>
    </p:spTree>
    <p:extLst>
      <p:ext uri="{BB962C8B-B14F-4D97-AF65-F5344CB8AC3E}">
        <p14:creationId xmlns:p14="http://schemas.microsoft.com/office/powerpoint/2010/main" val="378554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4F9DE07-3B8F-4FCB-87CF-C65378CAE7EE}"/>
              </a:ext>
            </a:extLst>
          </p:cNvPr>
          <p:cNvSpPr>
            <a:spLocks noGrp="1"/>
          </p:cNvSpPr>
          <p:nvPr>
            <p:ph type="title" orient="vert"/>
          </p:nvPr>
        </p:nvSpPr>
        <p:spPr>
          <a:xfrm>
            <a:off x="8724901"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2DDD9D9-FD96-4692-8D9E-04083C1DA2E1}"/>
              </a:ext>
            </a:extLst>
          </p:cNvPr>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5804E9-F448-493C-BC90-7928FFA302C6}"/>
              </a:ext>
            </a:extLst>
          </p:cNvPr>
          <p:cNvSpPr>
            <a:spLocks noGrp="1"/>
          </p:cNvSpPr>
          <p:nvPr>
            <p:ph type="dt" sz="half" idx="10"/>
          </p:nvPr>
        </p:nvSpPr>
        <p:spPr/>
        <p:txBody>
          <a:bodyPr/>
          <a:lstStyle/>
          <a:p>
            <a:fld id="{9AA2FF8E-A78E-4B49-BE08-6DA5807FA050}" type="datetimeFigureOut">
              <a:rPr lang="en-GB" smtClean="0"/>
              <a:t>12/04/2021</a:t>
            </a:fld>
            <a:endParaRPr lang="en-GB"/>
          </a:p>
        </p:txBody>
      </p:sp>
      <p:sp>
        <p:nvSpPr>
          <p:cNvPr id="5" name="Footer Placeholder 4">
            <a:extLst>
              <a:ext uri="{FF2B5EF4-FFF2-40B4-BE49-F238E27FC236}">
                <a16:creationId xmlns:a16="http://schemas.microsoft.com/office/drawing/2014/main" id="{765363A6-19B3-478F-9501-305FECD52BE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A8F5F60-2AFB-4083-AE39-F67D03B9DD94}"/>
              </a:ext>
            </a:extLst>
          </p:cNvPr>
          <p:cNvSpPr>
            <a:spLocks noGrp="1"/>
          </p:cNvSpPr>
          <p:nvPr>
            <p:ph type="sldNum" sz="quarter" idx="12"/>
          </p:nvPr>
        </p:nvSpPr>
        <p:spPr/>
        <p:txBody>
          <a:bodyPr/>
          <a:lstStyle/>
          <a:p>
            <a:fld id="{1395A5E5-B7A5-4820-A0D2-A1AB84430067}" type="slidenum">
              <a:rPr lang="en-GB" smtClean="0"/>
              <a:t>‹#›</a:t>
            </a:fld>
            <a:endParaRPr lang="en-GB"/>
          </a:p>
        </p:txBody>
      </p:sp>
    </p:spTree>
    <p:extLst>
      <p:ext uri="{BB962C8B-B14F-4D97-AF65-F5344CB8AC3E}">
        <p14:creationId xmlns:p14="http://schemas.microsoft.com/office/powerpoint/2010/main" val="19915791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56381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6" name="PlaceHolder 2"/>
          <p:cNvSpPr>
            <a:spLocks noGrp="1"/>
          </p:cNvSpPr>
          <p:nvPr>
            <p:ph type="subTitle"/>
          </p:nvPr>
        </p:nvSpPr>
        <p:spPr>
          <a:xfrm>
            <a:off x="838080" y="1825560"/>
            <a:ext cx="10515240" cy="4350960"/>
          </a:xfrm>
          <a:prstGeom prst="rect">
            <a:avLst/>
          </a:prstGeom>
        </p:spPr>
        <p:txBody>
          <a:bodyPr lIns="0" tIns="0" rIns="0" bIns="0" anchor="ctr"/>
          <a:lstStyle/>
          <a:p>
            <a:pPr algn="ctr"/>
            <a:endParaRPr lang="en-US" sz="3200" b="0" strike="noStrike" spc="-1">
              <a:latin typeface="Arial"/>
            </a:endParaRPr>
          </a:p>
        </p:txBody>
      </p:sp>
    </p:spTree>
    <p:extLst>
      <p:ext uri="{BB962C8B-B14F-4D97-AF65-F5344CB8AC3E}">
        <p14:creationId xmlns:p14="http://schemas.microsoft.com/office/powerpoint/2010/main" val="34599084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8" name="PlaceHolder 2"/>
          <p:cNvSpPr>
            <a:spLocks noGrp="1"/>
          </p:cNvSpPr>
          <p:nvPr>
            <p:ph type="body"/>
          </p:nvPr>
        </p:nvSpPr>
        <p:spPr>
          <a:xfrm>
            <a:off x="838080" y="1825560"/>
            <a:ext cx="10515240" cy="4350960"/>
          </a:xfrm>
          <a:prstGeom prst="rect">
            <a:avLst/>
          </a:prstGeom>
        </p:spPr>
        <p:txBody>
          <a:bodyPr lIns="0" tIns="0" rIns="0" bIns="0">
            <a:normAutofit/>
          </a:bodyPr>
          <a:lstStyle/>
          <a:p>
            <a:endParaRPr lang="en-US" sz="2800" b="0" strike="noStrike" spc="-1">
              <a:solidFill>
                <a:srgbClr val="000000"/>
              </a:solidFill>
              <a:latin typeface="Calibri"/>
            </a:endParaRPr>
          </a:p>
        </p:txBody>
      </p:sp>
    </p:spTree>
    <p:extLst>
      <p:ext uri="{BB962C8B-B14F-4D97-AF65-F5344CB8AC3E}">
        <p14:creationId xmlns:p14="http://schemas.microsoft.com/office/powerpoint/2010/main" val="22599892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10"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11"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en-US" sz="2800" b="0" strike="noStrike" spc="-1">
              <a:solidFill>
                <a:srgbClr val="000000"/>
              </a:solidFill>
              <a:latin typeface="Calibri"/>
            </a:endParaRPr>
          </a:p>
        </p:txBody>
      </p:sp>
    </p:spTree>
    <p:extLst>
      <p:ext uri="{BB962C8B-B14F-4D97-AF65-F5344CB8AC3E}">
        <p14:creationId xmlns:p14="http://schemas.microsoft.com/office/powerpoint/2010/main" val="17549361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Tree>
    <p:extLst>
      <p:ext uri="{BB962C8B-B14F-4D97-AF65-F5344CB8AC3E}">
        <p14:creationId xmlns:p14="http://schemas.microsoft.com/office/powerpoint/2010/main" val="36908562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38080" y="365040"/>
            <a:ext cx="10515240" cy="6144120"/>
          </a:xfrm>
          <a:prstGeom prst="rect">
            <a:avLst/>
          </a:prstGeom>
        </p:spPr>
        <p:txBody>
          <a:bodyPr lIns="0" tIns="0" rIns="0" bIns="0" anchor="ctr"/>
          <a:lstStyle/>
          <a:p>
            <a:pPr algn="ctr"/>
            <a:endParaRPr lang="en-US" sz="3200" b="0" strike="noStrike" spc="-1">
              <a:latin typeface="Arial"/>
            </a:endParaRPr>
          </a:p>
        </p:txBody>
      </p:sp>
    </p:spTree>
    <p:extLst>
      <p:ext uri="{BB962C8B-B14F-4D97-AF65-F5344CB8AC3E}">
        <p14:creationId xmlns:p14="http://schemas.microsoft.com/office/powerpoint/2010/main" val="13167329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15"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16"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17"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Tree>
    <p:extLst>
      <p:ext uri="{BB962C8B-B14F-4D97-AF65-F5344CB8AC3E}">
        <p14:creationId xmlns:p14="http://schemas.microsoft.com/office/powerpoint/2010/main" val="12331590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19"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20"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21" name="PlaceHolder 4"/>
          <p:cNvSpPr>
            <a:spLocks noGrp="1"/>
          </p:cNvSpPr>
          <p:nvPr>
            <p:ph type="body"/>
          </p:nvPr>
        </p:nvSpPr>
        <p:spPr>
          <a:xfrm>
            <a:off x="6226200" y="409824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Tree>
    <p:extLst>
      <p:ext uri="{BB962C8B-B14F-4D97-AF65-F5344CB8AC3E}">
        <p14:creationId xmlns:p14="http://schemas.microsoft.com/office/powerpoint/2010/main" val="739257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30795-BC0E-4923-83FE-41DF8193959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A27559A-7668-46CD-96FF-3D3AB9F2938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EB4E110-BB2E-4EF8-815D-5765BA9E0A58}"/>
              </a:ext>
            </a:extLst>
          </p:cNvPr>
          <p:cNvSpPr>
            <a:spLocks noGrp="1"/>
          </p:cNvSpPr>
          <p:nvPr>
            <p:ph type="dt" sz="half" idx="10"/>
          </p:nvPr>
        </p:nvSpPr>
        <p:spPr/>
        <p:txBody>
          <a:bodyPr/>
          <a:lstStyle/>
          <a:p>
            <a:fld id="{9AA2FF8E-A78E-4B49-BE08-6DA5807FA050}" type="datetimeFigureOut">
              <a:rPr lang="en-GB" smtClean="0"/>
              <a:t>12/04/2021</a:t>
            </a:fld>
            <a:endParaRPr lang="en-GB"/>
          </a:p>
        </p:txBody>
      </p:sp>
      <p:sp>
        <p:nvSpPr>
          <p:cNvPr id="5" name="Footer Placeholder 4">
            <a:extLst>
              <a:ext uri="{FF2B5EF4-FFF2-40B4-BE49-F238E27FC236}">
                <a16:creationId xmlns:a16="http://schemas.microsoft.com/office/drawing/2014/main" id="{ED3FA426-A301-4F60-BFED-4EEAFB999CE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EEAABAD-F184-47D4-A864-61422329EA2F}"/>
              </a:ext>
            </a:extLst>
          </p:cNvPr>
          <p:cNvSpPr>
            <a:spLocks noGrp="1"/>
          </p:cNvSpPr>
          <p:nvPr>
            <p:ph type="sldNum" sz="quarter" idx="12"/>
          </p:nvPr>
        </p:nvSpPr>
        <p:spPr/>
        <p:txBody>
          <a:bodyPr/>
          <a:lstStyle/>
          <a:p>
            <a:fld id="{1395A5E5-B7A5-4820-A0D2-A1AB84430067}" type="slidenum">
              <a:rPr lang="en-GB" smtClean="0"/>
              <a:t>‹#›</a:t>
            </a:fld>
            <a:endParaRPr lang="en-GB"/>
          </a:p>
        </p:txBody>
      </p:sp>
    </p:spTree>
    <p:extLst>
      <p:ext uri="{BB962C8B-B14F-4D97-AF65-F5344CB8AC3E}">
        <p14:creationId xmlns:p14="http://schemas.microsoft.com/office/powerpoint/2010/main" val="120734971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23"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24"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25" name="PlaceHolder 4"/>
          <p:cNvSpPr>
            <a:spLocks noGrp="1"/>
          </p:cNvSpPr>
          <p:nvPr>
            <p:ph type="body"/>
          </p:nvPr>
        </p:nvSpPr>
        <p:spPr>
          <a:xfrm>
            <a:off x="838080" y="4098240"/>
            <a:ext cx="10515240" cy="2075040"/>
          </a:xfrm>
          <a:prstGeom prst="rect">
            <a:avLst/>
          </a:prstGeom>
        </p:spPr>
        <p:txBody>
          <a:bodyPr lIns="0" tIns="0" rIns="0" bIns="0">
            <a:normAutofit/>
          </a:bodyPr>
          <a:lstStyle/>
          <a:p>
            <a:endParaRPr lang="en-US" sz="2800" b="0" strike="noStrike" spc="-1">
              <a:solidFill>
                <a:srgbClr val="000000"/>
              </a:solidFill>
              <a:latin typeface="Calibri"/>
            </a:endParaRPr>
          </a:p>
        </p:txBody>
      </p:sp>
    </p:spTree>
    <p:extLst>
      <p:ext uri="{BB962C8B-B14F-4D97-AF65-F5344CB8AC3E}">
        <p14:creationId xmlns:p14="http://schemas.microsoft.com/office/powerpoint/2010/main" val="14364810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27" name="PlaceHolder 2"/>
          <p:cNvSpPr>
            <a:spLocks noGrp="1"/>
          </p:cNvSpPr>
          <p:nvPr>
            <p:ph type="body"/>
          </p:nvPr>
        </p:nvSpPr>
        <p:spPr>
          <a:xfrm>
            <a:off x="838080" y="1825560"/>
            <a:ext cx="1051524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28" name="PlaceHolder 3"/>
          <p:cNvSpPr>
            <a:spLocks noGrp="1"/>
          </p:cNvSpPr>
          <p:nvPr>
            <p:ph type="body"/>
          </p:nvPr>
        </p:nvSpPr>
        <p:spPr>
          <a:xfrm>
            <a:off x="838080" y="4098240"/>
            <a:ext cx="10515240" cy="2075040"/>
          </a:xfrm>
          <a:prstGeom prst="rect">
            <a:avLst/>
          </a:prstGeom>
        </p:spPr>
        <p:txBody>
          <a:bodyPr lIns="0" tIns="0" rIns="0" bIns="0">
            <a:normAutofit/>
          </a:bodyPr>
          <a:lstStyle/>
          <a:p>
            <a:endParaRPr lang="en-US" sz="2800" b="0" strike="noStrike" spc="-1">
              <a:solidFill>
                <a:srgbClr val="000000"/>
              </a:solidFill>
              <a:latin typeface="Calibri"/>
            </a:endParaRPr>
          </a:p>
        </p:txBody>
      </p:sp>
    </p:spTree>
    <p:extLst>
      <p:ext uri="{BB962C8B-B14F-4D97-AF65-F5344CB8AC3E}">
        <p14:creationId xmlns:p14="http://schemas.microsoft.com/office/powerpoint/2010/main" val="1303653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30"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31"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32"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33" name="PlaceHolder 5"/>
          <p:cNvSpPr>
            <a:spLocks noGrp="1"/>
          </p:cNvSpPr>
          <p:nvPr>
            <p:ph type="body"/>
          </p:nvPr>
        </p:nvSpPr>
        <p:spPr>
          <a:xfrm>
            <a:off x="6226200" y="4098240"/>
            <a:ext cx="5131080" cy="2075040"/>
          </a:xfrm>
          <a:prstGeom prst="rect">
            <a:avLst/>
          </a:prstGeom>
        </p:spPr>
        <p:txBody>
          <a:bodyPr lIns="0" tIns="0" rIns="0" bIns="0">
            <a:normAutofit/>
          </a:bodyPr>
          <a:lstStyle/>
          <a:p>
            <a:endParaRPr lang="en-US" sz="2800" b="0" strike="noStrike" spc="-1">
              <a:solidFill>
                <a:srgbClr val="000000"/>
              </a:solidFill>
              <a:latin typeface="Calibri"/>
            </a:endParaRPr>
          </a:p>
        </p:txBody>
      </p:sp>
    </p:spTree>
    <p:extLst>
      <p:ext uri="{BB962C8B-B14F-4D97-AF65-F5344CB8AC3E}">
        <p14:creationId xmlns:p14="http://schemas.microsoft.com/office/powerpoint/2010/main" val="7817142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latin typeface="Calibri"/>
            </a:endParaRPr>
          </a:p>
        </p:txBody>
      </p:sp>
      <p:sp>
        <p:nvSpPr>
          <p:cNvPr id="35" name="PlaceHolder 2"/>
          <p:cNvSpPr>
            <a:spLocks noGrp="1"/>
          </p:cNvSpPr>
          <p:nvPr>
            <p:ph type="body"/>
          </p:nvPr>
        </p:nvSpPr>
        <p:spPr>
          <a:xfrm>
            <a:off x="838080" y="1825560"/>
            <a:ext cx="338580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36" name="PlaceHolder 3"/>
          <p:cNvSpPr>
            <a:spLocks noGrp="1"/>
          </p:cNvSpPr>
          <p:nvPr>
            <p:ph type="body"/>
          </p:nvPr>
        </p:nvSpPr>
        <p:spPr>
          <a:xfrm>
            <a:off x="4393440" y="1825560"/>
            <a:ext cx="338580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37" name="PlaceHolder 4"/>
          <p:cNvSpPr>
            <a:spLocks noGrp="1"/>
          </p:cNvSpPr>
          <p:nvPr>
            <p:ph type="body"/>
          </p:nvPr>
        </p:nvSpPr>
        <p:spPr>
          <a:xfrm>
            <a:off x="7949160" y="1825560"/>
            <a:ext cx="338580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38" name="PlaceHolder 5"/>
          <p:cNvSpPr>
            <a:spLocks noGrp="1"/>
          </p:cNvSpPr>
          <p:nvPr>
            <p:ph type="body"/>
          </p:nvPr>
        </p:nvSpPr>
        <p:spPr>
          <a:xfrm>
            <a:off x="838080" y="4098240"/>
            <a:ext cx="338580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39" name="PlaceHolder 6"/>
          <p:cNvSpPr>
            <a:spLocks noGrp="1"/>
          </p:cNvSpPr>
          <p:nvPr>
            <p:ph type="body"/>
          </p:nvPr>
        </p:nvSpPr>
        <p:spPr>
          <a:xfrm>
            <a:off x="4393440" y="4098240"/>
            <a:ext cx="3385800" cy="2075040"/>
          </a:xfrm>
          <a:prstGeom prst="rect">
            <a:avLst/>
          </a:prstGeom>
        </p:spPr>
        <p:txBody>
          <a:bodyPr lIns="0" tIns="0" rIns="0" bIns="0">
            <a:normAutofit/>
          </a:bodyPr>
          <a:lstStyle/>
          <a:p>
            <a:endParaRPr lang="en-US" sz="2800" b="0" strike="noStrike" spc="-1">
              <a:solidFill>
                <a:srgbClr val="000000"/>
              </a:solidFill>
              <a:latin typeface="Calibri"/>
            </a:endParaRPr>
          </a:p>
        </p:txBody>
      </p:sp>
      <p:sp>
        <p:nvSpPr>
          <p:cNvPr id="40" name="PlaceHolder 7"/>
          <p:cNvSpPr>
            <a:spLocks noGrp="1"/>
          </p:cNvSpPr>
          <p:nvPr>
            <p:ph type="body"/>
          </p:nvPr>
        </p:nvSpPr>
        <p:spPr>
          <a:xfrm>
            <a:off x="7949160" y="4098240"/>
            <a:ext cx="3385800" cy="2075040"/>
          </a:xfrm>
          <a:prstGeom prst="rect">
            <a:avLst/>
          </a:prstGeom>
        </p:spPr>
        <p:txBody>
          <a:bodyPr lIns="0" tIns="0" rIns="0" bIns="0">
            <a:normAutofit/>
          </a:bodyPr>
          <a:lstStyle/>
          <a:p>
            <a:endParaRPr lang="en-US" sz="2800" b="0" strike="noStrike" spc="-1">
              <a:solidFill>
                <a:srgbClr val="000000"/>
              </a:solidFill>
              <a:latin typeface="Calibri"/>
            </a:endParaRPr>
          </a:p>
        </p:txBody>
      </p:sp>
    </p:spTree>
    <p:extLst>
      <p:ext uri="{BB962C8B-B14F-4D97-AF65-F5344CB8AC3E}">
        <p14:creationId xmlns:p14="http://schemas.microsoft.com/office/powerpoint/2010/main" val="676226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90B06-B1B7-47EF-89DA-0238DB15CB3C}"/>
              </a:ext>
            </a:extLst>
          </p:cNvPr>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EAA0EC9-5AD6-4D99-9971-A216159F883F}"/>
              </a:ext>
            </a:extLst>
          </p:cNvPr>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E3436D4-D214-4569-A8EF-4D26CF43A94A}"/>
              </a:ext>
            </a:extLst>
          </p:cNvPr>
          <p:cNvSpPr>
            <a:spLocks noGrp="1"/>
          </p:cNvSpPr>
          <p:nvPr>
            <p:ph type="dt" sz="half" idx="10"/>
          </p:nvPr>
        </p:nvSpPr>
        <p:spPr/>
        <p:txBody>
          <a:bodyPr/>
          <a:lstStyle/>
          <a:p>
            <a:fld id="{9AA2FF8E-A78E-4B49-BE08-6DA5807FA050}" type="datetimeFigureOut">
              <a:rPr lang="en-GB" smtClean="0"/>
              <a:t>12/04/2021</a:t>
            </a:fld>
            <a:endParaRPr lang="en-GB"/>
          </a:p>
        </p:txBody>
      </p:sp>
      <p:sp>
        <p:nvSpPr>
          <p:cNvPr id="5" name="Footer Placeholder 4">
            <a:extLst>
              <a:ext uri="{FF2B5EF4-FFF2-40B4-BE49-F238E27FC236}">
                <a16:creationId xmlns:a16="http://schemas.microsoft.com/office/drawing/2014/main" id="{69FBEA0F-7C4F-4C07-A65A-7583861D149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EEAD956-E417-42BD-97E0-5A29A925811D}"/>
              </a:ext>
            </a:extLst>
          </p:cNvPr>
          <p:cNvSpPr>
            <a:spLocks noGrp="1"/>
          </p:cNvSpPr>
          <p:nvPr>
            <p:ph type="sldNum" sz="quarter" idx="12"/>
          </p:nvPr>
        </p:nvSpPr>
        <p:spPr/>
        <p:txBody>
          <a:bodyPr/>
          <a:lstStyle/>
          <a:p>
            <a:fld id="{1395A5E5-B7A5-4820-A0D2-A1AB84430067}" type="slidenum">
              <a:rPr lang="en-GB" smtClean="0"/>
              <a:t>‹#›</a:t>
            </a:fld>
            <a:endParaRPr lang="en-GB"/>
          </a:p>
        </p:txBody>
      </p:sp>
    </p:spTree>
    <p:extLst>
      <p:ext uri="{BB962C8B-B14F-4D97-AF65-F5344CB8AC3E}">
        <p14:creationId xmlns:p14="http://schemas.microsoft.com/office/powerpoint/2010/main" val="3386031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647F3-728D-467C-B0A2-80E1336E6B9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7C72F49-3A34-4BA4-A6E1-63368C9A06A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08B752D-9338-4E37-AB13-8EEA6C6B82A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9C2111B-311B-4818-9A60-F7E59D938B72}"/>
              </a:ext>
            </a:extLst>
          </p:cNvPr>
          <p:cNvSpPr>
            <a:spLocks noGrp="1"/>
          </p:cNvSpPr>
          <p:nvPr>
            <p:ph type="dt" sz="half" idx="10"/>
          </p:nvPr>
        </p:nvSpPr>
        <p:spPr/>
        <p:txBody>
          <a:bodyPr/>
          <a:lstStyle/>
          <a:p>
            <a:fld id="{9AA2FF8E-A78E-4B49-BE08-6DA5807FA050}" type="datetimeFigureOut">
              <a:rPr lang="en-GB" smtClean="0"/>
              <a:t>12/04/2021</a:t>
            </a:fld>
            <a:endParaRPr lang="en-GB"/>
          </a:p>
        </p:txBody>
      </p:sp>
      <p:sp>
        <p:nvSpPr>
          <p:cNvPr id="6" name="Footer Placeholder 5">
            <a:extLst>
              <a:ext uri="{FF2B5EF4-FFF2-40B4-BE49-F238E27FC236}">
                <a16:creationId xmlns:a16="http://schemas.microsoft.com/office/drawing/2014/main" id="{545F6B3F-0FAD-47BA-9634-36BD1A79D29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31E87ED-74FA-406A-87A1-73FC1053A57D}"/>
              </a:ext>
            </a:extLst>
          </p:cNvPr>
          <p:cNvSpPr>
            <a:spLocks noGrp="1"/>
          </p:cNvSpPr>
          <p:nvPr>
            <p:ph type="sldNum" sz="quarter" idx="12"/>
          </p:nvPr>
        </p:nvSpPr>
        <p:spPr/>
        <p:txBody>
          <a:bodyPr/>
          <a:lstStyle/>
          <a:p>
            <a:fld id="{1395A5E5-B7A5-4820-A0D2-A1AB84430067}" type="slidenum">
              <a:rPr lang="en-GB" smtClean="0"/>
              <a:t>‹#›</a:t>
            </a:fld>
            <a:endParaRPr lang="en-GB"/>
          </a:p>
        </p:txBody>
      </p:sp>
    </p:spTree>
    <p:extLst>
      <p:ext uri="{BB962C8B-B14F-4D97-AF65-F5344CB8AC3E}">
        <p14:creationId xmlns:p14="http://schemas.microsoft.com/office/powerpoint/2010/main" val="2849600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E74BE-71C9-4989-8435-B5F26CF41104}"/>
              </a:ext>
            </a:extLst>
          </p:cNvPr>
          <p:cNvSpPr>
            <a:spLocks noGrp="1"/>
          </p:cNvSpPr>
          <p:nvPr>
            <p:ph type="title"/>
          </p:nvPr>
        </p:nvSpPr>
        <p:spPr>
          <a:xfrm>
            <a:off x="839788" y="365127"/>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75DDBAB-6CEA-4935-8BE2-6715303E0F73}"/>
              </a:ext>
            </a:extLst>
          </p:cNvPr>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2D238FE-C047-4983-A59F-A5FA6468F0FD}"/>
              </a:ext>
            </a:extLst>
          </p:cNvPr>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E0647E3-2852-4FDD-88EF-B8B2704B720F}"/>
              </a:ext>
            </a:extLst>
          </p:cNvPr>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E811BD1-BE19-4A5E-90C1-482D48A08B42}"/>
              </a:ext>
            </a:extLst>
          </p:cNvPr>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AD843CF-12D4-469B-BD01-EB98A38FDEF1}"/>
              </a:ext>
            </a:extLst>
          </p:cNvPr>
          <p:cNvSpPr>
            <a:spLocks noGrp="1"/>
          </p:cNvSpPr>
          <p:nvPr>
            <p:ph type="dt" sz="half" idx="10"/>
          </p:nvPr>
        </p:nvSpPr>
        <p:spPr/>
        <p:txBody>
          <a:bodyPr/>
          <a:lstStyle/>
          <a:p>
            <a:fld id="{9AA2FF8E-A78E-4B49-BE08-6DA5807FA050}" type="datetimeFigureOut">
              <a:rPr lang="en-GB" smtClean="0"/>
              <a:t>12/04/2021</a:t>
            </a:fld>
            <a:endParaRPr lang="en-GB"/>
          </a:p>
        </p:txBody>
      </p:sp>
      <p:sp>
        <p:nvSpPr>
          <p:cNvPr id="8" name="Footer Placeholder 7">
            <a:extLst>
              <a:ext uri="{FF2B5EF4-FFF2-40B4-BE49-F238E27FC236}">
                <a16:creationId xmlns:a16="http://schemas.microsoft.com/office/drawing/2014/main" id="{9D3B275E-DD82-49CC-8A78-312DF54ABC3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7173905-02F4-474D-8D56-4056C3A5D062}"/>
              </a:ext>
            </a:extLst>
          </p:cNvPr>
          <p:cNvSpPr>
            <a:spLocks noGrp="1"/>
          </p:cNvSpPr>
          <p:nvPr>
            <p:ph type="sldNum" sz="quarter" idx="12"/>
          </p:nvPr>
        </p:nvSpPr>
        <p:spPr/>
        <p:txBody>
          <a:bodyPr/>
          <a:lstStyle/>
          <a:p>
            <a:fld id="{1395A5E5-B7A5-4820-A0D2-A1AB84430067}" type="slidenum">
              <a:rPr lang="en-GB" smtClean="0"/>
              <a:t>‹#›</a:t>
            </a:fld>
            <a:endParaRPr lang="en-GB"/>
          </a:p>
        </p:txBody>
      </p:sp>
    </p:spTree>
    <p:extLst>
      <p:ext uri="{BB962C8B-B14F-4D97-AF65-F5344CB8AC3E}">
        <p14:creationId xmlns:p14="http://schemas.microsoft.com/office/powerpoint/2010/main" val="1631470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DACE7-F786-4583-B58F-F327E67F6FC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65E0133-5210-4D57-9FCC-A557452B8E38}"/>
              </a:ext>
            </a:extLst>
          </p:cNvPr>
          <p:cNvSpPr>
            <a:spLocks noGrp="1"/>
          </p:cNvSpPr>
          <p:nvPr>
            <p:ph type="dt" sz="half" idx="10"/>
          </p:nvPr>
        </p:nvSpPr>
        <p:spPr/>
        <p:txBody>
          <a:bodyPr/>
          <a:lstStyle/>
          <a:p>
            <a:fld id="{9AA2FF8E-A78E-4B49-BE08-6DA5807FA050}" type="datetimeFigureOut">
              <a:rPr lang="en-GB" smtClean="0"/>
              <a:t>12/04/2021</a:t>
            </a:fld>
            <a:endParaRPr lang="en-GB"/>
          </a:p>
        </p:txBody>
      </p:sp>
      <p:sp>
        <p:nvSpPr>
          <p:cNvPr id="4" name="Footer Placeholder 3">
            <a:extLst>
              <a:ext uri="{FF2B5EF4-FFF2-40B4-BE49-F238E27FC236}">
                <a16:creationId xmlns:a16="http://schemas.microsoft.com/office/drawing/2014/main" id="{DC8DF4F6-7DA3-4FBB-967F-F3C331D4A0E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D17E9DE-5D4B-411D-A061-1C95374E67D7}"/>
              </a:ext>
            </a:extLst>
          </p:cNvPr>
          <p:cNvSpPr>
            <a:spLocks noGrp="1"/>
          </p:cNvSpPr>
          <p:nvPr>
            <p:ph type="sldNum" sz="quarter" idx="12"/>
          </p:nvPr>
        </p:nvSpPr>
        <p:spPr/>
        <p:txBody>
          <a:bodyPr/>
          <a:lstStyle/>
          <a:p>
            <a:fld id="{1395A5E5-B7A5-4820-A0D2-A1AB84430067}" type="slidenum">
              <a:rPr lang="en-GB" smtClean="0"/>
              <a:t>‹#›</a:t>
            </a:fld>
            <a:endParaRPr lang="en-GB"/>
          </a:p>
        </p:txBody>
      </p:sp>
    </p:spTree>
    <p:extLst>
      <p:ext uri="{BB962C8B-B14F-4D97-AF65-F5344CB8AC3E}">
        <p14:creationId xmlns:p14="http://schemas.microsoft.com/office/powerpoint/2010/main" val="3145776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BAA6D17-6772-46D2-8BAC-C5BC48B77E5A}"/>
              </a:ext>
            </a:extLst>
          </p:cNvPr>
          <p:cNvSpPr>
            <a:spLocks noGrp="1"/>
          </p:cNvSpPr>
          <p:nvPr>
            <p:ph type="dt" sz="half" idx="10"/>
          </p:nvPr>
        </p:nvSpPr>
        <p:spPr/>
        <p:txBody>
          <a:bodyPr/>
          <a:lstStyle/>
          <a:p>
            <a:fld id="{9AA2FF8E-A78E-4B49-BE08-6DA5807FA050}" type="datetimeFigureOut">
              <a:rPr lang="en-GB" smtClean="0"/>
              <a:t>12/04/2021</a:t>
            </a:fld>
            <a:endParaRPr lang="en-GB"/>
          </a:p>
        </p:txBody>
      </p:sp>
      <p:sp>
        <p:nvSpPr>
          <p:cNvPr id="3" name="Footer Placeholder 2">
            <a:extLst>
              <a:ext uri="{FF2B5EF4-FFF2-40B4-BE49-F238E27FC236}">
                <a16:creationId xmlns:a16="http://schemas.microsoft.com/office/drawing/2014/main" id="{02C23568-F9CB-4DED-8E24-1AFD1B5B72F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7050EC4-0B1F-4287-AAFF-940B220F0D38}"/>
              </a:ext>
            </a:extLst>
          </p:cNvPr>
          <p:cNvSpPr>
            <a:spLocks noGrp="1"/>
          </p:cNvSpPr>
          <p:nvPr>
            <p:ph type="sldNum" sz="quarter" idx="12"/>
          </p:nvPr>
        </p:nvSpPr>
        <p:spPr/>
        <p:txBody>
          <a:bodyPr/>
          <a:lstStyle/>
          <a:p>
            <a:fld id="{1395A5E5-B7A5-4820-A0D2-A1AB84430067}" type="slidenum">
              <a:rPr lang="en-GB" smtClean="0"/>
              <a:t>‹#›</a:t>
            </a:fld>
            <a:endParaRPr lang="en-GB"/>
          </a:p>
        </p:txBody>
      </p:sp>
    </p:spTree>
    <p:extLst>
      <p:ext uri="{BB962C8B-B14F-4D97-AF65-F5344CB8AC3E}">
        <p14:creationId xmlns:p14="http://schemas.microsoft.com/office/powerpoint/2010/main" val="1151956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6DC5E-8064-4EC0-BD01-25BEC9EBAC8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7FB8E99-EF09-4504-A1E4-6C28FB5AE987}"/>
              </a:ext>
            </a:extLst>
          </p:cNvPr>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D9764DB-C914-4DA5-84D0-3236DAC3CB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03EE5F6-2426-4835-9DE9-FE09648A2F2E}"/>
              </a:ext>
            </a:extLst>
          </p:cNvPr>
          <p:cNvSpPr>
            <a:spLocks noGrp="1"/>
          </p:cNvSpPr>
          <p:nvPr>
            <p:ph type="dt" sz="half" idx="10"/>
          </p:nvPr>
        </p:nvSpPr>
        <p:spPr/>
        <p:txBody>
          <a:bodyPr/>
          <a:lstStyle/>
          <a:p>
            <a:fld id="{9AA2FF8E-A78E-4B49-BE08-6DA5807FA050}" type="datetimeFigureOut">
              <a:rPr lang="en-GB" smtClean="0"/>
              <a:t>12/04/2021</a:t>
            </a:fld>
            <a:endParaRPr lang="en-GB"/>
          </a:p>
        </p:txBody>
      </p:sp>
      <p:sp>
        <p:nvSpPr>
          <p:cNvPr id="6" name="Footer Placeholder 5">
            <a:extLst>
              <a:ext uri="{FF2B5EF4-FFF2-40B4-BE49-F238E27FC236}">
                <a16:creationId xmlns:a16="http://schemas.microsoft.com/office/drawing/2014/main" id="{4F17E53C-7AE3-4325-92EB-290B79F15B5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5FA01D3-8659-445E-B321-68321DE90609}"/>
              </a:ext>
            </a:extLst>
          </p:cNvPr>
          <p:cNvSpPr>
            <a:spLocks noGrp="1"/>
          </p:cNvSpPr>
          <p:nvPr>
            <p:ph type="sldNum" sz="quarter" idx="12"/>
          </p:nvPr>
        </p:nvSpPr>
        <p:spPr/>
        <p:txBody>
          <a:bodyPr/>
          <a:lstStyle/>
          <a:p>
            <a:fld id="{1395A5E5-B7A5-4820-A0D2-A1AB84430067}" type="slidenum">
              <a:rPr lang="en-GB" smtClean="0"/>
              <a:t>‹#›</a:t>
            </a:fld>
            <a:endParaRPr lang="en-GB"/>
          </a:p>
        </p:txBody>
      </p:sp>
    </p:spTree>
    <p:extLst>
      <p:ext uri="{BB962C8B-B14F-4D97-AF65-F5344CB8AC3E}">
        <p14:creationId xmlns:p14="http://schemas.microsoft.com/office/powerpoint/2010/main" val="3825327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E98AA-AC73-4B63-AEFD-62B0F354E3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48AB224-C887-4072-8C2F-E2134961F032}"/>
              </a:ext>
            </a:extLst>
          </p:cNvPr>
          <p:cNvSpPr>
            <a:spLocks noGrp="1"/>
          </p:cNvSpPr>
          <p:nvPr>
            <p:ph type="pic" idx="1"/>
          </p:nvPr>
        </p:nvSpPr>
        <p:spPr>
          <a:xfrm>
            <a:off x="5183188" y="98742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a:extLst>
              <a:ext uri="{FF2B5EF4-FFF2-40B4-BE49-F238E27FC236}">
                <a16:creationId xmlns:a16="http://schemas.microsoft.com/office/drawing/2014/main" id="{CA9E32E7-0935-4917-904D-7226E9121D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E4589C-892E-4FD9-89D6-470B60090F36}"/>
              </a:ext>
            </a:extLst>
          </p:cNvPr>
          <p:cNvSpPr>
            <a:spLocks noGrp="1"/>
          </p:cNvSpPr>
          <p:nvPr>
            <p:ph type="dt" sz="half" idx="10"/>
          </p:nvPr>
        </p:nvSpPr>
        <p:spPr/>
        <p:txBody>
          <a:bodyPr/>
          <a:lstStyle/>
          <a:p>
            <a:fld id="{9AA2FF8E-A78E-4B49-BE08-6DA5807FA050}" type="datetimeFigureOut">
              <a:rPr lang="en-GB" smtClean="0"/>
              <a:t>12/04/2021</a:t>
            </a:fld>
            <a:endParaRPr lang="en-GB"/>
          </a:p>
        </p:txBody>
      </p:sp>
      <p:sp>
        <p:nvSpPr>
          <p:cNvPr id="6" name="Footer Placeholder 5">
            <a:extLst>
              <a:ext uri="{FF2B5EF4-FFF2-40B4-BE49-F238E27FC236}">
                <a16:creationId xmlns:a16="http://schemas.microsoft.com/office/drawing/2014/main" id="{BFD7E8FD-4F06-4B04-B354-0146C88A58E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7E87B3F-4E70-469A-A837-D9E7C2C9F0A4}"/>
              </a:ext>
            </a:extLst>
          </p:cNvPr>
          <p:cNvSpPr>
            <a:spLocks noGrp="1"/>
          </p:cNvSpPr>
          <p:nvPr>
            <p:ph type="sldNum" sz="quarter" idx="12"/>
          </p:nvPr>
        </p:nvSpPr>
        <p:spPr/>
        <p:txBody>
          <a:bodyPr/>
          <a:lstStyle/>
          <a:p>
            <a:fld id="{1395A5E5-B7A5-4820-A0D2-A1AB84430067}" type="slidenum">
              <a:rPr lang="en-GB" smtClean="0"/>
              <a:t>‹#›</a:t>
            </a:fld>
            <a:endParaRPr lang="en-GB"/>
          </a:p>
        </p:txBody>
      </p:sp>
    </p:spTree>
    <p:extLst>
      <p:ext uri="{BB962C8B-B14F-4D97-AF65-F5344CB8AC3E}">
        <p14:creationId xmlns:p14="http://schemas.microsoft.com/office/powerpoint/2010/main" val="4038446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10156B3-A32F-4D24-A7EC-9EE2A9B2AA85}"/>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A1586A9-D669-446C-B7A9-F14E885E0F9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3610F79-008E-47FD-B89D-329748089359}"/>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A2FF8E-A78E-4B49-BE08-6DA5807FA050}" type="datetimeFigureOut">
              <a:rPr lang="en-GB" smtClean="0"/>
              <a:t>12/04/2021</a:t>
            </a:fld>
            <a:endParaRPr lang="en-GB"/>
          </a:p>
        </p:txBody>
      </p:sp>
      <p:sp>
        <p:nvSpPr>
          <p:cNvPr id="5" name="Footer Placeholder 4">
            <a:extLst>
              <a:ext uri="{FF2B5EF4-FFF2-40B4-BE49-F238E27FC236}">
                <a16:creationId xmlns:a16="http://schemas.microsoft.com/office/drawing/2014/main" id="{4FCA0C7A-366C-47C3-8C89-00A09B0E9877}"/>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E57B57E-7CD2-4F69-A49F-B95CBC0F308E}"/>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95A5E5-B7A5-4820-A0D2-A1AB84430067}" type="slidenum">
              <a:rPr lang="en-GB" smtClean="0"/>
              <a:t>‹#›</a:t>
            </a:fld>
            <a:endParaRPr lang="en-GB"/>
          </a:p>
        </p:txBody>
      </p:sp>
    </p:spTree>
    <p:extLst>
      <p:ext uri="{BB962C8B-B14F-4D97-AF65-F5344CB8AC3E}">
        <p14:creationId xmlns:p14="http://schemas.microsoft.com/office/powerpoint/2010/main" val="152317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p:spPr>
        <p:txBody>
          <a:bodyPr anchor="b"/>
          <a:lstStyle/>
          <a:p>
            <a:pPr algn="ctr">
              <a:lnSpc>
                <a:spcPct val="90000"/>
              </a:lnSpc>
            </a:pPr>
            <a:r>
              <a:rPr lang="en-US" sz="6000" b="0" strike="noStrike" spc="-1">
                <a:solidFill>
                  <a:srgbClr val="000000"/>
                </a:solidFill>
                <a:latin typeface="Calibri Light"/>
              </a:rPr>
              <a:t>Click to edit Master title style</a:t>
            </a:r>
            <a:endParaRPr lang="en-US" sz="6000" b="0" strike="noStrike" spc="-1">
              <a:solidFill>
                <a:srgbClr val="000000"/>
              </a:solidFill>
              <a:latin typeface="Calibri"/>
            </a:endParaRPr>
          </a:p>
        </p:txBody>
      </p:sp>
      <p:sp>
        <p:nvSpPr>
          <p:cNvPr id="6" name="PlaceHolder 2"/>
          <p:cNvSpPr>
            <a:spLocks noGrp="1"/>
          </p:cNvSpPr>
          <p:nvPr>
            <p:ph type="dt"/>
          </p:nvPr>
        </p:nvSpPr>
        <p:spPr>
          <a:xfrm>
            <a:off x="838080" y="6356520"/>
            <a:ext cx="2742840" cy="364680"/>
          </a:xfrm>
          <a:prstGeom prst="rect">
            <a:avLst/>
          </a:prstGeom>
        </p:spPr>
        <p:txBody>
          <a:bodyPr anchor="ctr"/>
          <a:lstStyle/>
          <a:p>
            <a:pPr>
              <a:lnSpc>
                <a:spcPct val="100000"/>
              </a:lnSpc>
            </a:pPr>
            <a:fld id="{8F6CC5EF-E95C-46CF-9733-A5BF37F78AE3}" type="datetime">
              <a:rPr lang="en-US" sz="1200" b="0" strike="noStrike" spc="-1">
                <a:solidFill>
                  <a:srgbClr val="8B8B8B"/>
                </a:solidFill>
                <a:latin typeface="Calibri"/>
              </a:rPr>
              <a:t>4/12/2021</a:t>
            </a:fld>
            <a:endParaRPr lang="en-US" sz="1200" b="0" strike="noStrike" spc="-1">
              <a:latin typeface="Times New Roman"/>
            </a:endParaRPr>
          </a:p>
        </p:txBody>
      </p:sp>
      <p:sp>
        <p:nvSpPr>
          <p:cNvPr id="2" name="PlaceHolder 3"/>
          <p:cNvSpPr>
            <a:spLocks noGrp="1"/>
          </p:cNvSpPr>
          <p:nvPr>
            <p:ph type="ftr"/>
          </p:nvPr>
        </p:nvSpPr>
        <p:spPr>
          <a:xfrm>
            <a:off x="4038480" y="6356520"/>
            <a:ext cx="4114440" cy="364680"/>
          </a:xfrm>
          <a:prstGeom prst="rect">
            <a:avLst/>
          </a:prstGeom>
        </p:spPr>
        <p:txBody>
          <a:bodyPr anchor="ctr"/>
          <a:lstStyle/>
          <a:p>
            <a:endParaRPr lang="en-US" sz="2400" b="0" strike="noStrike" spc="-1">
              <a:latin typeface="Times New Roman"/>
            </a:endParaRPr>
          </a:p>
        </p:txBody>
      </p:sp>
      <p:sp>
        <p:nvSpPr>
          <p:cNvPr id="3" name="PlaceHolder 4"/>
          <p:cNvSpPr>
            <a:spLocks noGrp="1"/>
          </p:cNvSpPr>
          <p:nvPr>
            <p:ph type="sldNum"/>
          </p:nvPr>
        </p:nvSpPr>
        <p:spPr>
          <a:xfrm>
            <a:off x="8610480" y="6356520"/>
            <a:ext cx="2742840" cy="364680"/>
          </a:xfrm>
          <a:prstGeom prst="rect">
            <a:avLst/>
          </a:prstGeom>
        </p:spPr>
        <p:txBody>
          <a:bodyPr anchor="ctr"/>
          <a:lstStyle/>
          <a:p>
            <a:pPr algn="r">
              <a:lnSpc>
                <a:spcPct val="100000"/>
              </a:lnSpc>
            </a:pPr>
            <a:fld id="{05ED4402-105D-445B-B43F-B2AFC99595CD}" type="slidenum">
              <a:rPr lang="en-US" sz="1200" b="0" strike="noStrike" spc="-1">
                <a:solidFill>
                  <a:srgbClr val="8B8B8B"/>
                </a:solidFill>
                <a:latin typeface="Calibri"/>
              </a:rPr>
              <a:t>‹#›</a:t>
            </a:fld>
            <a:endParaRPr lang="en-US" sz="1200" b="0" strike="noStrike" spc="-1">
              <a:latin typeface="Times New Roman"/>
            </a:endParaRPr>
          </a:p>
        </p:txBody>
      </p:sp>
      <p:sp>
        <p:nvSpPr>
          <p:cNvPr id="4" name="PlaceHolder 5"/>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2800" b="0" strike="noStrike" spc="-1">
                <a:solidFill>
                  <a:srgbClr val="000000"/>
                </a:solidFill>
                <a:latin typeface="Calibri"/>
              </a:rPr>
              <a:t>Click to edit the outline text format</a:t>
            </a:r>
          </a:p>
          <a:p>
            <a:pPr marL="864000" lvl="1" indent="-324000">
              <a:spcBef>
                <a:spcPts val="1134"/>
              </a:spcBef>
              <a:buClr>
                <a:srgbClr val="000000"/>
              </a:buClr>
              <a:buSzPct val="75000"/>
              <a:buFont typeface="Symbol" charset="2"/>
              <a:buChar char=""/>
            </a:pPr>
            <a:r>
              <a:rPr lang="en-US" sz="2000" b="0" strike="noStrike" spc="-1">
                <a:solidFill>
                  <a:srgbClr val="000000"/>
                </a:solidFill>
                <a:latin typeface="Calibri"/>
              </a:rPr>
              <a:t>Second Outline Level</a:t>
            </a:r>
          </a:p>
          <a:p>
            <a:pPr marL="1296000" lvl="2" indent="-288000">
              <a:spcBef>
                <a:spcPts val="850"/>
              </a:spcBef>
              <a:buClr>
                <a:srgbClr val="000000"/>
              </a:buClr>
              <a:buSzPct val="45000"/>
              <a:buFont typeface="Wingdings" charset="2"/>
              <a:buChar char=""/>
            </a:pPr>
            <a:r>
              <a:rPr lang="en-US" sz="1800" b="0" strike="noStrike" spc="-1">
                <a:solidFill>
                  <a:srgbClr val="000000"/>
                </a:solidFill>
                <a:latin typeface="Calibri"/>
              </a:rPr>
              <a:t>Third Outline Level</a:t>
            </a:r>
          </a:p>
          <a:p>
            <a:pPr marL="1728000" lvl="3" indent="-216000">
              <a:spcBef>
                <a:spcPts val="567"/>
              </a:spcBef>
              <a:buClr>
                <a:srgbClr val="000000"/>
              </a:buClr>
              <a:buSzPct val="75000"/>
              <a:buFont typeface="Symbol" charset="2"/>
              <a:buChar char=""/>
            </a:pPr>
            <a:r>
              <a:rPr lang="en-US" sz="1800" b="0" strike="noStrike" spc="-1">
                <a:solidFill>
                  <a:srgbClr val="000000"/>
                </a:solidFill>
                <a:latin typeface="Calibri"/>
              </a:rPr>
              <a:t>Fourth Outline Level</a:t>
            </a:r>
          </a:p>
          <a:p>
            <a:pPr marL="2160000" lvl="4" indent="-216000">
              <a:spcBef>
                <a:spcPts val="283"/>
              </a:spcBef>
              <a:buClr>
                <a:srgbClr val="000000"/>
              </a:buClr>
              <a:buSzPct val="45000"/>
              <a:buFont typeface="Wingdings" charset="2"/>
              <a:buChar char=""/>
            </a:pPr>
            <a:r>
              <a:rPr lang="en-US" sz="2000" b="0" strike="noStrike" spc="-1">
                <a:solidFill>
                  <a:srgbClr val="000000"/>
                </a:solidFill>
                <a:latin typeface="Calibri"/>
              </a:rPr>
              <a:t>Fifth Outline Level</a:t>
            </a:r>
          </a:p>
          <a:p>
            <a:pPr marL="2592000" lvl="5" indent="-216000">
              <a:spcBef>
                <a:spcPts val="283"/>
              </a:spcBef>
              <a:buClr>
                <a:srgbClr val="000000"/>
              </a:buClr>
              <a:buSzPct val="45000"/>
              <a:buFont typeface="Wingdings" charset="2"/>
              <a:buChar char=""/>
            </a:pPr>
            <a:r>
              <a:rPr lang="en-US" sz="2000" b="0" strike="noStrike" spc="-1">
                <a:solidFill>
                  <a:srgbClr val="000000"/>
                </a:solidFill>
                <a:latin typeface="Calibri"/>
              </a:rPr>
              <a:t>Sixth Outline Level</a:t>
            </a:r>
          </a:p>
          <a:p>
            <a:pPr marL="3024000" lvl="6" indent="-216000">
              <a:spcBef>
                <a:spcPts val="283"/>
              </a:spcBef>
              <a:buClr>
                <a:srgbClr val="000000"/>
              </a:buClr>
              <a:buSzPct val="45000"/>
              <a:buFont typeface="Wingdings" charset="2"/>
              <a:buChar char=""/>
            </a:pPr>
            <a:r>
              <a:rPr lang="en-US" sz="2000" b="0" strike="noStrike" spc="-1">
                <a:solidFill>
                  <a:srgbClr val="000000"/>
                </a:solidFill>
                <a:latin typeface="Calibri"/>
              </a:rPr>
              <a:t>Seventh Outline Level</a:t>
            </a:r>
          </a:p>
        </p:txBody>
      </p:sp>
    </p:spTree>
    <p:extLst>
      <p:ext uri="{BB962C8B-B14F-4D97-AF65-F5344CB8AC3E}">
        <p14:creationId xmlns:p14="http://schemas.microsoft.com/office/powerpoint/2010/main" val="367800745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TextShape 1"/>
          <p:cNvSpPr txBox="1"/>
          <p:nvPr/>
        </p:nvSpPr>
        <p:spPr>
          <a:xfrm>
            <a:off x="933867" y="2188725"/>
            <a:ext cx="10384521" cy="3408370"/>
          </a:xfrm>
          <a:prstGeom prst="rect">
            <a:avLst/>
          </a:prstGeom>
          <a:noFill/>
          <a:ln>
            <a:noFill/>
          </a:ln>
        </p:spPr>
        <p:txBody>
          <a:bodyPr anchor="b"/>
          <a:lstStyle/>
          <a:p>
            <a:pPr algn="ctr"/>
            <a:r>
              <a:rPr lang="sr-Cyrl-RS" sz="3600" b="1" i="1" dirty="0">
                <a:solidFill>
                  <a:schemeClr val="accent5">
                    <a:lumMod val="50000"/>
                  </a:schemeClr>
                </a:solidFill>
              </a:rPr>
              <a:t>Развој програма обуке заснованих на стандардима квалификација</a:t>
            </a:r>
            <a:endParaRPr lang="sl-SI" sz="3600" b="1" i="1" dirty="0">
              <a:solidFill>
                <a:schemeClr val="accent5">
                  <a:lumMod val="50000"/>
                </a:schemeClr>
              </a:solidFill>
            </a:endParaRPr>
          </a:p>
          <a:p>
            <a:pPr algn="ctr"/>
            <a:endParaRPr lang="sl-SI" sz="4400" b="1" i="1" dirty="0"/>
          </a:p>
          <a:p>
            <a:pPr algn="ctr">
              <a:lnSpc>
                <a:spcPct val="100000"/>
              </a:lnSpc>
              <a:spcBef>
                <a:spcPts val="0"/>
              </a:spcBef>
            </a:pPr>
            <a:r>
              <a:rPr lang="sr-Cyrl-RS" b="1" i="1" dirty="0"/>
              <a:t>Гојко Бановић, </a:t>
            </a:r>
          </a:p>
          <a:p>
            <a:pPr algn="ctr">
              <a:lnSpc>
                <a:spcPct val="100000"/>
              </a:lnSpc>
              <a:spcBef>
                <a:spcPts val="0"/>
              </a:spcBef>
            </a:pPr>
            <a:r>
              <a:rPr lang="sr-Cyrl-RS" b="1" i="1" dirty="0"/>
              <a:t>руководилац Центра за стручно образовање и образовање одраслих</a:t>
            </a:r>
            <a:endParaRPr lang="sl-SI" b="1" i="1" dirty="0"/>
          </a:p>
          <a:p>
            <a:pPr algn="ctr">
              <a:lnSpc>
                <a:spcPct val="100000"/>
              </a:lnSpc>
              <a:spcBef>
                <a:spcPts val="0"/>
              </a:spcBef>
            </a:pPr>
            <a:br>
              <a:rPr lang="en-GB" b="1" i="1" dirty="0"/>
            </a:br>
            <a:endParaRPr lang="sl-SI" b="1" i="1" dirty="0"/>
          </a:p>
          <a:p>
            <a:pPr algn="ctr"/>
            <a:r>
              <a:rPr lang="sr-Cyrl-RS" b="1" i="1" dirty="0"/>
              <a:t>Палић</a:t>
            </a:r>
            <a:r>
              <a:rPr lang="sl-SI" b="1" i="1" dirty="0"/>
              <a:t>, </a:t>
            </a:r>
            <a:r>
              <a:rPr lang="sr-Cyrl-RS" b="1" i="1" dirty="0"/>
              <a:t>13. април 2021.</a:t>
            </a:r>
            <a:endParaRPr lang="ro-RO" b="1" dirty="0"/>
          </a:p>
        </p:txBody>
      </p:sp>
      <p:pic>
        <p:nvPicPr>
          <p:cNvPr id="86" name="Picture 3"/>
          <p:cNvPicPr/>
          <p:nvPr/>
        </p:nvPicPr>
        <p:blipFill>
          <a:blip r:embed="rId3"/>
          <a:srcRect l="24839" r="23193"/>
          <a:stretch/>
        </p:blipFill>
        <p:spPr>
          <a:xfrm>
            <a:off x="351720" y="49680"/>
            <a:ext cx="561960" cy="1109520"/>
          </a:xfrm>
          <a:prstGeom prst="rect">
            <a:avLst/>
          </a:prstGeom>
          <a:ln>
            <a:noFill/>
          </a:ln>
        </p:spPr>
      </p:pic>
      <p:pic>
        <p:nvPicPr>
          <p:cNvPr id="87" name="Picture 4"/>
          <p:cNvPicPr/>
          <p:nvPr/>
        </p:nvPicPr>
        <p:blipFill>
          <a:blip r:embed="rId4"/>
          <a:stretch/>
        </p:blipFill>
        <p:spPr>
          <a:xfrm>
            <a:off x="9453600" y="406080"/>
            <a:ext cx="2322360" cy="628200"/>
          </a:xfrm>
          <a:prstGeom prst="rect">
            <a:avLst/>
          </a:prstGeom>
          <a:ln>
            <a:noFill/>
          </a:ln>
        </p:spPr>
      </p:pic>
      <p:sp>
        <p:nvSpPr>
          <p:cNvPr id="88" name="CustomShape 3"/>
          <p:cNvSpPr/>
          <p:nvPr/>
        </p:nvSpPr>
        <p:spPr>
          <a:xfrm>
            <a:off x="7297200" y="538920"/>
            <a:ext cx="2110320" cy="4071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marL="0" marR="0" lvl="0" indent="0" algn="r" defTabSz="914400" rtl="0" eaLnBrk="1" fontAlgn="auto" latinLnBrk="0" hangingPunct="1">
              <a:lnSpc>
                <a:spcPct val="80000"/>
              </a:lnSpc>
              <a:spcBef>
                <a:spcPts val="0"/>
              </a:spcBef>
              <a:spcAft>
                <a:spcPts val="0"/>
              </a:spcAft>
              <a:buClrTx/>
              <a:buSzTx/>
              <a:buFontTx/>
              <a:buNone/>
              <a:tabLst/>
              <a:defRPr/>
            </a:pPr>
            <a:r>
              <a:rPr kumimoji="0" lang="sr-Cyrl-RS" sz="1100" b="0" i="0" u="none" strike="noStrike" kern="1200" cap="none" spc="-1" normalizeH="0" baseline="0">
                <a:ln>
                  <a:noFill/>
                </a:ln>
                <a:solidFill>
                  <a:srgbClr val="000000"/>
                </a:solidFill>
                <a:effectLst/>
                <a:uLnTx/>
                <a:uFillTx/>
                <a:latin typeface="Arial"/>
              </a:rPr>
              <a:t>Овај пројекат финансира</a:t>
            </a:r>
            <a:endParaRPr kumimoji="0" lang="sr-Cyrl-RS" sz="1100" b="0" i="0" u="none" strike="noStrike" kern="1200" cap="none" spc="-1" normalizeH="0" baseline="0">
              <a:ln>
                <a:noFill/>
              </a:ln>
              <a:solidFill>
                <a:prstClr val="black"/>
              </a:solidFill>
              <a:effectLst/>
              <a:uLnTx/>
              <a:uFillTx/>
              <a:latin typeface="Arial"/>
            </a:endParaRPr>
          </a:p>
          <a:p>
            <a:pPr marL="0" marR="0" lvl="0" indent="0" algn="r" defTabSz="914400" rtl="0" eaLnBrk="1" fontAlgn="auto" latinLnBrk="0" hangingPunct="1">
              <a:lnSpc>
                <a:spcPct val="80000"/>
              </a:lnSpc>
              <a:spcBef>
                <a:spcPts val="0"/>
              </a:spcBef>
              <a:spcAft>
                <a:spcPts val="0"/>
              </a:spcAft>
              <a:buClrTx/>
              <a:buSzTx/>
              <a:buFontTx/>
              <a:buNone/>
              <a:tabLst/>
              <a:defRPr/>
            </a:pPr>
            <a:r>
              <a:rPr kumimoji="0" lang="sr-Cyrl-RS" sz="1100" b="0" i="0" u="none" strike="noStrike" kern="1200" cap="none" spc="-1" normalizeH="0" baseline="0">
                <a:ln>
                  <a:noFill/>
                </a:ln>
                <a:solidFill>
                  <a:srgbClr val="000000"/>
                </a:solidFill>
                <a:effectLst/>
                <a:uLnTx/>
                <a:uFillTx/>
                <a:latin typeface="Arial"/>
              </a:rPr>
              <a:t>Европска унија</a:t>
            </a:r>
            <a:endParaRPr kumimoji="0" lang="sr-Cyrl-RS" sz="1100" b="0" i="0" u="none" strike="noStrike" kern="1200" cap="none" spc="-1" normalizeH="0" baseline="0">
              <a:ln>
                <a:noFill/>
              </a:ln>
              <a:solidFill>
                <a:prstClr val="black"/>
              </a:solidFill>
              <a:effectLst/>
              <a:uLnTx/>
              <a:uFillTx/>
              <a:latin typeface="Arial"/>
            </a:endParaRPr>
          </a:p>
        </p:txBody>
      </p:sp>
      <p:sp>
        <p:nvSpPr>
          <p:cNvPr id="11" name="TextBox 5">
            <a:extLst>
              <a:ext uri="{FF2B5EF4-FFF2-40B4-BE49-F238E27FC236}">
                <a16:creationId xmlns:a16="http://schemas.microsoft.com/office/drawing/2014/main" id="{7EBC08A3-E8AE-46D5-9DCF-6FBCD7A6EFC9}"/>
              </a:ext>
            </a:extLst>
          </p:cNvPr>
          <p:cNvSpPr txBox="1">
            <a:spLocks noChangeArrowheads="1"/>
          </p:cNvSpPr>
          <p:nvPr/>
        </p:nvSpPr>
        <p:spPr bwMode="auto">
          <a:xfrm>
            <a:off x="959760" y="265136"/>
            <a:ext cx="2652713"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ru-RU" altLang="en-US" sz="1050" dirty="0">
                <a:latin typeface="Arial" panose="020B0604020202020204" pitchFamily="34" charset="0"/>
                <a:cs typeface="Arial" panose="020B0604020202020204" pitchFamily="34" charset="0"/>
              </a:rPr>
              <a:t>РЕПУБЛИКА СРБИЈА
МИНИСТАРСТВО ФИНАНСИЈА
Сектор за уговарање и финансирање програма из средстава Европске уније</a:t>
            </a:r>
          </a:p>
          <a:p>
            <a:pPr eaLnBrk="1" hangingPunct="1"/>
            <a:r>
              <a:rPr lang="ru-RU" altLang="en-US" sz="1050" dirty="0">
                <a:latin typeface="Arial" panose="020B0604020202020204" pitchFamily="34" charset="0"/>
                <a:cs typeface="Arial" panose="020B0604020202020204" pitchFamily="34" charset="0"/>
              </a:rPr>
              <a:t>МИНИСТАРСТВО ПРОСВЕТЕ, </a:t>
            </a:r>
            <a:endParaRPr lang="en-US" altLang="en-US" sz="1050" dirty="0">
              <a:latin typeface="Arial" panose="020B0604020202020204" pitchFamily="34" charset="0"/>
              <a:cs typeface="Arial" panose="020B0604020202020204" pitchFamily="34" charset="0"/>
            </a:endParaRPr>
          </a:p>
          <a:p>
            <a:pPr eaLnBrk="1" hangingPunct="1"/>
            <a:r>
              <a:rPr lang="ru-RU" altLang="en-US" sz="1050" dirty="0">
                <a:latin typeface="Arial" panose="020B0604020202020204" pitchFamily="34" charset="0"/>
                <a:cs typeface="Arial" panose="020B0604020202020204" pitchFamily="34" charset="0"/>
              </a:rPr>
              <a:t>НАУКЕ</a:t>
            </a:r>
            <a:r>
              <a:rPr lang="en-US" altLang="en-US" sz="1050" dirty="0">
                <a:latin typeface="Arial" panose="020B0604020202020204" pitchFamily="34" charset="0"/>
                <a:cs typeface="Arial" panose="020B0604020202020204" pitchFamily="34" charset="0"/>
              </a:rPr>
              <a:t> </a:t>
            </a:r>
            <a:r>
              <a:rPr lang="ru-RU" altLang="en-US" sz="1050" dirty="0">
                <a:latin typeface="Arial" panose="020B0604020202020204" pitchFamily="34" charset="0"/>
                <a:cs typeface="Arial" panose="020B0604020202020204" pitchFamily="34" charset="0"/>
              </a:rPr>
              <a:t>И ТЕХНОЛОШКОГ РАЗВОЈА</a:t>
            </a:r>
            <a:r>
              <a:rPr lang="en-GB" altLang="en-US" sz="800" dirty="0">
                <a:latin typeface="Arial" panose="020B0604020202020204" pitchFamily="34" charset="0"/>
                <a:cs typeface="Arial" panose="020B0604020202020204" pitchFamily="34" charset="0"/>
              </a:rPr>
              <a:t>
</a:t>
            </a:r>
          </a:p>
        </p:txBody>
      </p:sp>
      <p:sp>
        <p:nvSpPr>
          <p:cNvPr id="8" name="CustomShape 6">
            <a:extLst>
              <a:ext uri="{FF2B5EF4-FFF2-40B4-BE49-F238E27FC236}">
                <a16:creationId xmlns:a16="http://schemas.microsoft.com/office/drawing/2014/main" id="{6B1F46FA-79C0-4BAD-A145-1074EC2A0E14}"/>
              </a:ext>
            </a:extLst>
          </p:cNvPr>
          <p:cNvSpPr/>
          <p:nvPr/>
        </p:nvSpPr>
        <p:spPr>
          <a:xfrm>
            <a:off x="491438" y="6076264"/>
            <a:ext cx="11389320" cy="516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r-Cyrl-RS" sz="1200" b="0" i="0" u="none" strike="noStrike" kern="1200" cap="none" spc="-1" normalizeH="0" baseline="0" noProof="0" dirty="0">
                <a:ln>
                  <a:noFill/>
                </a:ln>
                <a:solidFill>
                  <a:srgbClr val="E7E6E6">
                    <a:lumMod val="25000"/>
                  </a:srgbClr>
                </a:solidFill>
                <a:effectLst/>
                <a:uLnTx/>
                <a:uFillTx/>
                <a:latin typeface="Arial"/>
              </a:rPr>
              <a:t>Ова презентација је направљена уз финансијску помоћ Европске уније. За њену садржину искључиво </a:t>
            </a:r>
            <a:r>
              <a:rPr kumimoji="0" lang="en-GB" sz="1200" b="0" i="0" u="none" strike="noStrike" kern="1200" cap="none" spc="-1" normalizeH="0" baseline="0" noProof="0" dirty="0">
                <a:ln>
                  <a:noFill/>
                </a:ln>
                <a:solidFill>
                  <a:srgbClr val="E7E6E6">
                    <a:lumMod val="25000"/>
                  </a:srgbClr>
                </a:solidFill>
                <a:effectLst/>
                <a:uLnTx/>
                <a:uFillTx/>
                <a:latin typeface="Arial"/>
              </a:rPr>
              <a:t>je </a:t>
            </a:r>
            <a:r>
              <a:rPr kumimoji="0" lang="sr-Cyrl-RS" sz="1200" b="0" i="0" u="none" strike="noStrike" kern="1200" cap="none" spc="-1" normalizeH="0" baseline="0" noProof="0" dirty="0">
                <a:ln>
                  <a:noFill/>
                </a:ln>
                <a:solidFill>
                  <a:srgbClr val="E7E6E6">
                    <a:lumMod val="25000"/>
                  </a:srgbClr>
                </a:solidFill>
                <a:effectLst/>
                <a:uLnTx/>
                <a:uFillTx/>
                <a:latin typeface="Arial"/>
              </a:rPr>
              <a:t>одговоран пројекат „</a:t>
            </a:r>
            <a:r>
              <a:rPr kumimoji="0" lang="sr-Cyrl-RS" sz="1200" b="0" u="none" strike="noStrike" kern="1200" cap="none" spc="-1" normalizeH="0" baseline="0" noProof="0" dirty="0">
                <a:ln>
                  <a:noFill/>
                </a:ln>
                <a:solidFill>
                  <a:srgbClr val="E7E6E6">
                    <a:lumMod val="25000"/>
                  </a:srgbClr>
                </a:solidFill>
                <a:effectLst/>
                <a:uLnTx/>
                <a:uFillTx/>
                <a:latin typeface="Arial"/>
              </a:rPr>
              <a:t>Развој интегрисаног система националних квалификација“</a:t>
            </a:r>
            <a:r>
              <a:rPr kumimoji="0" lang="sr-Cyrl-RS" sz="1200" b="0" i="0" u="none" strike="noStrike" kern="1200" cap="none" spc="-1" normalizeH="0" baseline="0" noProof="0" dirty="0">
                <a:ln>
                  <a:noFill/>
                </a:ln>
                <a:solidFill>
                  <a:srgbClr val="E7E6E6">
                    <a:lumMod val="25000"/>
                  </a:srgbClr>
                </a:solidFill>
                <a:effectLst/>
                <a:uLnTx/>
                <a:uFillTx/>
                <a:latin typeface="Arial"/>
              </a:rPr>
              <a:t>, и та садржина не изражава нужно званичне ставове Европске уније. </a:t>
            </a: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5">
            <a:extLst>
              <a:ext uri="{FF2B5EF4-FFF2-40B4-BE49-F238E27FC236}">
                <a16:creationId xmlns:a16="http://schemas.microsoft.com/office/drawing/2014/main" id="{1DCFFECA-3668-463D-89C2-7F2BDF1C80BE}"/>
              </a:ext>
            </a:extLst>
          </p:cNvPr>
          <p:cNvSpPr txBox="1">
            <a:spLocks noChangeArrowheads="1"/>
          </p:cNvSpPr>
          <p:nvPr/>
        </p:nvSpPr>
        <p:spPr>
          <a:xfrm>
            <a:off x="1070043" y="2346729"/>
            <a:ext cx="10167024" cy="1437332"/>
          </a:xfrm>
          <a:prstGeom prst="rect">
            <a:avLst/>
          </a:prstGeom>
        </p:spPr>
        <p:txBody>
          <a:bodyPr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Clr>
                <a:srgbClr val="C00000"/>
              </a:buClr>
              <a:buSzPct val="70000"/>
              <a:buNone/>
              <a:defRPr/>
            </a:pPr>
            <a:r>
              <a:rPr lang="sr-Cyrl-RS" sz="4000" b="1" dirty="0">
                <a:solidFill>
                  <a:srgbClr val="1F4E79"/>
                </a:solidFill>
                <a:latin typeface="Arial" panose="020B0604020202020204" pitchFamily="34" charset="0"/>
                <a:cs typeface="Arial" panose="020B0604020202020204" pitchFamily="34" charset="0"/>
              </a:rPr>
              <a:t>ИЗРАДА ПЛАНА РЕАЛИЗАЦИЈЕ</a:t>
            </a:r>
          </a:p>
          <a:p>
            <a:pPr marL="0" indent="0" algn="ctr">
              <a:buClr>
                <a:srgbClr val="C00000"/>
              </a:buClr>
              <a:buSzPct val="70000"/>
              <a:buNone/>
              <a:defRPr/>
            </a:pPr>
            <a:r>
              <a:rPr lang="sr-Cyrl-RS" sz="4000" b="1" dirty="0">
                <a:solidFill>
                  <a:srgbClr val="1F4E79"/>
                </a:solidFill>
                <a:latin typeface="Arial" panose="020B0604020202020204" pitchFamily="34" charset="0"/>
                <a:cs typeface="Arial" panose="020B0604020202020204" pitchFamily="34" charset="0"/>
              </a:rPr>
              <a:t>ПРОГРАМА ОБУКЕ</a:t>
            </a:r>
          </a:p>
          <a:p>
            <a:pPr marL="0" indent="0">
              <a:buClr>
                <a:srgbClr val="C00000"/>
              </a:buClr>
              <a:buSzPct val="70000"/>
              <a:buNone/>
              <a:defRPr/>
            </a:pPr>
            <a:endParaRPr lang="sr-Cyrl-RS" sz="2000" dirty="0">
              <a:latin typeface="Arial" panose="020B0604020202020204" pitchFamily="34" charset="0"/>
              <a:cs typeface="Arial" panose="020B0604020202020204" pitchFamily="34" charset="0"/>
            </a:endParaRPr>
          </a:p>
          <a:p>
            <a:pPr>
              <a:buClr>
                <a:srgbClr val="C00000"/>
              </a:buClr>
              <a:buSzPct val="70000"/>
              <a:buFont typeface="Wingdings" panose="05000000000000000000" pitchFamily="2" charset="2"/>
              <a:buChar char="q"/>
              <a:defRPr/>
            </a:pPr>
            <a:endParaRPr lang="sr-Cyrl-R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241222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320" y="365128"/>
            <a:ext cx="10861680" cy="909196"/>
          </a:xfrm>
        </p:spPr>
        <p:txBody>
          <a:bodyPr>
            <a:normAutofit/>
          </a:bodyPr>
          <a:lstStyle/>
          <a:p>
            <a:r>
              <a:rPr lang="sr-Cyrl-RS" sz="4000" b="1" dirty="0">
                <a:solidFill>
                  <a:schemeClr val="accent5">
                    <a:lumMod val="50000"/>
                  </a:schemeClr>
                </a:solidFill>
                <a:latin typeface="Arial" panose="020B0604020202020204" pitchFamily="34" charset="0"/>
                <a:cs typeface="Arial" panose="020B0604020202020204" pitchFamily="34" charset="0"/>
              </a:rPr>
              <a:t>Корак 1: Мапирање модула</a:t>
            </a:r>
            <a:endParaRPr lang="sr-Latn-RS" sz="4000" b="1" dirty="0">
              <a:solidFill>
                <a:schemeClr val="accent5">
                  <a:lumMod val="50000"/>
                </a:schemeClr>
              </a:solidFill>
              <a:latin typeface="+mn-lt"/>
            </a:endParaRPr>
          </a:p>
        </p:txBody>
      </p:sp>
      <p:sp>
        <p:nvSpPr>
          <p:cNvPr id="6" name="Content Placeholder 2">
            <a:extLst>
              <a:ext uri="{FF2B5EF4-FFF2-40B4-BE49-F238E27FC236}">
                <a16:creationId xmlns:a16="http://schemas.microsoft.com/office/drawing/2014/main" id="{C3AC408A-5EC1-4135-86D4-08AB33881A5B}"/>
              </a:ext>
            </a:extLst>
          </p:cNvPr>
          <p:cNvSpPr txBox="1">
            <a:spLocks/>
          </p:cNvSpPr>
          <p:nvPr/>
        </p:nvSpPr>
        <p:spPr>
          <a:xfrm>
            <a:off x="838200" y="1640799"/>
            <a:ext cx="10515600"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7000"/>
              </a:lnSpc>
              <a:spcAft>
                <a:spcPts val="800"/>
              </a:spcAft>
              <a:buFont typeface="Arial" panose="020B0604020202020204" pitchFamily="34" charset="0"/>
              <a:buNone/>
            </a:pPr>
            <a:r>
              <a:rPr lang="sr-Cyrl-RS" altLang="en-US" sz="2400" b="1" dirty="0">
                <a:latin typeface="Arial" panose="020B0604020202020204" pitchFamily="34" charset="0"/>
                <a:cs typeface="Arial" panose="020B0604020202020204" pitchFamily="34" charset="0"/>
              </a:rPr>
              <a:t>МОДУЛ 1 </a:t>
            </a:r>
            <a:endParaRPr lang="en-US" altLang="en-US" sz="2000" dirty="0">
              <a:latin typeface="Arial" panose="020B0604020202020204" pitchFamily="34" charset="0"/>
              <a:ea typeface="Calibri" panose="020F0502020204030204" pitchFamily="34" charset="0"/>
              <a:cs typeface="Arial" panose="020B0604020202020204" pitchFamily="34" charset="0"/>
            </a:endParaRPr>
          </a:p>
          <a:p>
            <a:pPr>
              <a:buClr>
                <a:srgbClr val="1F4E79"/>
              </a:buClr>
              <a:buSzPct val="150000"/>
              <a:buFont typeface="Wingdings" panose="05000000000000000000" pitchFamily="2" charset="2"/>
              <a:buChar char="§"/>
            </a:pPr>
            <a:r>
              <a:rPr lang="sr-Cyrl-RS" altLang="en-US" sz="2000" dirty="0">
                <a:latin typeface="Arial" panose="020B0604020202020204" pitchFamily="34" charset="0"/>
                <a:ea typeface="Calibri" panose="020F0502020204030204" pitchFamily="34" charset="0"/>
                <a:cs typeface="Arial" panose="020B0604020202020204" pitchFamily="34" charset="0"/>
              </a:rPr>
              <a:t>ОПШТИ ИСХОДИ УЧЕЊА</a:t>
            </a:r>
            <a:r>
              <a:rPr lang="sr-Latn-RS" altLang="en-US" sz="2000" dirty="0">
                <a:latin typeface="Arial" panose="020B0604020202020204" pitchFamily="34" charset="0"/>
                <a:ea typeface="Calibri" panose="020F0502020204030204" pitchFamily="34" charset="0"/>
                <a:cs typeface="Arial" panose="020B0604020202020204" pitchFamily="34" charset="0"/>
              </a:rPr>
              <a:t>–</a:t>
            </a:r>
            <a:r>
              <a:rPr lang="sr-Cyrl-RS" altLang="en-US" sz="2000" dirty="0">
                <a:latin typeface="Arial" panose="020B0604020202020204" pitchFamily="34" charset="0"/>
                <a:ea typeface="Calibri" panose="020F0502020204030204" pitchFamily="34" charset="0"/>
                <a:cs typeface="Arial" panose="020B0604020202020204" pitchFamily="34" charset="0"/>
              </a:rPr>
              <a:t> из Стандарда квалификације</a:t>
            </a:r>
            <a:endParaRPr lang="en-US" altLang="en-US" sz="2000" dirty="0">
              <a:latin typeface="Arial" panose="020B0604020202020204" pitchFamily="34" charset="0"/>
              <a:cs typeface="Arial" panose="020B0604020202020204" pitchFamily="34" charset="0"/>
            </a:endParaRPr>
          </a:p>
        </p:txBody>
      </p:sp>
      <p:graphicFrame>
        <p:nvGraphicFramePr>
          <p:cNvPr id="7" name="Table 6">
            <a:extLst>
              <a:ext uri="{FF2B5EF4-FFF2-40B4-BE49-F238E27FC236}">
                <a16:creationId xmlns:a16="http://schemas.microsoft.com/office/drawing/2014/main" id="{A04F3BDD-A57D-47FA-AE97-218BE6AEC2C4}"/>
              </a:ext>
            </a:extLst>
          </p:cNvPr>
          <p:cNvGraphicFramePr>
            <a:graphicFrameLocks noGrp="1"/>
          </p:cNvGraphicFramePr>
          <p:nvPr>
            <p:extLst>
              <p:ext uri="{D42A27DB-BD31-4B8C-83A1-F6EECF244321}">
                <p14:modId xmlns:p14="http://schemas.microsoft.com/office/powerpoint/2010/main" val="2164377890"/>
              </p:ext>
            </p:extLst>
          </p:nvPr>
        </p:nvGraphicFramePr>
        <p:xfrm>
          <a:off x="1367446" y="2947110"/>
          <a:ext cx="8223250" cy="2609848"/>
        </p:xfrm>
        <a:graphic>
          <a:graphicData uri="http://schemas.openxmlformats.org/drawingml/2006/table">
            <a:tbl>
              <a:tblPr firstRow="1" firstCol="1" bandRow="1"/>
              <a:tblGrid>
                <a:gridCol w="4111625">
                  <a:extLst>
                    <a:ext uri="{9D8B030D-6E8A-4147-A177-3AD203B41FA5}">
                      <a16:colId xmlns:a16="http://schemas.microsoft.com/office/drawing/2014/main" val="2285843562"/>
                    </a:ext>
                  </a:extLst>
                </a:gridCol>
                <a:gridCol w="4111625">
                  <a:extLst>
                    <a:ext uri="{9D8B030D-6E8A-4147-A177-3AD203B41FA5}">
                      <a16:colId xmlns:a16="http://schemas.microsoft.com/office/drawing/2014/main" val="4244998969"/>
                    </a:ext>
                  </a:extLst>
                </a:gridCol>
              </a:tblGrid>
              <a:tr h="326231">
                <a:tc>
                  <a:txBody>
                    <a:bodyPr/>
                    <a:lstStyle/>
                    <a:p>
                      <a:pPr>
                        <a:lnSpc>
                          <a:spcPct val="107000"/>
                        </a:lnSpc>
                        <a:spcAft>
                          <a:spcPts val="0"/>
                        </a:spcAft>
                      </a:pPr>
                      <a:r>
                        <a:rPr lang="sr-Cyrl-RS" sz="1800" dirty="0">
                          <a:effectLst/>
                          <a:latin typeface="Arial" panose="020B0604020202020204" pitchFamily="34" charset="0"/>
                          <a:ea typeface="Calibri" panose="020F0502020204030204" pitchFamily="34" charset="0"/>
                          <a:cs typeface="Arial" panose="020B0604020202020204" pitchFamily="34" charset="0"/>
                        </a:rPr>
                        <a:t>ЗНАЊА</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nSpc>
                          <a:spcPct val="107000"/>
                        </a:lnSpc>
                        <a:spcAft>
                          <a:spcPts val="0"/>
                        </a:spcAft>
                      </a:pPr>
                      <a:r>
                        <a:rPr lang="sr-Cyrl-RS" sz="1800" dirty="0">
                          <a:effectLst/>
                          <a:latin typeface="Arial" panose="020B0604020202020204" pitchFamily="34" charset="0"/>
                          <a:ea typeface="Calibri" panose="020F0502020204030204" pitchFamily="34" charset="0"/>
                          <a:cs typeface="Arial" panose="020B0604020202020204" pitchFamily="34" charset="0"/>
                        </a:rPr>
                        <a:t>ВЕШТИНЕ</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2729539430"/>
                  </a:ext>
                </a:extLst>
              </a:tr>
              <a:tr h="326231">
                <a:tc>
                  <a:txBody>
                    <a:bodyPr/>
                    <a:lstStyle/>
                    <a:p>
                      <a:pPr>
                        <a:lnSpc>
                          <a:spcPct val="107000"/>
                        </a:lnSpc>
                        <a:spcAft>
                          <a:spcPts val="0"/>
                        </a:spcAft>
                      </a:pPr>
                      <a:r>
                        <a:rPr lang="sr-Cyrl-RS" sz="1800" dirty="0">
                          <a:solidFill>
                            <a:srgbClr val="FF0000"/>
                          </a:solidFill>
                          <a:effectLst/>
                          <a:latin typeface="Arial" panose="020B0604020202020204" pitchFamily="34" charset="0"/>
                          <a:ea typeface="Calibri" panose="020F0502020204030204" pitchFamily="34" charset="0"/>
                          <a:cs typeface="Arial" panose="020B0604020202020204" pitchFamily="34" charset="0"/>
                        </a:rPr>
                        <a:t>З1</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sr-Cyrl-RS" sz="1800" dirty="0">
                          <a:effectLst/>
                          <a:latin typeface="Arial" panose="020B0604020202020204" pitchFamily="34" charset="0"/>
                          <a:ea typeface="Calibri" panose="020F0502020204030204" pitchFamily="34" charset="0"/>
                          <a:cs typeface="Arial" panose="020B0604020202020204" pitchFamily="34" charset="0"/>
                        </a:rPr>
                        <a:t>В1</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3269231"/>
                  </a:ext>
                </a:extLst>
              </a:tr>
              <a:tr h="326231">
                <a:tc>
                  <a:txBody>
                    <a:bodyPr/>
                    <a:lstStyle/>
                    <a:p>
                      <a:pPr>
                        <a:lnSpc>
                          <a:spcPct val="107000"/>
                        </a:lnSpc>
                        <a:spcAft>
                          <a:spcPts val="0"/>
                        </a:spcAft>
                      </a:pPr>
                      <a:r>
                        <a:rPr lang="sr-Cyrl-RS" sz="1800" dirty="0">
                          <a:effectLst/>
                          <a:latin typeface="Arial" panose="020B0604020202020204" pitchFamily="34" charset="0"/>
                          <a:ea typeface="Calibri" panose="020F0502020204030204" pitchFamily="34" charset="0"/>
                          <a:cs typeface="Arial" panose="020B0604020202020204" pitchFamily="34" charset="0"/>
                        </a:rPr>
                        <a:t>З2</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sr-Cyrl-RS" sz="1800" dirty="0">
                          <a:effectLst/>
                          <a:latin typeface="Arial" panose="020B0604020202020204" pitchFamily="34" charset="0"/>
                          <a:ea typeface="Calibri" panose="020F0502020204030204" pitchFamily="34" charset="0"/>
                          <a:cs typeface="Arial" panose="020B0604020202020204" pitchFamily="34" charset="0"/>
                        </a:rPr>
                        <a:t>В2</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56595933"/>
                  </a:ext>
                </a:extLst>
              </a:tr>
              <a:tr h="326231">
                <a:tc>
                  <a:txBody>
                    <a:bodyPr/>
                    <a:lstStyle/>
                    <a:p>
                      <a:pPr>
                        <a:lnSpc>
                          <a:spcPct val="107000"/>
                        </a:lnSpc>
                        <a:spcAft>
                          <a:spcPts val="0"/>
                        </a:spcAft>
                      </a:pPr>
                      <a:r>
                        <a:rPr lang="sr-Cyrl-RS" sz="1800" dirty="0">
                          <a:effectLst/>
                          <a:latin typeface="Arial" panose="020B0604020202020204" pitchFamily="34" charset="0"/>
                          <a:ea typeface="Calibri" panose="020F0502020204030204" pitchFamily="34" charset="0"/>
                          <a:cs typeface="Arial" panose="020B0604020202020204" pitchFamily="34" charset="0"/>
                        </a:rPr>
                        <a:t>З3</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sr-Cyrl-RS" sz="1800" dirty="0">
                          <a:effectLst/>
                          <a:latin typeface="Arial" panose="020B0604020202020204" pitchFamily="34" charset="0"/>
                          <a:ea typeface="Calibri" panose="020F0502020204030204" pitchFamily="34" charset="0"/>
                          <a:cs typeface="Arial" panose="020B0604020202020204" pitchFamily="34" charset="0"/>
                        </a:rPr>
                        <a:t>В3</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09536193"/>
                  </a:ext>
                </a:extLst>
              </a:tr>
              <a:tr h="326231">
                <a:tc>
                  <a:txBody>
                    <a:bodyPr/>
                    <a:lstStyle/>
                    <a:p>
                      <a:pPr>
                        <a:lnSpc>
                          <a:spcPct val="107000"/>
                        </a:lnSpc>
                        <a:spcAft>
                          <a:spcPts val="0"/>
                        </a:spcAft>
                      </a:pPr>
                      <a:r>
                        <a:rPr lang="en-US" sz="1800" dirty="0">
                          <a:effectLst/>
                          <a:latin typeface="Arial" panose="020B0604020202020204" pitchFamily="34" charset="0"/>
                          <a:ea typeface="Calibri" panose="020F0502020204030204" pitchFamily="34" charset="0"/>
                          <a:cs typeface="Arial" panose="020B060402020202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800" dirty="0">
                          <a:effectLst/>
                          <a:latin typeface="Arial" panose="020B0604020202020204" pitchFamily="34" charset="0"/>
                          <a:ea typeface="Calibri" panose="020F0502020204030204" pitchFamily="34" charset="0"/>
                          <a:cs typeface="Arial" panose="020B060402020202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72792366"/>
                  </a:ext>
                </a:extLst>
              </a:tr>
              <a:tr h="326231">
                <a:tc>
                  <a:txBody>
                    <a:bodyPr/>
                    <a:lstStyle/>
                    <a:p>
                      <a:pPr>
                        <a:lnSpc>
                          <a:spcPct val="107000"/>
                        </a:lnSpc>
                        <a:spcAft>
                          <a:spcPts val="0"/>
                        </a:spcAft>
                      </a:pPr>
                      <a:r>
                        <a:rPr lang="en-US" sz="1800" dirty="0">
                          <a:effectLst/>
                          <a:latin typeface="Arial" panose="020B0604020202020204" pitchFamily="34" charset="0"/>
                          <a:ea typeface="Calibri" panose="020F0502020204030204" pitchFamily="34" charset="0"/>
                          <a:cs typeface="Arial" panose="020B060402020202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800" dirty="0">
                          <a:effectLst/>
                          <a:latin typeface="Arial" panose="020B0604020202020204" pitchFamily="34" charset="0"/>
                          <a:ea typeface="Calibri" panose="020F0502020204030204" pitchFamily="34" charset="0"/>
                          <a:cs typeface="Arial" panose="020B060402020202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94147369"/>
                  </a:ext>
                </a:extLst>
              </a:tr>
              <a:tr h="326231">
                <a:tc>
                  <a:txBody>
                    <a:bodyPr/>
                    <a:lstStyle/>
                    <a:p>
                      <a:pPr>
                        <a:lnSpc>
                          <a:spcPct val="107000"/>
                        </a:lnSpc>
                        <a:spcAft>
                          <a:spcPts val="0"/>
                        </a:spcAft>
                      </a:pPr>
                      <a:r>
                        <a:rPr lang="en-US" sz="1800" dirty="0">
                          <a:effectLst/>
                          <a:latin typeface="Arial" panose="020B0604020202020204" pitchFamily="34" charset="0"/>
                          <a:ea typeface="Calibri" panose="020F0502020204030204" pitchFamily="34" charset="0"/>
                          <a:cs typeface="Arial" panose="020B060402020202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800"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9385349"/>
                  </a:ext>
                </a:extLst>
              </a:tr>
              <a:tr h="326231">
                <a:tc>
                  <a:txBody>
                    <a:bodyPr/>
                    <a:lstStyle/>
                    <a:p>
                      <a:pPr>
                        <a:lnSpc>
                          <a:spcPct val="107000"/>
                        </a:lnSpc>
                        <a:spcAft>
                          <a:spcPts val="0"/>
                        </a:spcAft>
                      </a:pPr>
                      <a:r>
                        <a:rPr lang="sr-Cyrl-RS" sz="1800" dirty="0">
                          <a:effectLst/>
                          <a:latin typeface="Arial" panose="020B0604020202020204" pitchFamily="34" charset="0"/>
                          <a:ea typeface="Calibri" panose="020F0502020204030204" pitchFamily="34" charset="0"/>
                          <a:cs typeface="Arial" panose="020B0604020202020204" pitchFamily="34" charset="0"/>
                        </a:rPr>
                        <a:t>Зн</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sr-Cyrl-RS" sz="1800" dirty="0">
                          <a:effectLst/>
                          <a:latin typeface="Arial" panose="020B0604020202020204" pitchFamily="34" charset="0"/>
                          <a:ea typeface="Calibri" panose="020F0502020204030204" pitchFamily="34" charset="0"/>
                          <a:cs typeface="Arial" panose="020B0604020202020204" pitchFamily="34" charset="0"/>
                        </a:rPr>
                        <a:t>Вн</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4450275"/>
                  </a:ext>
                </a:extLst>
              </a:tr>
            </a:tbl>
          </a:graphicData>
        </a:graphic>
      </p:graphicFrame>
    </p:spTree>
    <p:extLst>
      <p:ext uri="{BB962C8B-B14F-4D97-AF65-F5344CB8AC3E}">
        <p14:creationId xmlns:p14="http://schemas.microsoft.com/office/powerpoint/2010/main" val="8450269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320" y="365128"/>
            <a:ext cx="10861680" cy="909196"/>
          </a:xfrm>
        </p:spPr>
        <p:txBody>
          <a:bodyPr>
            <a:normAutofit fontScale="90000"/>
          </a:bodyPr>
          <a:lstStyle/>
          <a:p>
            <a:r>
              <a:rPr lang="sr-Cyrl-RS" sz="4000" b="1" dirty="0">
                <a:solidFill>
                  <a:schemeClr val="accent5">
                    <a:lumMod val="50000"/>
                  </a:schemeClr>
                </a:solidFill>
                <a:latin typeface="Arial" panose="020B0604020202020204" pitchFamily="34" charset="0"/>
                <a:cs typeface="Arial" panose="020B0604020202020204" pitchFamily="34" charset="0"/>
              </a:rPr>
              <a:t>Корак 2: Одређивање исхода знања и вештина</a:t>
            </a:r>
            <a:endParaRPr lang="sr-Latn-RS" sz="4000" b="1" dirty="0">
              <a:solidFill>
                <a:schemeClr val="accent5">
                  <a:lumMod val="50000"/>
                </a:schemeClr>
              </a:solidFill>
              <a:latin typeface="+mn-lt"/>
            </a:endParaRPr>
          </a:p>
        </p:txBody>
      </p:sp>
      <p:sp>
        <p:nvSpPr>
          <p:cNvPr id="6" name="Content Placeholder 2">
            <a:extLst>
              <a:ext uri="{FF2B5EF4-FFF2-40B4-BE49-F238E27FC236}">
                <a16:creationId xmlns:a16="http://schemas.microsoft.com/office/drawing/2014/main" id="{C3AC408A-5EC1-4135-86D4-08AB33881A5B}"/>
              </a:ext>
            </a:extLst>
          </p:cNvPr>
          <p:cNvSpPr txBox="1">
            <a:spLocks/>
          </p:cNvSpPr>
          <p:nvPr/>
        </p:nvSpPr>
        <p:spPr>
          <a:xfrm>
            <a:off x="838200" y="1640799"/>
            <a:ext cx="10515600"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7000"/>
              </a:lnSpc>
              <a:spcAft>
                <a:spcPts val="800"/>
              </a:spcAft>
              <a:buFont typeface="Arial" panose="020B0604020202020204" pitchFamily="34" charset="0"/>
              <a:buNone/>
            </a:pPr>
            <a:r>
              <a:rPr lang="sr-Cyrl-RS" altLang="en-US" sz="2400" b="1" dirty="0">
                <a:latin typeface="Arial" panose="020B0604020202020204" pitchFamily="34" charset="0"/>
                <a:cs typeface="Arial" panose="020B0604020202020204" pitchFamily="34" charset="0"/>
              </a:rPr>
              <a:t>МОДУЛ 1 </a:t>
            </a:r>
            <a:endParaRPr lang="en-US" altLang="en-US" sz="2000" dirty="0">
              <a:latin typeface="Arial" panose="020B0604020202020204" pitchFamily="34" charset="0"/>
              <a:ea typeface="Calibri" panose="020F0502020204030204" pitchFamily="34" charset="0"/>
              <a:cs typeface="Arial" panose="020B0604020202020204" pitchFamily="34" charset="0"/>
            </a:endParaRPr>
          </a:p>
          <a:p>
            <a:pPr>
              <a:buClr>
                <a:srgbClr val="1F4E79"/>
              </a:buClr>
              <a:buSzPct val="150000"/>
              <a:buFont typeface="Wingdings" panose="05000000000000000000" pitchFamily="2" charset="2"/>
              <a:buChar char="§"/>
            </a:pPr>
            <a:r>
              <a:rPr lang="sr-Cyrl-RS" altLang="en-US" sz="2000" dirty="0">
                <a:latin typeface="Arial" panose="020B0604020202020204" pitchFamily="34" charset="0"/>
                <a:ea typeface="Calibri" panose="020F0502020204030204" pitchFamily="34" charset="0"/>
                <a:cs typeface="Arial" panose="020B0604020202020204" pitchFamily="34" charset="0"/>
              </a:rPr>
              <a:t>ПОСЕБНИ ИСХОДИ УЧЕЊА</a:t>
            </a:r>
            <a:endParaRPr lang="en-US" altLang="en-US" sz="2000" dirty="0">
              <a:latin typeface="Arial" panose="020B0604020202020204" pitchFamily="34" charset="0"/>
              <a:cs typeface="Arial" panose="020B0604020202020204" pitchFamily="34" charset="0"/>
            </a:endParaRPr>
          </a:p>
        </p:txBody>
      </p:sp>
      <p:graphicFrame>
        <p:nvGraphicFramePr>
          <p:cNvPr id="5" name="Table 4">
            <a:extLst>
              <a:ext uri="{FF2B5EF4-FFF2-40B4-BE49-F238E27FC236}">
                <a16:creationId xmlns:a16="http://schemas.microsoft.com/office/drawing/2014/main" id="{37D71FF9-635C-4551-983F-7215166900EF}"/>
              </a:ext>
            </a:extLst>
          </p:cNvPr>
          <p:cNvGraphicFramePr>
            <a:graphicFrameLocks noGrp="1"/>
          </p:cNvGraphicFramePr>
          <p:nvPr>
            <p:extLst>
              <p:ext uri="{D42A27DB-BD31-4B8C-83A1-F6EECF244321}">
                <p14:modId xmlns:p14="http://schemas.microsoft.com/office/powerpoint/2010/main" val="1279592668"/>
              </p:ext>
            </p:extLst>
          </p:nvPr>
        </p:nvGraphicFramePr>
        <p:xfrm>
          <a:off x="1513360" y="2888744"/>
          <a:ext cx="8223250" cy="2609848"/>
        </p:xfrm>
        <a:graphic>
          <a:graphicData uri="http://schemas.openxmlformats.org/drawingml/2006/table">
            <a:tbl>
              <a:tblPr firstRow="1" firstCol="1" bandRow="1"/>
              <a:tblGrid>
                <a:gridCol w="4111625">
                  <a:extLst>
                    <a:ext uri="{9D8B030D-6E8A-4147-A177-3AD203B41FA5}">
                      <a16:colId xmlns:a16="http://schemas.microsoft.com/office/drawing/2014/main" val="2285843562"/>
                    </a:ext>
                  </a:extLst>
                </a:gridCol>
                <a:gridCol w="4111625">
                  <a:extLst>
                    <a:ext uri="{9D8B030D-6E8A-4147-A177-3AD203B41FA5}">
                      <a16:colId xmlns:a16="http://schemas.microsoft.com/office/drawing/2014/main" val="4244998969"/>
                    </a:ext>
                  </a:extLst>
                </a:gridCol>
              </a:tblGrid>
              <a:tr h="326231">
                <a:tc>
                  <a:txBody>
                    <a:bodyPr/>
                    <a:lstStyle/>
                    <a:p>
                      <a:pPr>
                        <a:lnSpc>
                          <a:spcPct val="107000"/>
                        </a:lnSpc>
                        <a:spcAft>
                          <a:spcPts val="0"/>
                        </a:spcAft>
                      </a:pPr>
                      <a:r>
                        <a:rPr lang="sr-Cyrl-RS" sz="1800" dirty="0">
                          <a:effectLst/>
                          <a:latin typeface="Arial" panose="020B0604020202020204" pitchFamily="34" charset="0"/>
                          <a:ea typeface="Calibri" panose="020F0502020204030204" pitchFamily="34" charset="0"/>
                          <a:cs typeface="Arial" panose="020B0604020202020204" pitchFamily="34" charset="0"/>
                        </a:rPr>
                        <a:t>ЗНАЊА</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nSpc>
                          <a:spcPct val="107000"/>
                        </a:lnSpc>
                        <a:spcAft>
                          <a:spcPts val="0"/>
                        </a:spcAft>
                      </a:pPr>
                      <a:r>
                        <a:rPr lang="sr-Cyrl-RS" sz="1800" dirty="0">
                          <a:effectLst/>
                          <a:latin typeface="Arial" panose="020B0604020202020204" pitchFamily="34" charset="0"/>
                          <a:ea typeface="Calibri" panose="020F0502020204030204" pitchFamily="34" charset="0"/>
                          <a:cs typeface="Arial" panose="020B0604020202020204" pitchFamily="34" charset="0"/>
                        </a:rPr>
                        <a:t>ВЕШТИНЕ</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2729539430"/>
                  </a:ext>
                </a:extLst>
              </a:tr>
              <a:tr h="326231">
                <a:tc>
                  <a:txBody>
                    <a:bodyPr/>
                    <a:lstStyle/>
                    <a:p>
                      <a:pPr>
                        <a:lnSpc>
                          <a:spcPct val="107000"/>
                        </a:lnSpc>
                        <a:spcAft>
                          <a:spcPts val="0"/>
                        </a:spcAft>
                      </a:pPr>
                      <a:r>
                        <a:rPr lang="sr-Cyrl-RS" sz="1800" dirty="0">
                          <a:solidFill>
                            <a:srgbClr val="FF0000"/>
                          </a:solidFill>
                          <a:effectLst/>
                          <a:latin typeface="Arial" panose="020B0604020202020204" pitchFamily="34" charset="0"/>
                          <a:ea typeface="Calibri" panose="020F0502020204030204" pitchFamily="34" charset="0"/>
                          <a:cs typeface="Arial" panose="020B0604020202020204" pitchFamily="34" charset="0"/>
                        </a:rPr>
                        <a:t>З1</a:t>
                      </a:r>
                      <a:endParaRPr lang="en-US" sz="18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sr-Cyrl-RS" sz="1800" dirty="0">
                          <a:solidFill>
                            <a:srgbClr val="FF0000"/>
                          </a:solidFill>
                          <a:effectLst/>
                          <a:latin typeface="Arial" panose="020B0604020202020204" pitchFamily="34" charset="0"/>
                          <a:ea typeface="Calibri" panose="020F0502020204030204" pitchFamily="34" charset="0"/>
                          <a:cs typeface="Arial" panose="020B0604020202020204" pitchFamily="34" charset="0"/>
                        </a:rPr>
                        <a:t>В1</a:t>
                      </a:r>
                      <a:endParaRPr lang="en-US" sz="18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3269231"/>
                  </a:ext>
                </a:extLst>
              </a:tr>
              <a:tr h="326231">
                <a:tc>
                  <a:txBody>
                    <a:bodyPr/>
                    <a:lstStyle/>
                    <a:p>
                      <a:pPr lvl="1">
                        <a:lnSpc>
                          <a:spcPct val="107000"/>
                        </a:lnSpc>
                        <a:spcAft>
                          <a:spcPts val="0"/>
                        </a:spcAft>
                      </a:pPr>
                      <a:r>
                        <a:rPr lang="sr-Cyrl-RS" sz="1800" dirty="0">
                          <a:effectLst/>
                          <a:latin typeface="Arial" panose="020B0604020202020204" pitchFamily="34" charset="0"/>
                          <a:ea typeface="Calibri" panose="020F0502020204030204" pitchFamily="34" charset="0"/>
                          <a:cs typeface="Arial" panose="020B0604020202020204" pitchFamily="34" charset="0"/>
                        </a:rPr>
                        <a:t>З1,1</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lvl="1">
                        <a:lnSpc>
                          <a:spcPct val="107000"/>
                        </a:lnSpc>
                        <a:spcAft>
                          <a:spcPts val="0"/>
                        </a:spcAft>
                      </a:pPr>
                      <a:r>
                        <a:rPr lang="sr-Cyrl-RS" sz="1800" dirty="0">
                          <a:effectLst/>
                          <a:latin typeface="Arial" panose="020B0604020202020204" pitchFamily="34" charset="0"/>
                          <a:ea typeface="Calibri" panose="020F0502020204030204" pitchFamily="34" charset="0"/>
                          <a:cs typeface="Arial" panose="020B0604020202020204" pitchFamily="34" charset="0"/>
                        </a:rPr>
                        <a:t>В1,1</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56595933"/>
                  </a:ext>
                </a:extLst>
              </a:tr>
              <a:tr h="326231">
                <a:tc>
                  <a:txBody>
                    <a:bodyPr/>
                    <a:lstStyle/>
                    <a:p>
                      <a:pPr lvl="1">
                        <a:lnSpc>
                          <a:spcPct val="107000"/>
                        </a:lnSpc>
                        <a:spcAft>
                          <a:spcPts val="0"/>
                        </a:spcAft>
                      </a:pPr>
                      <a:r>
                        <a:rPr lang="sr-Cyrl-RS" sz="1800" dirty="0">
                          <a:effectLst/>
                          <a:latin typeface="Arial" panose="020B0604020202020204" pitchFamily="34" charset="0"/>
                          <a:ea typeface="Calibri" panose="020F0502020204030204" pitchFamily="34" charset="0"/>
                          <a:cs typeface="Arial" panose="020B0604020202020204" pitchFamily="34" charset="0"/>
                        </a:rPr>
                        <a:t>З1,2 ...</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lvl="1">
                        <a:lnSpc>
                          <a:spcPct val="107000"/>
                        </a:lnSpc>
                        <a:spcAft>
                          <a:spcPts val="0"/>
                        </a:spcAft>
                      </a:pPr>
                      <a:r>
                        <a:rPr lang="sr-Cyrl-RS" sz="1800" dirty="0">
                          <a:effectLst/>
                          <a:latin typeface="Arial" panose="020B0604020202020204" pitchFamily="34" charset="0"/>
                          <a:ea typeface="Calibri" panose="020F0502020204030204" pitchFamily="34" charset="0"/>
                          <a:cs typeface="Arial" panose="020B0604020202020204" pitchFamily="34" charset="0"/>
                        </a:rPr>
                        <a:t>В1,2 ...</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09536193"/>
                  </a:ext>
                </a:extLst>
              </a:tr>
              <a:tr h="326231">
                <a:tc>
                  <a:txBody>
                    <a:bodyPr/>
                    <a:lstStyle/>
                    <a:p>
                      <a:pPr>
                        <a:lnSpc>
                          <a:spcPct val="107000"/>
                        </a:lnSpc>
                        <a:spcAft>
                          <a:spcPts val="0"/>
                        </a:spcAft>
                      </a:pPr>
                      <a:r>
                        <a:rPr lang="sr-Cyrl-RS" sz="1800" dirty="0">
                          <a:solidFill>
                            <a:srgbClr val="FF0000"/>
                          </a:solidFill>
                          <a:effectLst/>
                          <a:latin typeface="Arial" panose="020B0604020202020204" pitchFamily="34" charset="0"/>
                          <a:ea typeface="Calibri" panose="020F0502020204030204" pitchFamily="34" charset="0"/>
                          <a:cs typeface="Arial" panose="020B0604020202020204" pitchFamily="34" charset="0"/>
                        </a:rPr>
                        <a:t>З2</a:t>
                      </a:r>
                      <a:endParaRPr lang="en-US" sz="18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sr-Cyrl-RS" sz="1800" dirty="0">
                          <a:solidFill>
                            <a:srgbClr val="FF0000"/>
                          </a:solidFill>
                          <a:effectLst/>
                          <a:latin typeface="Arial" panose="020B0604020202020204" pitchFamily="34" charset="0"/>
                          <a:ea typeface="Calibri" panose="020F0502020204030204" pitchFamily="34" charset="0"/>
                          <a:cs typeface="Arial" panose="020B0604020202020204" pitchFamily="34" charset="0"/>
                        </a:rPr>
                        <a:t>В2</a:t>
                      </a:r>
                      <a:endParaRPr lang="en-US" sz="18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72792366"/>
                  </a:ext>
                </a:extLst>
              </a:tr>
              <a:tr h="326231">
                <a:tc>
                  <a:txBody>
                    <a:bodyPr/>
                    <a:lstStyle/>
                    <a:p>
                      <a:pPr lvl="1">
                        <a:lnSpc>
                          <a:spcPct val="107000"/>
                        </a:lnSpc>
                        <a:spcAft>
                          <a:spcPts val="0"/>
                        </a:spcAft>
                      </a:pPr>
                      <a:r>
                        <a:rPr lang="sr-Cyrl-RS" sz="1800" dirty="0">
                          <a:effectLst/>
                          <a:latin typeface="Arial" panose="020B0604020202020204" pitchFamily="34" charset="0"/>
                          <a:ea typeface="Calibri" panose="020F0502020204030204" pitchFamily="34" charset="0"/>
                          <a:cs typeface="Arial" panose="020B0604020202020204" pitchFamily="34" charset="0"/>
                        </a:rPr>
                        <a:t>З2,1</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lvl="1">
                        <a:lnSpc>
                          <a:spcPct val="107000"/>
                        </a:lnSpc>
                        <a:spcAft>
                          <a:spcPts val="0"/>
                        </a:spcAft>
                      </a:pPr>
                      <a:r>
                        <a:rPr lang="sr-Cyrl-RS" sz="1800" dirty="0">
                          <a:effectLst/>
                          <a:latin typeface="Arial" panose="020B0604020202020204" pitchFamily="34" charset="0"/>
                          <a:ea typeface="Calibri" panose="020F0502020204030204" pitchFamily="34" charset="0"/>
                          <a:cs typeface="Arial" panose="020B0604020202020204" pitchFamily="34" charset="0"/>
                        </a:rPr>
                        <a:t>В2,1</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94147369"/>
                  </a:ext>
                </a:extLst>
              </a:tr>
              <a:tr h="326231">
                <a:tc>
                  <a:txBody>
                    <a:bodyPr/>
                    <a:lstStyle/>
                    <a:p>
                      <a:pPr lvl="1">
                        <a:lnSpc>
                          <a:spcPct val="107000"/>
                        </a:lnSpc>
                        <a:spcAft>
                          <a:spcPts val="0"/>
                        </a:spcAft>
                      </a:pPr>
                      <a:r>
                        <a:rPr lang="sr-Cyrl-RS" sz="1800" dirty="0">
                          <a:effectLst/>
                          <a:latin typeface="Arial" panose="020B0604020202020204" pitchFamily="34" charset="0"/>
                          <a:ea typeface="Calibri" panose="020F0502020204030204" pitchFamily="34" charset="0"/>
                          <a:cs typeface="Arial" panose="020B0604020202020204" pitchFamily="34" charset="0"/>
                        </a:rPr>
                        <a:t>З2,2...</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lvl="1">
                        <a:lnSpc>
                          <a:spcPct val="107000"/>
                        </a:lnSpc>
                        <a:spcAft>
                          <a:spcPts val="0"/>
                        </a:spcAft>
                      </a:pPr>
                      <a:r>
                        <a:rPr lang="sr-Cyrl-RS" sz="1800" dirty="0">
                          <a:effectLst/>
                          <a:latin typeface="Arial" panose="020B0604020202020204" pitchFamily="34" charset="0"/>
                          <a:ea typeface="Calibri" panose="020F0502020204030204" pitchFamily="34" charset="0"/>
                          <a:cs typeface="Arial" panose="020B0604020202020204" pitchFamily="34" charset="0"/>
                        </a:rPr>
                        <a:t>В2,2...</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9385349"/>
                  </a:ext>
                </a:extLst>
              </a:tr>
              <a:tr h="326231">
                <a:tc>
                  <a:txBody>
                    <a:bodyPr/>
                    <a:lstStyle/>
                    <a:p>
                      <a:pPr>
                        <a:lnSpc>
                          <a:spcPct val="107000"/>
                        </a:lnSpc>
                        <a:spcAft>
                          <a:spcPts val="0"/>
                        </a:spcAft>
                      </a:pPr>
                      <a:r>
                        <a:rPr lang="sr-Cyrl-RS" sz="1800" dirty="0">
                          <a:effectLst/>
                          <a:latin typeface="Arial" panose="020B0604020202020204" pitchFamily="34" charset="0"/>
                          <a:ea typeface="Calibri" panose="020F0502020204030204" pitchFamily="34" charset="0"/>
                          <a:cs typeface="Arial" panose="020B0604020202020204" pitchFamily="34" charset="0"/>
                        </a:rPr>
                        <a:t>...</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sr-Cyrl-RS" sz="1800" dirty="0">
                          <a:effectLst/>
                          <a:latin typeface="Arial" panose="020B0604020202020204" pitchFamily="34" charset="0"/>
                          <a:ea typeface="Calibri" panose="020F0502020204030204" pitchFamily="34" charset="0"/>
                          <a:cs typeface="Arial" panose="020B0604020202020204" pitchFamily="34" charset="0"/>
                        </a:rPr>
                        <a:t>...</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4450275"/>
                  </a:ext>
                </a:extLst>
              </a:tr>
            </a:tbl>
          </a:graphicData>
        </a:graphic>
      </p:graphicFrame>
    </p:spTree>
    <p:extLst>
      <p:ext uri="{BB962C8B-B14F-4D97-AF65-F5344CB8AC3E}">
        <p14:creationId xmlns:p14="http://schemas.microsoft.com/office/powerpoint/2010/main" val="41721388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320" y="365128"/>
            <a:ext cx="10861680" cy="909196"/>
          </a:xfrm>
        </p:spPr>
        <p:txBody>
          <a:bodyPr>
            <a:normAutofit fontScale="90000"/>
          </a:bodyPr>
          <a:lstStyle/>
          <a:p>
            <a:r>
              <a:rPr lang="sr-Cyrl-RS" sz="4000" b="1" dirty="0">
                <a:solidFill>
                  <a:schemeClr val="accent5">
                    <a:lumMod val="50000"/>
                  </a:schemeClr>
                </a:solidFill>
                <a:latin typeface="Arial" panose="020B0604020202020204" pitchFamily="34" charset="0"/>
                <a:cs typeface="Arial" panose="020B0604020202020204" pitchFamily="34" charset="0"/>
              </a:rPr>
              <a:t>Корак 3: Одређивање препорученог садржаја</a:t>
            </a:r>
            <a:endParaRPr lang="sr-Latn-RS" sz="4000" b="1" dirty="0">
              <a:solidFill>
                <a:schemeClr val="accent5">
                  <a:lumMod val="50000"/>
                </a:schemeClr>
              </a:solidFill>
              <a:latin typeface="+mn-lt"/>
            </a:endParaRPr>
          </a:p>
        </p:txBody>
      </p:sp>
      <p:sp>
        <p:nvSpPr>
          <p:cNvPr id="6" name="Content Placeholder 2">
            <a:extLst>
              <a:ext uri="{FF2B5EF4-FFF2-40B4-BE49-F238E27FC236}">
                <a16:creationId xmlns:a16="http://schemas.microsoft.com/office/drawing/2014/main" id="{C3AC408A-5EC1-4135-86D4-08AB33881A5B}"/>
              </a:ext>
            </a:extLst>
          </p:cNvPr>
          <p:cNvSpPr txBox="1">
            <a:spLocks/>
          </p:cNvSpPr>
          <p:nvPr/>
        </p:nvSpPr>
        <p:spPr>
          <a:xfrm>
            <a:off x="838200" y="1640799"/>
            <a:ext cx="10515600"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7000"/>
              </a:lnSpc>
              <a:spcAft>
                <a:spcPts val="800"/>
              </a:spcAft>
              <a:buFont typeface="Arial" panose="020B0604020202020204" pitchFamily="34" charset="0"/>
              <a:buNone/>
            </a:pPr>
            <a:r>
              <a:rPr lang="sr-Cyrl-RS" altLang="en-US" sz="2400" b="1" dirty="0">
                <a:latin typeface="Arial" panose="020B0604020202020204" pitchFamily="34" charset="0"/>
                <a:cs typeface="Arial" panose="020B0604020202020204" pitchFamily="34" charset="0"/>
              </a:rPr>
              <a:t>МОДУЛ 1 </a:t>
            </a:r>
            <a:endParaRPr lang="en-US" altLang="en-US" sz="2000" dirty="0">
              <a:latin typeface="Arial" panose="020B0604020202020204" pitchFamily="34" charset="0"/>
              <a:ea typeface="Calibri" panose="020F0502020204030204" pitchFamily="34" charset="0"/>
              <a:cs typeface="Arial" panose="020B0604020202020204" pitchFamily="34" charset="0"/>
            </a:endParaRPr>
          </a:p>
          <a:p>
            <a:pPr>
              <a:buClr>
                <a:srgbClr val="1F4E79"/>
              </a:buClr>
              <a:buSzPct val="150000"/>
              <a:buFont typeface="Wingdings" panose="05000000000000000000" pitchFamily="2" charset="2"/>
              <a:buChar char="§"/>
            </a:pPr>
            <a:r>
              <a:rPr lang="sr-Cyrl-RS" altLang="en-US" sz="2000" dirty="0">
                <a:latin typeface="Arial" panose="020B0604020202020204" pitchFamily="34" charset="0"/>
                <a:ea typeface="Calibri" panose="020F0502020204030204" pitchFamily="34" charset="0"/>
                <a:cs typeface="Arial" panose="020B0604020202020204" pitchFamily="34" charset="0"/>
              </a:rPr>
              <a:t>Одређивање тема и броја часова</a:t>
            </a:r>
            <a:endParaRPr lang="en-US" altLang="en-US" sz="2000" dirty="0">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B8C35106-C418-4051-9086-2B723EBF26A1}"/>
              </a:ext>
            </a:extLst>
          </p:cNvPr>
          <p:cNvGraphicFramePr>
            <a:graphicFrameLocks noGrp="1"/>
          </p:cNvGraphicFramePr>
          <p:nvPr>
            <p:extLst>
              <p:ext uri="{D42A27DB-BD31-4B8C-83A1-F6EECF244321}">
                <p14:modId xmlns:p14="http://schemas.microsoft.com/office/powerpoint/2010/main" val="4294276268"/>
              </p:ext>
            </p:extLst>
          </p:nvPr>
        </p:nvGraphicFramePr>
        <p:xfrm>
          <a:off x="1352990" y="2985142"/>
          <a:ext cx="8491536" cy="2284412"/>
        </p:xfrm>
        <a:graphic>
          <a:graphicData uri="http://schemas.openxmlformats.org/drawingml/2006/table">
            <a:tbl>
              <a:tblPr firstRow="1" firstCol="1" bandRow="1"/>
              <a:tblGrid>
                <a:gridCol w="2261063">
                  <a:extLst>
                    <a:ext uri="{9D8B030D-6E8A-4147-A177-3AD203B41FA5}">
                      <a16:colId xmlns:a16="http://schemas.microsoft.com/office/drawing/2014/main" val="1779601726"/>
                    </a:ext>
                  </a:extLst>
                </a:gridCol>
                <a:gridCol w="2251009">
                  <a:extLst>
                    <a:ext uri="{9D8B030D-6E8A-4147-A177-3AD203B41FA5}">
                      <a16:colId xmlns:a16="http://schemas.microsoft.com/office/drawing/2014/main" val="631014871"/>
                    </a:ext>
                  </a:extLst>
                </a:gridCol>
                <a:gridCol w="2210814">
                  <a:extLst>
                    <a:ext uri="{9D8B030D-6E8A-4147-A177-3AD203B41FA5}">
                      <a16:colId xmlns:a16="http://schemas.microsoft.com/office/drawing/2014/main" val="835465231"/>
                    </a:ext>
                  </a:extLst>
                </a:gridCol>
                <a:gridCol w="1768650">
                  <a:extLst>
                    <a:ext uri="{9D8B030D-6E8A-4147-A177-3AD203B41FA5}">
                      <a16:colId xmlns:a16="http://schemas.microsoft.com/office/drawing/2014/main" val="3513892037"/>
                    </a:ext>
                  </a:extLst>
                </a:gridCol>
              </a:tblGrid>
              <a:tr h="663447">
                <a:tc>
                  <a:txBody>
                    <a:bodyPr/>
                    <a:lstStyle/>
                    <a:p>
                      <a:pPr marL="457200" algn="l">
                        <a:lnSpc>
                          <a:spcPct val="107000"/>
                        </a:lnSpc>
                        <a:spcAft>
                          <a:spcPts val="0"/>
                        </a:spcAft>
                      </a:pPr>
                      <a:r>
                        <a:rPr lang="sr-Cyrl-RS" sz="1800" dirty="0">
                          <a:effectLst/>
                          <a:latin typeface="Arial" panose="020B0604020202020204" pitchFamily="34" charset="0"/>
                          <a:ea typeface="Calibri" panose="020F0502020204030204" pitchFamily="34" charset="0"/>
                          <a:cs typeface="Arial" panose="020B0604020202020204" pitchFamily="34" charset="0"/>
                        </a:rPr>
                        <a:t>ИСХОД ЗНАЊА</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5" marR="68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457200" algn="l">
                        <a:lnSpc>
                          <a:spcPct val="107000"/>
                        </a:lnSpc>
                        <a:spcAft>
                          <a:spcPts val="0"/>
                        </a:spcAft>
                      </a:pPr>
                      <a:r>
                        <a:rPr lang="sr-Cyrl-RS" sz="1800" dirty="0">
                          <a:effectLst/>
                          <a:latin typeface="Arial" panose="020B0604020202020204" pitchFamily="34" charset="0"/>
                          <a:ea typeface="Calibri" panose="020F0502020204030204" pitchFamily="34" charset="0"/>
                          <a:cs typeface="Arial" panose="020B0604020202020204" pitchFamily="34" charset="0"/>
                        </a:rPr>
                        <a:t>ИСХОД ВЕШТИНЕ</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5" marR="68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457200">
                        <a:lnSpc>
                          <a:spcPct val="107000"/>
                        </a:lnSpc>
                        <a:spcAft>
                          <a:spcPts val="0"/>
                        </a:spcAft>
                      </a:pPr>
                      <a:r>
                        <a:rPr lang="sr-Cyrl-RS" sz="1800" b="1" dirty="0">
                          <a:effectLst/>
                          <a:latin typeface="Arial" panose="020B0604020202020204" pitchFamily="34" charset="0"/>
                          <a:ea typeface="Calibri" panose="020F0502020204030204" pitchFamily="34" charset="0"/>
                          <a:cs typeface="Arial" panose="020B0604020202020204" pitchFamily="34" charset="0"/>
                        </a:rPr>
                        <a:t>   ТЕМА</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5" marR="68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457200">
                        <a:lnSpc>
                          <a:spcPct val="107000"/>
                        </a:lnSpc>
                        <a:spcAft>
                          <a:spcPts val="0"/>
                        </a:spcAft>
                      </a:pPr>
                      <a:r>
                        <a:rPr lang="sr-Cyrl-RS" sz="1800" b="1" dirty="0">
                          <a:effectLst/>
                          <a:latin typeface="Arial" panose="020B0604020202020204" pitchFamily="34" charset="0"/>
                          <a:ea typeface="Calibri" panose="020F0502020204030204" pitchFamily="34" charset="0"/>
                          <a:cs typeface="Arial" panose="020B0604020202020204" pitchFamily="34" charset="0"/>
                        </a:rPr>
                        <a:t>БРОЈ САТИ</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5" marR="68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2432175191"/>
                  </a:ext>
                </a:extLst>
              </a:tr>
              <a:tr h="324193">
                <a:tc>
                  <a:txBody>
                    <a:bodyPr/>
                    <a:lstStyle/>
                    <a:p>
                      <a:pPr marL="457200">
                        <a:lnSpc>
                          <a:spcPct val="107000"/>
                        </a:lnSpc>
                        <a:spcAft>
                          <a:spcPts val="0"/>
                        </a:spcAft>
                      </a:pPr>
                      <a:r>
                        <a:rPr lang="sr-Cyrl-RS" sz="1800" dirty="0">
                          <a:solidFill>
                            <a:schemeClr val="tx1"/>
                          </a:solidFill>
                          <a:effectLst/>
                          <a:latin typeface="Arial" panose="020B0604020202020204" pitchFamily="34" charset="0"/>
                          <a:ea typeface="Calibri" panose="020F0502020204030204" pitchFamily="34" charset="0"/>
                          <a:cs typeface="Arial" panose="020B0604020202020204" pitchFamily="34" charset="0"/>
                        </a:rPr>
                        <a:t>З1,1;З1,2;З1,4</a:t>
                      </a:r>
                      <a:endParaRPr lang="en-US"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5" marR="68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07000"/>
                        </a:lnSpc>
                        <a:spcAft>
                          <a:spcPts val="0"/>
                        </a:spcAft>
                      </a:pPr>
                      <a:r>
                        <a:rPr lang="sr-Cyrl-RS" sz="1800" dirty="0">
                          <a:effectLst/>
                          <a:latin typeface="Arial" panose="020B0604020202020204" pitchFamily="34" charset="0"/>
                          <a:ea typeface="Calibri" panose="020F0502020204030204" pitchFamily="34" charset="0"/>
                          <a:cs typeface="Arial" panose="020B0604020202020204" pitchFamily="34" charset="0"/>
                        </a:rPr>
                        <a:t>В1,1;В1,3</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5" marR="68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lnSpc>
                          <a:spcPct val="107000"/>
                        </a:lnSpc>
                        <a:spcAft>
                          <a:spcPts val="0"/>
                        </a:spcAft>
                      </a:pPr>
                      <a:r>
                        <a:rPr lang="sr-Cyrl-R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a:effectLst/>
                          <a:latin typeface="Arial" panose="020B0604020202020204" pitchFamily="34" charset="0"/>
                          <a:ea typeface="Calibri" panose="020F0502020204030204" pitchFamily="34" charset="0"/>
                          <a:cs typeface="Arial" panose="020B0604020202020204" pitchFamily="34" charset="0"/>
                        </a:rPr>
                        <a:t>T1</a:t>
                      </a:r>
                    </a:p>
                  </a:txBody>
                  <a:tcPr marL="68585" marR="68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07000"/>
                        </a:lnSpc>
                        <a:spcAft>
                          <a:spcPts val="0"/>
                        </a:spcAft>
                      </a:pPr>
                      <a:r>
                        <a:rPr lang="en-US" sz="1800" dirty="0">
                          <a:effectLst/>
                          <a:latin typeface="Arial" panose="020B0604020202020204" pitchFamily="34" charset="0"/>
                          <a:ea typeface="Calibri" panose="020F0502020204030204" pitchFamily="34" charset="0"/>
                          <a:cs typeface="Arial" panose="020B0604020202020204" pitchFamily="34" charset="0"/>
                        </a:rPr>
                        <a:t> </a:t>
                      </a:r>
                    </a:p>
                  </a:txBody>
                  <a:tcPr marL="68585" marR="68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9091272"/>
                  </a:ext>
                </a:extLst>
              </a:tr>
              <a:tr h="324193">
                <a:tc>
                  <a:txBody>
                    <a:bodyPr/>
                    <a:lstStyle/>
                    <a:p>
                      <a:pPr marL="457200">
                        <a:lnSpc>
                          <a:spcPct val="107000"/>
                        </a:lnSpc>
                        <a:spcAft>
                          <a:spcPts val="0"/>
                        </a:spcAft>
                      </a:pPr>
                      <a:r>
                        <a:rPr lang="en-US" sz="1800">
                          <a:effectLst/>
                          <a:latin typeface="Arial" panose="020B0604020202020204" pitchFamily="34" charset="0"/>
                          <a:ea typeface="Calibri" panose="020F0502020204030204" pitchFamily="34" charset="0"/>
                          <a:cs typeface="Arial" panose="020B0604020202020204" pitchFamily="34" charset="0"/>
                        </a:rPr>
                        <a:t> </a:t>
                      </a:r>
                    </a:p>
                  </a:txBody>
                  <a:tcPr marL="68585" marR="68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07000"/>
                        </a:lnSpc>
                        <a:spcAft>
                          <a:spcPts val="0"/>
                        </a:spcAft>
                      </a:pPr>
                      <a:r>
                        <a:rPr lang="en-US" sz="1800">
                          <a:effectLst/>
                          <a:latin typeface="Arial" panose="020B0604020202020204" pitchFamily="34" charset="0"/>
                          <a:ea typeface="Calibri" panose="020F0502020204030204" pitchFamily="34" charset="0"/>
                          <a:cs typeface="Arial" panose="020B0604020202020204" pitchFamily="34" charset="0"/>
                        </a:rPr>
                        <a:t> </a:t>
                      </a:r>
                    </a:p>
                  </a:txBody>
                  <a:tcPr marL="68585" marR="68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lnSpc>
                          <a:spcPct val="107000"/>
                        </a:lnSpc>
                        <a:spcAft>
                          <a:spcPts val="0"/>
                        </a:spcAft>
                      </a:pPr>
                      <a:r>
                        <a:rPr lang="sr-Cyrl-R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a:effectLst/>
                          <a:latin typeface="Arial" panose="020B0604020202020204" pitchFamily="34" charset="0"/>
                          <a:ea typeface="Calibri" panose="020F0502020204030204" pitchFamily="34" charset="0"/>
                          <a:cs typeface="Arial" panose="020B0604020202020204" pitchFamily="34" charset="0"/>
                        </a:rPr>
                        <a:t>T2</a:t>
                      </a:r>
                    </a:p>
                  </a:txBody>
                  <a:tcPr marL="68585" marR="68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07000"/>
                        </a:lnSpc>
                        <a:spcAft>
                          <a:spcPts val="0"/>
                        </a:spcAft>
                      </a:pPr>
                      <a:r>
                        <a:rPr lang="en-US" sz="1800">
                          <a:effectLst/>
                          <a:latin typeface="Arial" panose="020B0604020202020204" pitchFamily="34" charset="0"/>
                          <a:ea typeface="Calibri" panose="020F0502020204030204" pitchFamily="34" charset="0"/>
                          <a:cs typeface="Arial" panose="020B0604020202020204" pitchFamily="34" charset="0"/>
                        </a:rPr>
                        <a:t> </a:t>
                      </a:r>
                    </a:p>
                  </a:txBody>
                  <a:tcPr marL="68585" marR="68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59700037"/>
                  </a:ext>
                </a:extLst>
              </a:tr>
              <a:tr h="324193">
                <a:tc>
                  <a:txBody>
                    <a:bodyPr/>
                    <a:lstStyle/>
                    <a:p>
                      <a:pPr marL="457200">
                        <a:lnSpc>
                          <a:spcPct val="107000"/>
                        </a:lnSpc>
                        <a:spcAft>
                          <a:spcPts val="0"/>
                        </a:spcAft>
                      </a:pPr>
                      <a:r>
                        <a:rPr lang="en-US" sz="1800">
                          <a:effectLst/>
                          <a:latin typeface="Arial" panose="020B0604020202020204" pitchFamily="34" charset="0"/>
                          <a:ea typeface="Calibri" panose="020F0502020204030204" pitchFamily="34" charset="0"/>
                          <a:cs typeface="Arial" panose="020B0604020202020204" pitchFamily="34" charset="0"/>
                        </a:rPr>
                        <a:t> </a:t>
                      </a:r>
                    </a:p>
                  </a:txBody>
                  <a:tcPr marL="68585" marR="68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07000"/>
                        </a:lnSpc>
                        <a:spcAft>
                          <a:spcPts val="0"/>
                        </a:spcAft>
                      </a:pPr>
                      <a:r>
                        <a:rPr lang="en-US" sz="1800">
                          <a:effectLst/>
                          <a:latin typeface="Arial" panose="020B0604020202020204" pitchFamily="34" charset="0"/>
                          <a:ea typeface="Calibri" panose="020F0502020204030204" pitchFamily="34" charset="0"/>
                          <a:cs typeface="Arial" panose="020B0604020202020204" pitchFamily="34" charset="0"/>
                        </a:rPr>
                        <a:t> </a:t>
                      </a:r>
                    </a:p>
                  </a:txBody>
                  <a:tcPr marL="68585" marR="68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lnSpc>
                          <a:spcPct val="107000"/>
                        </a:lnSpc>
                        <a:spcAft>
                          <a:spcPts val="0"/>
                        </a:spcAft>
                      </a:pPr>
                      <a:r>
                        <a:rPr lang="sr-Cyrl-R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a:effectLst/>
                          <a:latin typeface="Arial" panose="020B0604020202020204" pitchFamily="34" charset="0"/>
                          <a:ea typeface="Calibri" panose="020F0502020204030204" pitchFamily="34" charset="0"/>
                          <a:cs typeface="Arial" panose="020B0604020202020204" pitchFamily="34" charset="0"/>
                        </a:rPr>
                        <a:t>T3</a:t>
                      </a:r>
                    </a:p>
                  </a:txBody>
                  <a:tcPr marL="68585" marR="68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07000"/>
                        </a:lnSpc>
                        <a:spcAft>
                          <a:spcPts val="0"/>
                        </a:spcAft>
                      </a:pPr>
                      <a:r>
                        <a:rPr lang="en-US" sz="1800">
                          <a:effectLst/>
                          <a:latin typeface="Arial" panose="020B0604020202020204" pitchFamily="34" charset="0"/>
                          <a:ea typeface="Calibri" panose="020F0502020204030204" pitchFamily="34" charset="0"/>
                          <a:cs typeface="Arial" panose="020B0604020202020204" pitchFamily="34" charset="0"/>
                        </a:rPr>
                        <a:t> </a:t>
                      </a:r>
                    </a:p>
                  </a:txBody>
                  <a:tcPr marL="68585" marR="68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33162025"/>
                  </a:ext>
                </a:extLst>
              </a:tr>
              <a:tr h="324193">
                <a:tc>
                  <a:txBody>
                    <a:bodyPr/>
                    <a:lstStyle/>
                    <a:p>
                      <a:pPr marL="457200">
                        <a:lnSpc>
                          <a:spcPct val="107000"/>
                        </a:lnSpc>
                        <a:spcAft>
                          <a:spcPts val="0"/>
                        </a:spcAft>
                      </a:pPr>
                      <a:r>
                        <a:rPr lang="en-US" sz="1800">
                          <a:effectLst/>
                          <a:latin typeface="Arial" panose="020B0604020202020204" pitchFamily="34" charset="0"/>
                          <a:ea typeface="Calibri" panose="020F0502020204030204" pitchFamily="34" charset="0"/>
                          <a:cs typeface="Arial" panose="020B0604020202020204" pitchFamily="34" charset="0"/>
                        </a:rPr>
                        <a:t> </a:t>
                      </a:r>
                    </a:p>
                  </a:txBody>
                  <a:tcPr marL="68585" marR="68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07000"/>
                        </a:lnSpc>
                        <a:spcAft>
                          <a:spcPts val="0"/>
                        </a:spcAft>
                      </a:pPr>
                      <a:r>
                        <a:rPr lang="en-US" sz="1800">
                          <a:effectLst/>
                          <a:latin typeface="Arial" panose="020B0604020202020204" pitchFamily="34" charset="0"/>
                          <a:ea typeface="Calibri" panose="020F0502020204030204" pitchFamily="34" charset="0"/>
                          <a:cs typeface="Arial" panose="020B0604020202020204" pitchFamily="34" charset="0"/>
                        </a:rPr>
                        <a:t> </a:t>
                      </a:r>
                    </a:p>
                  </a:txBody>
                  <a:tcPr marL="68585" marR="68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lnSpc>
                          <a:spcPct val="107000"/>
                        </a:lnSpc>
                        <a:spcAft>
                          <a:spcPts val="0"/>
                        </a:spcAft>
                      </a:pPr>
                      <a:r>
                        <a:rPr lang="sr-Cyrl-R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a:effectLst/>
                          <a:latin typeface="Arial" panose="020B0604020202020204" pitchFamily="34" charset="0"/>
                          <a:ea typeface="Calibri" panose="020F0502020204030204" pitchFamily="34" charset="0"/>
                          <a:cs typeface="Arial" panose="020B0604020202020204" pitchFamily="34" charset="0"/>
                        </a:rPr>
                        <a:t>…</a:t>
                      </a:r>
                    </a:p>
                  </a:txBody>
                  <a:tcPr marL="68585" marR="68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07000"/>
                        </a:lnSpc>
                        <a:spcAft>
                          <a:spcPts val="0"/>
                        </a:spcAft>
                      </a:pPr>
                      <a:r>
                        <a:rPr lang="en-US" sz="1800" dirty="0">
                          <a:effectLst/>
                          <a:latin typeface="Arial" panose="020B0604020202020204" pitchFamily="34" charset="0"/>
                          <a:ea typeface="Calibri" panose="020F0502020204030204" pitchFamily="34" charset="0"/>
                          <a:cs typeface="Arial" panose="020B0604020202020204" pitchFamily="34" charset="0"/>
                        </a:rPr>
                        <a:t> </a:t>
                      </a:r>
                    </a:p>
                  </a:txBody>
                  <a:tcPr marL="68585" marR="68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7983425"/>
                  </a:ext>
                </a:extLst>
              </a:tr>
              <a:tr h="324193">
                <a:tc>
                  <a:txBody>
                    <a:bodyPr/>
                    <a:lstStyle/>
                    <a:p>
                      <a:pPr marL="457200">
                        <a:lnSpc>
                          <a:spcPct val="107000"/>
                        </a:lnSpc>
                        <a:spcAft>
                          <a:spcPts val="0"/>
                        </a:spcAft>
                      </a:pPr>
                      <a:r>
                        <a:rPr lang="en-US" sz="1800" dirty="0">
                          <a:effectLst/>
                          <a:latin typeface="Arial" panose="020B0604020202020204" pitchFamily="34" charset="0"/>
                          <a:ea typeface="Calibri" panose="020F0502020204030204" pitchFamily="34" charset="0"/>
                          <a:cs typeface="Arial" panose="020B0604020202020204" pitchFamily="34" charset="0"/>
                        </a:rPr>
                        <a:t> </a:t>
                      </a:r>
                    </a:p>
                  </a:txBody>
                  <a:tcPr marL="68585" marR="68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07000"/>
                        </a:lnSpc>
                        <a:spcAft>
                          <a:spcPts val="0"/>
                        </a:spcAft>
                      </a:pPr>
                      <a:r>
                        <a:rPr lang="en-US" sz="1800">
                          <a:effectLst/>
                          <a:latin typeface="Arial" panose="020B0604020202020204" pitchFamily="34" charset="0"/>
                          <a:ea typeface="Calibri" panose="020F0502020204030204" pitchFamily="34" charset="0"/>
                          <a:cs typeface="Arial" panose="020B0604020202020204" pitchFamily="34" charset="0"/>
                        </a:rPr>
                        <a:t> </a:t>
                      </a:r>
                    </a:p>
                  </a:txBody>
                  <a:tcPr marL="68585" marR="68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l">
                        <a:lnSpc>
                          <a:spcPct val="107000"/>
                        </a:lnSpc>
                        <a:spcAft>
                          <a:spcPts val="0"/>
                        </a:spcAft>
                      </a:pPr>
                      <a:r>
                        <a:rPr lang="sr-Cyrl-R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a:effectLst/>
                          <a:latin typeface="Arial" panose="020B0604020202020204" pitchFamily="34" charset="0"/>
                          <a:ea typeface="Calibri" panose="020F0502020204030204" pitchFamily="34" charset="0"/>
                          <a:cs typeface="Arial" panose="020B0604020202020204" pitchFamily="34" charset="0"/>
                        </a:rPr>
                        <a:t>Tn</a:t>
                      </a:r>
                    </a:p>
                  </a:txBody>
                  <a:tcPr marL="68585" marR="68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07000"/>
                        </a:lnSpc>
                        <a:spcAft>
                          <a:spcPts val="0"/>
                        </a:spcAft>
                      </a:pPr>
                      <a:r>
                        <a:rPr lang="en-US" sz="1800" dirty="0">
                          <a:effectLst/>
                          <a:latin typeface="Arial" panose="020B0604020202020204" pitchFamily="34" charset="0"/>
                          <a:ea typeface="Calibri" panose="020F0502020204030204" pitchFamily="34" charset="0"/>
                          <a:cs typeface="Arial" panose="020B0604020202020204" pitchFamily="34" charset="0"/>
                        </a:rPr>
                        <a:t> </a:t>
                      </a:r>
                    </a:p>
                  </a:txBody>
                  <a:tcPr marL="68585" marR="68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93497759"/>
                  </a:ext>
                </a:extLst>
              </a:tr>
            </a:tbl>
          </a:graphicData>
        </a:graphic>
      </p:graphicFrame>
    </p:spTree>
    <p:extLst>
      <p:ext uri="{BB962C8B-B14F-4D97-AF65-F5344CB8AC3E}">
        <p14:creationId xmlns:p14="http://schemas.microsoft.com/office/powerpoint/2010/main" val="34135735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320" y="365128"/>
            <a:ext cx="10658480" cy="909196"/>
          </a:xfrm>
        </p:spPr>
        <p:txBody>
          <a:bodyPr>
            <a:normAutofit/>
          </a:bodyPr>
          <a:lstStyle/>
          <a:p>
            <a:pPr algn="ctr"/>
            <a:r>
              <a:rPr lang="sr-Cyrl-RS" sz="4000" b="1" dirty="0">
                <a:solidFill>
                  <a:schemeClr val="accent5">
                    <a:lumMod val="50000"/>
                  </a:schemeClr>
                </a:solidFill>
                <a:latin typeface="Arial" panose="020B0604020202020204" pitchFamily="34" charset="0"/>
                <a:cs typeface="Arial" panose="020B0604020202020204" pitchFamily="34" charset="0"/>
              </a:rPr>
              <a:t>ПРИМЕР</a:t>
            </a:r>
            <a:endParaRPr lang="sr-Latn-RS" sz="4000" b="1" dirty="0">
              <a:solidFill>
                <a:schemeClr val="accent5">
                  <a:lumMod val="50000"/>
                </a:schemeClr>
              </a:solidFill>
              <a:latin typeface="+mn-lt"/>
            </a:endParaRPr>
          </a:p>
        </p:txBody>
      </p:sp>
      <p:sp>
        <p:nvSpPr>
          <p:cNvPr id="6" name="Content Placeholder 2">
            <a:extLst>
              <a:ext uri="{FF2B5EF4-FFF2-40B4-BE49-F238E27FC236}">
                <a16:creationId xmlns:a16="http://schemas.microsoft.com/office/drawing/2014/main" id="{C3AC408A-5EC1-4135-86D4-08AB33881A5B}"/>
              </a:ext>
            </a:extLst>
          </p:cNvPr>
          <p:cNvSpPr txBox="1">
            <a:spLocks/>
          </p:cNvSpPr>
          <p:nvPr/>
        </p:nvSpPr>
        <p:spPr>
          <a:xfrm>
            <a:off x="838200" y="1640799"/>
            <a:ext cx="10515600"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7000"/>
              </a:lnSpc>
              <a:spcAft>
                <a:spcPts val="800"/>
              </a:spcAft>
              <a:buFont typeface="Arial" panose="020B0604020202020204" pitchFamily="34" charset="0"/>
              <a:buNone/>
            </a:pPr>
            <a:r>
              <a:rPr lang="sr-Cyrl-RS" altLang="en-US" sz="2400" b="1" dirty="0">
                <a:latin typeface="Arial" panose="020B0604020202020204" pitchFamily="34" charset="0"/>
                <a:cs typeface="Arial" panose="020B0604020202020204" pitchFamily="34" charset="0"/>
              </a:rPr>
              <a:t>МОДУЛ Припрема за бетонирање, бетонирање и неговање бетона </a:t>
            </a:r>
            <a:endParaRPr lang="en-US" altLang="en-US" sz="2000" dirty="0">
              <a:latin typeface="Arial" panose="020B0604020202020204" pitchFamily="34" charset="0"/>
              <a:ea typeface="Calibri" panose="020F0502020204030204" pitchFamily="34" charset="0"/>
              <a:cs typeface="Arial" panose="020B0604020202020204" pitchFamily="34" charset="0"/>
            </a:endParaRPr>
          </a:p>
          <a:p>
            <a:pPr marL="0" indent="0">
              <a:buClr>
                <a:srgbClr val="1F4E79"/>
              </a:buClr>
              <a:buSzPct val="150000"/>
              <a:buNone/>
            </a:pPr>
            <a:r>
              <a:rPr lang="sr-Cyrl-RS" altLang="en-US" sz="2000" dirty="0">
                <a:latin typeface="Arial" panose="020B0604020202020204" pitchFamily="34" charset="0"/>
                <a:ea typeface="Calibri" panose="020F0502020204030204" pitchFamily="34" charset="0"/>
                <a:cs typeface="Arial" panose="020B0604020202020204" pitchFamily="34" charset="0"/>
              </a:rPr>
              <a:t>ОПШТИ ИСХОДИ УЧЕЊА – из Стандарда квалификације</a:t>
            </a:r>
            <a:endParaRPr lang="en-US" altLang="en-US" sz="2000" dirty="0">
              <a:latin typeface="Arial" panose="020B0604020202020204" pitchFamily="34" charset="0"/>
              <a:cs typeface="Arial" panose="020B0604020202020204" pitchFamily="34" charset="0"/>
            </a:endParaRPr>
          </a:p>
        </p:txBody>
      </p:sp>
      <p:graphicFrame>
        <p:nvGraphicFramePr>
          <p:cNvPr id="5" name="Table 4">
            <a:extLst>
              <a:ext uri="{FF2B5EF4-FFF2-40B4-BE49-F238E27FC236}">
                <a16:creationId xmlns:a16="http://schemas.microsoft.com/office/drawing/2014/main" id="{87C0A5AB-DDF9-48E5-B739-C538AF531A92}"/>
              </a:ext>
            </a:extLst>
          </p:cNvPr>
          <p:cNvGraphicFramePr>
            <a:graphicFrameLocks noGrp="1"/>
          </p:cNvGraphicFramePr>
          <p:nvPr>
            <p:extLst>
              <p:ext uri="{D42A27DB-BD31-4B8C-83A1-F6EECF244321}">
                <p14:modId xmlns:p14="http://schemas.microsoft.com/office/powerpoint/2010/main" val="512387909"/>
              </p:ext>
            </p:extLst>
          </p:nvPr>
        </p:nvGraphicFramePr>
        <p:xfrm>
          <a:off x="1639821" y="2830378"/>
          <a:ext cx="8223250" cy="2935287"/>
        </p:xfrm>
        <a:graphic>
          <a:graphicData uri="http://schemas.openxmlformats.org/drawingml/2006/table">
            <a:tbl>
              <a:tblPr firstRow="1" firstCol="1" bandRow="1"/>
              <a:tblGrid>
                <a:gridCol w="4111625">
                  <a:extLst>
                    <a:ext uri="{9D8B030D-6E8A-4147-A177-3AD203B41FA5}">
                      <a16:colId xmlns:a16="http://schemas.microsoft.com/office/drawing/2014/main" val="2285843562"/>
                    </a:ext>
                  </a:extLst>
                </a:gridCol>
                <a:gridCol w="4111625">
                  <a:extLst>
                    <a:ext uri="{9D8B030D-6E8A-4147-A177-3AD203B41FA5}">
                      <a16:colId xmlns:a16="http://schemas.microsoft.com/office/drawing/2014/main" val="4244998969"/>
                    </a:ext>
                  </a:extLst>
                </a:gridCol>
              </a:tblGrid>
              <a:tr h="317938">
                <a:tc>
                  <a:txBody>
                    <a:bodyPr/>
                    <a:lstStyle/>
                    <a:p>
                      <a:pPr>
                        <a:lnSpc>
                          <a:spcPct val="107000"/>
                        </a:lnSpc>
                        <a:spcAft>
                          <a:spcPts val="0"/>
                        </a:spcAft>
                      </a:pPr>
                      <a:r>
                        <a:rPr lang="sr-Cyrl-RS" sz="1600" dirty="0">
                          <a:effectLst/>
                          <a:latin typeface="Arial" panose="020B0604020202020204" pitchFamily="34" charset="0"/>
                          <a:ea typeface="Calibri" panose="020F0502020204030204" pitchFamily="34" charset="0"/>
                          <a:cs typeface="Arial" panose="020B0604020202020204" pitchFamily="34" charset="0"/>
                        </a:rPr>
                        <a:t>ЗНАЊА</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nSpc>
                          <a:spcPct val="107000"/>
                        </a:lnSpc>
                        <a:spcAft>
                          <a:spcPts val="0"/>
                        </a:spcAft>
                      </a:pPr>
                      <a:r>
                        <a:rPr lang="sr-Cyrl-RS" sz="1600" dirty="0">
                          <a:effectLst/>
                          <a:latin typeface="Arial" panose="020B0604020202020204" pitchFamily="34" charset="0"/>
                          <a:ea typeface="Calibri" panose="020F0502020204030204" pitchFamily="34" charset="0"/>
                          <a:cs typeface="Arial" panose="020B0604020202020204" pitchFamily="34" charset="0"/>
                        </a:rPr>
                        <a:t>ВЕШТИНЕ</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2729539430"/>
                  </a:ext>
                </a:extLst>
              </a:tr>
              <a:tr h="650645">
                <a:tc>
                  <a:txBody>
                    <a:bodyPr/>
                    <a:lstStyle/>
                    <a:p>
                      <a:pPr>
                        <a:lnSpc>
                          <a:spcPct val="107000"/>
                        </a:lnSpc>
                        <a:spcAft>
                          <a:spcPts val="0"/>
                        </a:spcAft>
                      </a:pPr>
                      <a:r>
                        <a:rPr lang="sr-Cyrl-RS"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З1-Наведе</a:t>
                      </a:r>
                      <a:r>
                        <a:rPr lang="sr-Cyrl-RS" sz="1600" baseline="0" dirty="0">
                          <a:solidFill>
                            <a:schemeClr val="tx1"/>
                          </a:solidFill>
                          <a:effectLst/>
                          <a:latin typeface="Arial" panose="020B0604020202020204" pitchFamily="34" charset="0"/>
                          <a:ea typeface="Calibri" panose="020F0502020204030204" pitchFamily="34" charset="0"/>
                          <a:cs typeface="Arial" panose="020B0604020202020204" pitchFamily="34" charset="0"/>
                        </a:rPr>
                        <a:t> размере мешања компоненти бетонске мешавине</a:t>
                      </a:r>
                      <a:endPar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sr-Cyrl-RS" sz="1600" dirty="0">
                          <a:effectLst/>
                          <a:latin typeface="Arial" panose="020B0604020202020204" pitchFamily="34" charset="0"/>
                          <a:ea typeface="Calibri" panose="020F0502020204030204" pitchFamily="34" charset="0"/>
                          <a:cs typeface="Arial" panose="020B0604020202020204" pitchFamily="34" charset="0"/>
                        </a:rPr>
                        <a:t>В1-Изврши ручно и машинско справљање и уграђивање бетона</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3269231"/>
                  </a:ext>
                </a:extLst>
              </a:tr>
              <a:tr h="983352">
                <a:tc>
                  <a:txBody>
                    <a:bodyPr/>
                    <a:lstStyle/>
                    <a:p>
                      <a:pPr>
                        <a:lnSpc>
                          <a:spcPct val="107000"/>
                        </a:lnSpc>
                        <a:spcAft>
                          <a:spcPts val="0"/>
                        </a:spcAft>
                      </a:pPr>
                      <a:r>
                        <a:rPr lang="sr-Cyrl-RS"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З2- Објасни поступак</a:t>
                      </a:r>
                      <a:r>
                        <a:rPr lang="sr-Cyrl-RS" sz="1600" baseline="0" dirty="0">
                          <a:solidFill>
                            <a:schemeClr val="tx1"/>
                          </a:solidFill>
                          <a:effectLst/>
                          <a:latin typeface="Arial" panose="020B0604020202020204" pitchFamily="34" charset="0"/>
                          <a:ea typeface="Calibri" panose="020F0502020204030204" pitchFamily="34" charset="0"/>
                          <a:cs typeface="Arial" panose="020B0604020202020204" pitchFamily="34" charset="0"/>
                        </a:rPr>
                        <a:t> ручног и машинског справљања бетона</a:t>
                      </a:r>
                      <a:endPar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sr-Cyrl-RS" sz="1600" dirty="0">
                          <a:effectLst/>
                          <a:latin typeface="Arial" panose="020B0604020202020204" pitchFamily="34" charset="0"/>
                          <a:ea typeface="Calibri" panose="020F0502020204030204" pitchFamily="34" charset="0"/>
                          <a:cs typeface="Arial" panose="020B0604020202020204" pitchFamily="34" charset="0"/>
                        </a:rPr>
                        <a:t>В2- покрија бетонске конструкције након бетонирања и полива бетонске конструкције</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56595933"/>
                  </a:ext>
                </a:extLst>
              </a:tr>
              <a:tr h="983352">
                <a:tc>
                  <a:txBody>
                    <a:bodyPr/>
                    <a:lstStyle/>
                    <a:p>
                      <a:pPr>
                        <a:lnSpc>
                          <a:spcPct val="107000"/>
                        </a:lnSpc>
                        <a:spcAft>
                          <a:spcPts val="0"/>
                        </a:spcAft>
                      </a:pPr>
                      <a:r>
                        <a:rPr lang="sr-Cyrl-RS" sz="1600" dirty="0">
                          <a:effectLst/>
                          <a:latin typeface="Arial" panose="020B0604020202020204" pitchFamily="34" charset="0"/>
                          <a:ea typeface="Calibri" panose="020F0502020204030204" pitchFamily="34" charset="0"/>
                          <a:cs typeface="Arial" panose="020B0604020202020204" pitchFamily="34" charset="0"/>
                        </a:rPr>
                        <a:t>З3- Објасни начин уграђивања појединих АБ елемената и начин њиховог</a:t>
                      </a:r>
                      <a:r>
                        <a:rPr lang="sr-Cyrl-RS" sz="1600" baseline="0" dirty="0">
                          <a:effectLst/>
                          <a:latin typeface="Arial" panose="020B0604020202020204" pitchFamily="34" charset="0"/>
                          <a:ea typeface="Calibri" panose="020F0502020204030204" pitchFamily="34" charset="0"/>
                          <a:cs typeface="Arial" panose="020B0604020202020204" pitchFamily="34" charset="0"/>
                        </a:rPr>
                        <a:t> неговања</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09536193"/>
                  </a:ext>
                </a:extLst>
              </a:tr>
            </a:tbl>
          </a:graphicData>
        </a:graphic>
      </p:graphicFrame>
    </p:spTree>
    <p:extLst>
      <p:ext uri="{BB962C8B-B14F-4D97-AF65-F5344CB8AC3E}">
        <p14:creationId xmlns:p14="http://schemas.microsoft.com/office/powerpoint/2010/main" val="15356904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320" y="365128"/>
            <a:ext cx="10861680" cy="909196"/>
          </a:xfrm>
        </p:spPr>
        <p:txBody>
          <a:bodyPr>
            <a:normAutofit fontScale="90000"/>
          </a:bodyPr>
          <a:lstStyle/>
          <a:p>
            <a:r>
              <a:rPr lang="sr-Cyrl-RS" sz="4000" b="1" dirty="0">
                <a:solidFill>
                  <a:schemeClr val="accent5">
                    <a:lumMod val="50000"/>
                  </a:schemeClr>
                </a:solidFill>
                <a:latin typeface="Arial" panose="020B0604020202020204" pitchFamily="34" charset="0"/>
                <a:cs typeface="Arial" panose="020B0604020202020204" pitchFamily="34" charset="0"/>
              </a:rPr>
              <a:t>Корак 2: Одређивање исхода знања и вештина</a:t>
            </a:r>
            <a:endParaRPr lang="sr-Latn-RS" sz="4000" b="1" dirty="0">
              <a:solidFill>
                <a:schemeClr val="accent5">
                  <a:lumMod val="50000"/>
                </a:schemeClr>
              </a:solidFill>
              <a:latin typeface="+mn-lt"/>
            </a:endParaRPr>
          </a:p>
        </p:txBody>
      </p:sp>
      <p:sp>
        <p:nvSpPr>
          <p:cNvPr id="6" name="Content Placeholder 2">
            <a:extLst>
              <a:ext uri="{FF2B5EF4-FFF2-40B4-BE49-F238E27FC236}">
                <a16:creationId xmlns:a16="http://schemas.microsoft.com/office/drawing/2014/main" id="{C3AC408A-5EC1-4135-86D4-08AB33881A5B}"/>
              </a:ext>
            </a:extLst>
          </p:cNvPr>
          <p:cNvSpPr txBox="1">
            <a:spLocks/>
          </p:cNvSpPr>
          <p:nvPr/>
        </p:nvSpPr>
        <p:spPr>
          <a:xfrm>
            <a:off x="838200" y="1640799"/>
            <a:ext cx="10515600"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7000"/>
              </a:lnSpc>
              <a:spcAft>
                <a:spcPts val="800"/>
              </a:spcAft>
              <a:buFont typeface="Arial" panose="020B0604020202020204" pitchFamily="34" charset="0"/>
              <a:buNone/>
            </a:pPr>
            <a:endParaRPr lang="en-US" altLang="en-US" sz="2000" dirty="0">
              <a:latin typeface="Arial" panose="020B0604020202020204" pitchFamily="34" charset="0"/>
              <a:cs typeface="Arial" panose="020B0604020202020204" pitchFamily="34" charset="0"/>
            </a:endParaRPr>
          </a:p>
        </p:txBody>
      </p:sp>
      <p:graphicFrame>
        <p:nvGraphicFramePr>
          <p:cNvPr id="5" name="Table 4">
            <a:extLst>
              <a:ext uri="{FF2B5EF4-FFF2-40B4-BE49-F238E27FC236}">
                <a16:creationId xmlns:a16="http://schemas.microsoft.com/office/drawing/2014/main" id="{37D71FF9-635C-4551-983F-7215166900EF}"/>
              </a:ext>
            </a:extLst>
          </p:cNvPr>
          <p:cNvGraphicFramePr>
            <a:graphicFrameLocks noGrp="1"/>
          </p:cNvGraphicFramePr>
          <p:nvPr>
            <p:extLst>
              <p:ext uri="{D42A27DB-BD31-4B8C-83A1-F6EECF244321}">
                <p14:modId xmlns:p14="http://schemas.microsoft.com/office/powerpoint/2010/main" val="1407014207"/>
              </p:ext>
            </p:extLst>
          </p:nvPr>
        </p:nvGraphicFramePr>
        <p:xfrm>
          <a:off x="838200" y="1473238"/>
          <a:ext cx="10601528" cy="4061802"/>
        </p:xfrm>
        <a:graphic>
          <a:graphicData uri="http://schemas.openxmlformats.org/drawingml/2006/table">
            <a:tbl>
              <a:tblPr firstRow="1" firstCol="1" bandRow="1"/>
              <a:tblGrid>
                <a:gridCol w="5300764">
                  <a:extLst>
                    <a:ext uri="{9D8B030D-6E8A-4147-A177-3AD203B41FA5}">
                      <a16:colId xmlns:a16="http://schemas.microsoft.com/office/drawing/2014/main" val="2285843562"/>
                    </a:ext>
                  </a:extLst>
                </a:gridCol>
                <a:gridCol w="5300764">
                  <a:extLst>
                    <a:ext uri="{9D8B030D-6E8A-4147-A177-3AD203B41FA5}">
                      <a16:colId xmlns:a16="http://schemas.microsoft.com/office/drawing/2014/main" val="4244998969"/>
                    </a:ext>
                  </a:extLst>
                </a:gridCol>
              </a:tblGrid>
              <a:tr h="309722">
                <a:tc>
                  <a:txBody>
                    <a:bodyPr/>
                    <a:lstStyle/>
                    <a:p>
                      <a:pPr>
                        <a:lnSpc>
                          <a:spcPct val="107000"/>
                        </a:lnSpc>
                        <a:spcAft>
                          <a:spcPts val="0"/>
                        </a:spcAft>
                      </a:pPr>
                      <a:r>
                        <a:rPr lang="sr-Cyrl-RS" sz="1800" dirty="0">
                          <a:effectLst/>
                          <a:latin typeface="Arial" panose="020B0604020202020204" pitchFamily="34" charset="0"/>
                          <a:ea typeface="Calibri" panose="020F0502020204030204" pitchFamily="34" charset="0"/>
                          <a:cs typeface="Arial" panose="020B0604020202020204" pitchFamily="34" charset="0"/>
                        </a:rPr>
                        <a:t>ЗНАЊА</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nSpc>
                          <a:spcPct val="107000"/>
                        </a:lnSpc>
                        <a:spcAft>
                          <a:spcPts val="0"/>
                        </a:spcAft>
                      </a:pPr>
                      <a:r>
                        <a:rPr lang="sr-Cyrl-RS" sz="1800" dirty="0">
                          <a:effectLst/>
                          <a:latin typeface="Arial" panose="020B0604020202020204" pitchFamily="34" charset="0"/>
                          <a:ea typeface="Calibri" panose="020F0502020204030204" pitchFamily="34" charset="0"/>
                          <a:cs typeface="Arial" panose="020B0604020202020204" pitchFamily="34" charset="0"/>
                        </a:rPr>
                        <a:t>ВЕШТИНЕ</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2729539430"/>
                  </a:ext>
                </a:extLst>
              </a:tr>
              <a:tr h="479709">
                <a:tc>
                  <a:txBody>
                    <a:bodyPr/>
                    <a:lstStyle/>
                    <a:p>
                      <a:pPr>
                        <a:lnSpc>
                          <a:spcPct val="107000"/>
                        </a:lnSpc>
                        <a:spcBef>
                          <a:spcPts val="300"/>
                        </a:spcBef>
                        <a:spcAft>
                          <a:spcPts val="0"/>
                        </a:spcAft>
                      </a:pPr>
                      <a:r>
                        <a:rPr lang="sr-Cyrl-RS" sz="1500" dirty="0">
                          <a:solidFill>
                            <a:srgbClr val="1F4E79"/>
                          </a:solidFill>
                          <a:effectLst/>
                          <a:latin typeface="Arial" panose="020B0604020202020204" pitchFamily="34" charset="0"/>
                          <a:ea typeface="Calibri" panose="020F0502020204030204" pitchFamily="34" charset="0"/>
                          <a:cs typeface="Arial" panose="020B0604020202020204" pitchFamily="34" charset="0"/>
                        </a:rPr>
                        <a:t>З1-Наведе</a:t>
                      </a:r>
                      <a:r>
                        <a:rPr lang="sr-Cyrl-RS" sz="1500" baseline="0" dirty="0">
                          <a:solidFill>
                            <a:srgbClr val="1F4E79"/>
                          </a:solidFill>
                          <a:effectLst/>
                          <a:latin typeface="Arial" panose="020B0604020202020204" pitchFamily="34" charset="0"/>
                          <a:ea typeface="Calibri" panose="020F0502020204030204" pitchFamily="34" charset="0"/>
                          <a:cs typeface="Arial" panose="020B0604020202020204" pitchFamily="34" charset="0"/>
                        </a:rPr>
                        <a:t> размере мешања компоненти бетонске мешавине</a:t>
                      </a:r>
                      <a:endParaRPr lang="en-US" sz="1500" dirty="0">
                        <a:solidFill>
                          <a:srgbClr val="1F4E79"/>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300"/>
                        </a:spcBef>
                        <a:spcAft>
                          <a:spcPts val="0"/>
                        </a:spcAft>
                        <a:buClrTx/>
                        <a:buSzTx/>
                        <a:buFontTx/>
                        <a:buNone/>
                        <a:tabLst/>
                        <a:defRPr/>
                      </a:pPr>
                      <a:r>
                        <a:rPr kumimoji="0" lang="sr-Cyrl-RS" sz="1500" b="0" i="0" u="none" strike="noStrike" kern="1200" cap="none" spc="0" normalizeH="0" baseline="0" noProof="0" dirty="0">
                          <a:ln>
                            <a:noFill/>
                          </a:ln>
                          <a:solidFill>
                            <a:srgbClr val="1F4E79"/>
                          </a:solidFill>
                          <a:effectLst/>
                          <a:uLnTx/>
                          <a:uFillTx/>
                          <a:latin typeface="Arial" panose="020B0604020202020204" pitchFamily="34" charset="0"/>
                          <a:ea typeface="Calibri" panose="020F0502020204030204" pitchFamily="34" charset="0"/>
                          <a:cs typeface="Arial" panose="020B0604020202020204" pitchFamily="34" charset="0"/>
                        </a:rPr>
                        <a:t>В1-Изврши ручно и машинско справљање и уграђивање бетона</a:t>
                      </a:r>
                      <a:endParaRPr kumimoji="0" lang="en-US" sz="1500" b="0" i="0" u="none" strike="noStrike" kern="1200" cap="none" spc="0" normalizeH="0" baseline="0" noProof="0" dirty="0">
                        <a:ln>
                          <a:noFill/>
                        </a:ln>
                        <a:solidFill>
                          <a:srgbClr val="1F4E79"/>
                        </a:solidFill>
                        <a:effectLst/>
                        <a:uLnTx/>
                        <a:uFillTx/>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3269231"/>
                  </a:ext>
                </a:extLst>
              </a:tr>
              <a:tr h="309722">
                <a:tc>
                  <a:txBody>
                    <a:bodyPr/>
                    <a:lstStyle/>
                    <a:p>
                      <a:pPr lvl="1">
                        <a:lnSpc>
                          <a:spcPct val="107000"/>
                        </a:lnSpc>
                        <a:spcBef>
                          <a:spcPts val="300"/>
                        </a:spcBef>
                        <a:spcAft>
                          <a:spcPts val="0"/>
                        </a:spcAft>
                      </a:pPr>
                      <a:r>
                        <a:rPr lang="sr-Cyrl-RS" sz="1600" dirty="0">
                          <a:effectLst/>
                          <a:latin typeface="Arial" panose="020B0604020202020204" pitchFamily="34" charset="0"/>
                          <a:ea typeface="Calibri" panose="020F0502020204030204" pitchFamily="34" charset="0"/>
                          <a:cs typeface="Arial" panose="020B0604020202020204" pitchFamily="34" charset="0"/>
                        </a:rPr>
                        <a:t>З1,1 – објасни особине, врсте бетона</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lvl="1">
                        <a:lnSpc>
                          <a:spcPct val="107000"/>
                        </a:lnSpc>
                        <a:spcBef>
                          <a:spcPts val="300"/>
                        </a:spcBef>
                        <a:spcAft>
                          <a:spcPts val="0"/>
                        </a:spcAft>
                      </a:pPr>
                      <a:r>
                        <a:rPr lang="sr-Cyrl-RS" sz="1600" dirty="0">
                          <a:effectLst/>
                          <a:latin typeface="Arial" panose="020B0604020202020204" pitchFamily="34" charset="0"/>
                          <a:ea typeface="Calibri" panose="020F0502020204030204" pitchFamily="34" charset="0"/>
                          <a:cs typeface="Arial" panose="020B0604020202020204" pitchFamily="34" charset="0"/>
                        </a:rPr>
                        <a:t>В1,1– правилно</a:t>
                      </a:r>
                      <a:r>
                        <a:rPr lang="sr-Cyrl-RS" sz="1600" baseline="0" dirty="0">
                          <a:effectLst/>
                          <a:latin typeface="Arial" panose="020B0604020202020204" pitchFamily="34" charset="0"/>
                          <a:ea typeface="Calibri" panose="020F0502020204030204" pitchFamily="34" charset="0"/>
                          <a:cs typeface="Arial" panose="020B0604020202020204" pitchFamily="34" charset="0"/>
                        </a:rPr>
                        <a:t> дозира компоненте бетона</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56595933"/>
                  </a:ext>
                </a:extLst>
              </a:tr>
              <a:tr h="511695">
                <a:tc>
                  <a:txBody>
                    <a:bodyPr/>
                    <a:lstStyle/>
                    <a:p>
                      <a:pPr lvl="1">
                        <a:lnSpc>
                          <a:spcPct val="107000"/>
                        </a:lnSpc>
                        <a:spcBef>
                          <a:spcPts val="300"/>
                        </a:spcBef>
                        <a:spcAft>
                          <a:spcPts val="0"/>
                        </a:spcAft>
                      </a:pPr>
                      <a:r>
                        <a:rPr lang="sr-Cyrl-RS" sz="1600" dirty="0">
                          <a:effectLst/>
                          <a:latin typeface="Arial" panose="020B0604020202020204" pitchFamily="34" charset="0"/>
                          <a:ea typeface="Calibri" panose="020F0502020204030204" pitchFamily="34" charset="0"/>
                          <a:cs typeface="Arial" panose="020B0604020202020204" pitchFamily="34" charset="0"/>
                        </a:rPr>
                        <a:t>З1,2 –</a:t>
                      </a:r>
                      <a:r>
                        <a:rPr lang="sr-Cyrl-RS" sz="1600" baseline="0" dirty="0">
                          <a:effectLst/>
                          <a:latin typeface="Arial" panose="020B0604020202020204" pitchFamily="34" charset="0"/>
                          <a:ea typeface="Calibri" panose="020F0502020204030204" pitchFamily="34" charset="0"/>
                          <a:cs typeface="Arial" panose="020B0604020202020204" pitchFamily="34" charset="0"/>
                        </a:rPr>
                        <a:t> наведе компоненте бетона, особине и начин чувања</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lvl="1">
                        <a:lnSpc>
                          <a:spcPct val="107000"/>
                        </a:lnSpc>
                        <a:spcBef>
                          <a:spcPts val="300"/>
                        </a:spcBef>
                        <a:spcAft>
                          <a:spcPts val="0"/>
                        </a:spcAft>
                      </a:pPr>
                      <a:r>
                        <a:rPr lang="sr-Cyrl-RS" sz="1600" dirty="0">
                          <a:effectLst/>
                          <a:latin typeface="Arial" panose="020B0604020202020204" pitchFamily="34" charset="0"/>
                          <a:ea typeface="Calibri" panose="020F0502020204030204" pitchFamily="34" charset="0"/>
                          <a:cs typeface="Arial" panose="020B0604020202020204" pitchFamily="34" charset="0"/>
                        </a:rPr>
                        <a:t>В1,2 –</a:t>
                      </a:r>
                      <a:r>
                        <a:rPr lang="sr-Cyrl-RS" sz="1600" baseline="0" dirty="0">
                          <a:effectLst/>
                          <a:latin typeface="Arial" panose="020B0604020202020204" pitchFamily="34" charset="0"/>
                          <a:ea typeface="Calibri" panose="020F0502020204030204" pitchFamily="34" charset="0"/>
                          <a:cs typeface="Arial" panose="020B0604020202020204" pitchFamily="34" charset="0"/>
                        </a:rPr>
                        <a:t> изврши временски тачно мешање (ради постизања тражене конзистенције)</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09536193"/>
                  </a:ext>
                </a:extLst>
              </a:tr>
              <a:tr h="511695">
                <a:tc>
                  <a:txBody>
                    <a:bodyPr/>
                    <a:lstStyle/>
                    <a:p>
                      <a:pPr lvl="1">
                        <a:lnSpc>
                          <a:spcPct val="107000"/>
                        </a:lnSpc>
                        <a:spcBef>
                          <a:spcPts val="300"/>
                        </a:spcBef>
                        <a:spcAft>
                          <a:spcPts val="0"/>
                        </a:spcAft>
                      </a:pPr>
                      <a:r>
                        <a:rPr lang="sr-Cyrl-RS"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З1,3</a:t>
                      </a:r>
                      <a:r>
                        <a:rPr lang="sr-Cyrl-RS" sz="1600" baseline="0" dirty="0">
                          <a:solidFill>
                            <a:schemeClr val="tx1"/>
                          </a:solidFill>
                          <a:effectLst/>
                          <a:latin typeface="Arial" panose="020B0604020202020204" pitchFamily="34" charset="0"/>
                          <a:ea typeface="Calibri" panose="020F0502020204030204" pitchFamily="34" charset="0"/>
                          <a:cs typeface="Arial" panose="020B0604020202020204" pitchFamily="34" charset="0"/>
                        </a:rPr>
                        <a:t> – објасни размеру мешања у односу на захтевану МБ</a:t>
                      </a:r>
                      <a:endPar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lvl="1">
                        <a:lnSpc>
                          <a:spcPct val="107000"/>
                        </a:lnSpc>
                        <a:spcBef>
                          <a:spcPts val="300"/>
                        </a:spcBef>
                        <a:spcAft>
                          <a:spcPts val="0"/>
                        </a:spcAft>
                      </a:pPr>
                      <a:r>
                        <a:rPr lang="sr-Cyrl-RS" sz="1600" dirty="0">
                          <a:solidFill>
                            <a:srgbClr val="1F4E79"/>
                          </a:solidFill>
                          <a:effectLst/>
                          <a:latin typeface="Arial" panose="020B0604020202020204" pitchFamily="34" charset="0"/>
                          <a:ea typeface="Calibri" panose="020F0502020204030204" pitchFamily="34" charset="0"/>
                          <a:cs typeface="Arial" panose="020B0604020202020204" pitchFamily="34" charset="0"/>
                        </a:rPr>
                        <a:t>В1,3 – транспортује бетон до места уграђивања</a:t>
                      </a:r>
                      <a:endParaRPr lang="en-US" sz="1600" dirty="0">
                        <a:solidFill>
                          <a:srgbClr val="1F4E79"/>
                        </a:solidFill>
                        <a:effectLst/>
                        <a:latin typeface="Arial" panose="020B0604020202020204" pitchFamily="34" charset="0"/>
                        <a:ea typeface="Calibri" panose="020F0502020204030204" pitchFamily="34" charset="0"/>
                        <a:cs typeface="Arial" panose="020B0604020202020204" pitchFamily="34" charset="0"/>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72792366"/>
                  </a:ext>
                </a:extLst>
              </a:tr>
              <a:tr h="519190">
                <a:tc>
                  <a:txBody>
                    <a:bodyPr/>
                    <a:lstStyle/>
                    <a:p>
                      <a:pPr>
                        <a:lnSpc>
                          <a:spcPct val="107000"/>
                        </a:lnSpc>
                        <a:spcBef>
                          <a:spcPts val="300"/>
                        </a:spcBef>
                        <a:spcAft>
                          <a:spcPts val="0"/>
                        </a:spcAft>
                      </a:pPr>
                      <a:r>
                        <a:rPr lang="sr-Cyrl-RS" sz="1500" dirty="0">
                          <a:solidFill>
                            <a:schemeClr val="tx1"/>
                          </a:solidFill>
                          <a:effectLst/>
                          <a:latin typeface="Arial" panose="020B0604020202020204" pitchFamily="34" charset="0"/>
                          <a:ea typeface="Calibri" panose="020F0502020204030204" pitchFamily="34" charset="0"/>
                          <a:cs typeface="Arial" panose="020B0604020202020204" pitchFamily="34" charset="0"/>
                        </a:rPr>
                        <a:t>З2- Објасни поступак</a:t>
                      </a:r>
                      <a:r>
                        <a:rPr lang="sr-Cyrl-RS" sz="1500" baseline="0" dirty="0">
                          <a:solidFill>
                            <a:schemeClr val="tx1"/>
                          </a:solidFill>
                          <a:effectLst/>
                          <a:latin typeface="Arial" panose="020B0604020202020204" pitchFamily="34" charset="0"/>
                          <a:ea typeface="Calibri" panose="020F0502020204030204" pitchFamily="34" charset="0"/>
                          <a:cs typeface="Arial" panose="020B0604020202020204" pitchFamily="34" charset="0"/>
                        </a:rPr>
                        <a:t> ручног и машинског справљања бетона</a:t>
                      </a:r>
                      <a:endParaRPr lang="en-US" sz="15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lvl="1">
                        <a:lnSpc>
                          <a:spcPct val="107000"/>
                        </a:lnSpc>
                        <a:spcBef>
                          <a:spcPts val="300"/>
                        </a:spcBef>
                        <a:spcAft>
                          <a:spcPts val="0"/>
                        </a:spcAft>
                      </a:pPr>
                      <a:r>
                        <a:rPr lang="sr-Cyrl-RS" sz="1500" dirty="0">
                          <a:effectLst/>
                          <a:latin typeface="Arial" panose="020B0604020202020204" pitchFamily="34" charset="0"/>
                          <a:ea typeface="Calibri" panose="020F0502020204030204" pitchFamily="34" charset="0"/>
                          <a:cs typeface="Arial" panose="020B0604020202020204" pitchFamily="34" charset="0"/>
                        </a:rPr>
                        <a:t>В1,4-</a:t>
                      </a:r>
                      <a:r>
                        <a:rPr lang="sr-Cyrl-RS" sz="1500" baseline="0" dirty="0">
                          <a:effectLst/>
                          <a:latin typeface="Arial" panose="020B0604020202020204" pitchFamily="34" charset="0"/>
                          <a:ea typeface="Calibri" panose="020F0502020204030204" pitchFamily="34" charset="0"/>
                          <a:cs typeface="Arial" panose="020B0604020202020204" pitchFamily="34" charset="0"/>
                        </a:rPr>
                        <a:t> врши проверу оплате пре уграђивања</a:t>
                      </a:r>
                      <a:endParaRPr lang="en-US" sz="1500" dirty="0">
                        <a:effectLst/>
                        <a:latin typeface="Arial" panose="020B0604020202020204" pitchFamily="34" charset="0"/>
                        <a:ea typeface="Calibri" panose="020F0502020204030204" pitchFamily="34" charset="0"/>
                        <a:cs typeface="Arial" panose="020B0604020202020204" pitchFamily="34" charset="0"/>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94147369"/>
                  </a:ext>
                </a:extLst>
              </a:tr>
              <a:tr h="309722">
                <a:tc>
                  <a:txBody>
                    <a:bodyPr/>
                    <a:lstStyle/>
                    <a:p>
                      <a:pPr lvl="1">
                        <a:lnSpc>
                          <a:spcPct val="107000"/>
                        </a:lnSpc>
                        <a:spcBef>
                          <a:spcPts val="300"/>
                        </a:spcBef>
                        <a:spcAft>
                          <a:spcPts val="0"/>
                        </a:spcAft>
                      </a:pPr>
                      <a:r>
                        <a:rPr lang="sr-Cyrl-RS" sz="1500" dirty="0">
                          <a:effectLst/>
                          <a:latin typeface="Arial" panose="020B0604020202020204" pitchFamily="34" charset="0"/>
                          <a:ea typeface="Calibri" panose="020F0502020204030204" pitchFamily="34" charset="0"/>
                          <a:cs typeface="Arial" panose="020B0604020202020204" pitchFamily="34" charset="0"/>
                        </a:rPr>
                        <a:t>З2,1-наведе</a:t>
                      </a:r>
                      <a:r>
                        <a:rPr lang="sr-Cyrl-RS" sz="1500" baseline="0" dirty="0">
                          <a:effectLst/>
                          <a:latin typeface="Arial" panose="020B0604020202020204" pitchFamily="34" charset="0"/>
                          <a:ea typeface="Calibri" panose="020F0502020204030204" pitchFamily="34" charset="0"/>
                          <a:cs typeface="Arial" panose="020B0604020202020204" pitchFamily="34" charset="0"/>
                        </a:rPr>
                        <a:t> редослед дозирања компоненти</a:t>
                      </a:r>
                      <a:endParaRPr lang="en-US" sz="1500" dirty="0">
                        <a:effectLst/>
                        <a:latin typeface="Arial" panose="020B0604020202020204" pitchFamily="34" charset="0"/>
                        <a:ea typeface="Calibri" panose="020F0502020204030204" pitchFamily="34" charset="0"/>
                        <a:cs typeface="Arial" panose="020B0604020202020204" pitchFamily="34" charset="0"/>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lvl="1">
                        <a:lnSpc>
                          <a:spcPct val="107000"/>
                        </a:lnSpc>
                        <a:spcBef>
                          <a:spcPts val="300"/>
                        </a:spcBef>
                        <a:spcAft>
                          <a:spcPts val="0"/>
                        </a:spcAft>
                      </a:pPr>
                      <a:r>
                        <a:rPr lang="sr-Cyrl-RS" sz="1500" dirty="0">
                          <a:effectLst/>
                          <a:latin typeface="Arial" panose="020B0604020202020204" pitchFamily="34" charset="0"/>
                          <a:ea typeface="Calibri" panose="020F0502020204030204" pitchFamily="34" charset="0"/>
                          <a:cs typeface="Arial" panose="020B0604020202020204" pitchFamily="34" charset="0"/>
                        </a:rPr>
                        <a:t>В1,5</a:t>
                      </a:r>
                      <a:r>
                        <a:rPr lang="sr-Cyrl-RS" sz="1500" baseline="0" dirty="0">
                          <a:effectLst/>
                          <a:latin typeface="Arial" panose="020B0604020202020204" pitchFamily="34" charset="0"/>
                          <a:ea typeface="Calibri" panose="020F0502020204030204" pitchFamily="34" charset="0"/>
                          <a:cs typeface="Arial" panose="020B0604020202020204" pitchFamily="34" charset="0"/>
                        </a:rPr>
                        <a:t> – врши уграђивање бетона оговарајућим средствима</a:t>
                      </a:r>
                      <a:endParaRPr lang="en-US" sz="1500" dirty="0">
                        <a:effectLst/>
                        <a:latin typeface="Arial" panose="020B0604020202020204" pitchFamily="34" charset="0"/>
                        <a:ea typeface="Calibri" panose="020F0502020204030204" pitchFamily="34" charset="0"/>
                        <a:cs typeface="Arial" panose="020B0604020202020204" pitchFamily="34" charset="0"/>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9385349"/>
                  </a:ext>
                </a:extLst>
              </a:tr>
              <a:tr h="277009">
                <a:tc>
                  <a:txBody>
                    <a:bodyPr/>
                    <a:lstStyle/>
                    <a:p>
                      <a:pPr lvl="1">
                        <a:lnSpc>
                          <a:spcPct val="107000"/>
                        </a:lnSpc>
                        <a:spcBef>
                          <a:spcPts val="300"/>
                        </a:spcBef>
                        <a:spcAft>
                          <a:spcPts val="0"/>
                        </a:spcAft>
                      </a:pPr>
                      <a:r>
                        <a:rPr lang="sr-Cyrl-RS" sz="1500" dirty="0">
                          <a:effectLst/>
                          <a:latin typeface="Arial" panose="020B0604020202020204" pitchFamily="34" charset="0"/>
                          <a:ea typeface="Calibri" panose="020F0502020204030204" pitchFamily="34" charset="0"/>
                          <a:cs typeface="Arial" panose="020B0604020202020204" pitchFamily="34" charset="0"/>
                        </a:rPr>
                        <a:t>З2,2</a:t>
                      </a:r>
                      <a:r>
                        <a:rPr lang="sr-Cyrl-RS" sz="1500" baseline="0" dirty="0">
                          <a:effectLst/>
                          <a:latin typeface="Arial" panose="020B0604020202020204" pitchFamily="34" charset="0"/>
                          <a:ea typeface="Calibri" panose="020F0502020204030204" pitchFamily="34" charset="0"/>
                          <a:cs typeface="Arial" panose="020B0604020202020204" pitchFamily="34" charset="0"/>
                        </a:rPr>
                        <a:t> – објасни време мешања појединих компоненти</a:t>
                      </a:r>
                      <a:endParaRPr lang="en-US" sz="1500" dirty="0">
                        <a:effectLst/>
                        <a:latin typeface="Arial" panose="020B0604020202020204" pitchFamily="34" charset="0"/>
                        <a:ea typeface="Calibri" panose="020F0502020204030204" pitchFamily="34" charset="0"/>
                        <a:cs typeface="Arial" panose="020B0604020202020204" pitchFamily="34" charset="0"/>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300"/>
                        </a:spcBef>
                        <a:spcAft>
                          <a:spcPts val="0"/>
                        </a:spcAft>
                        <a:buClrTx/>
                        <a:buSzTx/>
                        <a:buFontTx/>
                        <a:buNone/>
                        <a:tabLst/>
                        <a:defRPr/>
                      </a:pPr>
                      <a:r>
                        <a:rPr kumimoji="0" lang="sr-Cyrl-RS" sz="1500" b="0" i="0" u="none" strike="noStrike" kern="1200" cap="none" spc="0" normalizeH="0" baseline="0" noProof="0" dirty="0">
                          <a:ln>
                            <a:noFill/>
                          </a:ln>
                          <a:solidFill>
                            <a:srgbClr val="1F4E79"/>
                          </a:solidFill>
                          <a:effectLst/>
                          <a:uLnTx/>
                          <a:uFillTx/>
                          <a:latin typeface="Arial" panose="020B0604020202020204" pitchFamily="34" charset="0"/>
                          <a:ea typeface="Calibri" panose="020F0502020204030204" pitchFamily="34" charset="0"/>
                          <a:cs typeface="Arial" panose="020B0604020202020204" pitchFamily="34" charset="0"/>
                        </a:rPr>
                        <a:t>В2- покрије бетонске конструкције након бетонирања и полива бетонске конструкције</a:t>
                      </a:r>
                      <a:endParaRPr kumimoji="0" lang="en-US" sz="1500" b="0" i="0" u="none" strike="noStrike" kern="1200" cap="none" spc="0" normalizeH="0" baseline="0" noProof="0" dirty="0">
                        <a:ln>
                          <a:noFill/>
                        </a:ln>
                        <a:solidFill>
                          <a:srgbClr val="1F4E79"/>
                        </a:solidFill>
                        <a:effectLst/>
                        <a:uLnTx/>
                        <a:uFillTx/>
                        <a:latin typeface="Arial" panose="020B0604020202020204" pitchFamily="34" charset="0"/>
                        <a:ea typeface="Calibri" panose="020F0502020204030204" pitchFamily="34" charset="0"/>
                        <a:cs typeface="Arial" panose="020B0604020202020204" pitchFamily="34" charset="0"/>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4450275"/>
                  </a:ext>
                </a:extLst>
              </a:tr>
              <a:tr h="477221">
                <a:tc>
                  <a:txBody>
                    <a:bodyPr/>
                    <a:lstStyle/>
                    <a:p>
                      <a:pPr>
                        <a:lnSpc>
                          <a:spcPct val="107000"/>
                        </a:lnSpc>
                        <a:spcBef>
                          <a:spcPts val="300"/>
                        </a:spcBef>
                        <a:spcAft>
                          <a:spcPts val="0"/>
                        </a:spcAft>
                      </a:pPr>
                      <a:r>
                        <a:rPr lang="sr-Cyrl-RS" sz="1500" dirty="0">
                          <a:solidFill>
                            <a:schemeClr val="tx1"/>
                          </a:solidFill>
                          <a:effectLst/>
                          <a:latin typeface="Arial" panose="020B0604020202020204" pitchFamily="34" charset="0"/>
                          <a:ea typeface="Calibri" panose="020F0502020204030204" pitchFamily="34" charset="0"/>
                          <a:cs typeface="Arial" panose="020B0604020202020204" pitchFamily="34" charset="0"/>
                        </a:rPr>
                        <a:t>З3- </a:t>
                      </a:r>
                      <a:r>
                        <a:rPr kumimoji="0" lang="sr-Cyrl-RS" sz="15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Објасни начин уграђивања појединих АБ елемената и начин њиховог неговања</a:t>
                      </a:r>
                      <a:endParaRPr lang="en-US" sz="15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Bef>
                          <a:spcPts val="300"/>
                        </a:spcBef>
                        <a:spcAft>
                          <a:spcPts val="0"/>
                        </a:spcAft>
                      </a:pPr>
                      <a:endParaRPr lang="en-US" sz="15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9485745"/>
                  </a:ext>
                </a:extLst>
              </a:tr>
            </a:tbl>
          </a:graphicData>
        </a:graphic>
      </p:graphicFrame>
    </p:spTree>
    <p:extLst>
      <p:ext uri="{BB962C8B-B14F-4D97-AF65-F5344CB8AC3E}">
        <p14:creationId xmlns:p14="http://schemas.microsoft.com/office/powerpoint/2010/main" val="32180961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320" y="365128"/>
            <a:ext cx="10861680" cy="596165"/>
          </a:xfrm>
        </p:spPr>
        <p:txBody>
          <a:bodyPr>
            <a:normAutofit fontScale="90000"/>
          </a:bodyPr>
          <a:lstStyle/>
          <a:p>
            <a:r>
              <a:rPr lang="sr-Cyrl-RS" sz="4000" b="1" dirty="0">
                <a:solidFill>
                  <a:schemeClr val="accent5">
                    <a:lumMod val="50000"/>
                  </a:schemeClr>
                </a:solidFill>
                <a:latin typeface="Arial" panose="020B0604020202020204" pitchFamily="34" charset="0"/>
                <a:cs typeface="Arial" panose="020B0604020202020204" pitchFamily="34" charset="0"/>
              </a:rPr>
              <a:t>Корак 3: Одређивање препорученог садржаја</a:t>
            </a:r>
            <a:endParaRPr lang="sr-Latn-RS" sz="4000" b="1" dirty="0">
              <a:solidFill>
                <a:schemeClr val="accent5">
                  <a:lumMod val="50000"/>
                </a:schemeClr>
              </a:solidFill>
              <a:latin typeface="+mn-lt"/>
            </a:endParaRPr>
          </a:p>
        </p:txBody>
      </p:sp>
      <p:sp>
        <p:nvSpPr>
          <p:cNvPr id="6" name="Content Placeholder 2">
            <a:extLst>
              <a:ext uri="{FF2B5EF4-FFF2-40B4-BE49-F238E27FC236}">
                <a16:creationId xmlns:a16="http://schemas.microsoft.com/office/drawing/2014/main" id="{C3AC408A-5EC1-4135-86D4-08AB33881A5B}"/>
              </a:ext>
            </a:extLst>
          </p:cNvPr>
          <p:cNvSpPr txBox="1">
            <a:spLocks/>
          </p:cNvSpPr>
          <p:nvPr/>
        </p:nvSpPr>
        <p:spPr>
          <a:xfrm>
            <a:off x="838200" y="1640799"/>
            <a:ext cx="10515600"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7000"/>
              </a:lnSpc>
              <a:spcAft>
                <a:spcPts val="800"/>
              </a:spcAft>
              <a:buFont typeface="Arial" panose="020B0604020202020204" pitchFamily="34" charset="0"/>
              <a:buNone/>
            </a:pPr>
            <a:endParaRPr lang="en-US" altLang="en-US" sz="20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62F255C1-50AA-485D-AF7D-9D821C9EC4E2}"/>
              </a:ext>
            </a:extLst>
          </p:cNvPr>
          <p:cNvSpPr txBox="1"/>
          <p:nvPr/>
        </p:nvSpPr>
        <p:spPr>
          <a:xfrm>
            <a:off x="695320" y="1145259"/>
            <a:ext cx="6094378" cy="400110"/>
          </a:xfrm>
          <a:prstGeom prst="rect">
            <a:avLst/>
          </a:prstGeom>
          <a:noFill/>
        </p:spPr>
        <p:txBody>
          <a:bodyPr wrap="square">
            <a:spAutoFit/>
          </a:bodyPr>
          <a:lstStyle/>
          <a:p>
            <a:pPr marL="342900" indent="-342900">
              <a:buClr>
                <a:srgbClr val="1F4E79"/>
              </a:buClr>
              <a:buSzPct val="150000"/>
              <a:buFont typeface="Wingdings" panose="05000000000000000000" pitchFamily="2" charset="2"/>
              <a:buChar char="§"/>
            </a:pPr>
            <a:r>
              <a:rPr lang="sr-Cyrl-RS" altLang="en-US" sz="2000" dirty="0">
                <a:latin typeface="Arial" panose="020B0604020202020204" pitchFamily="34" charset="0"/>
                <a:ea typeface="Calibri" panose="020F0502020204030204" pitchFamily="34" charset="0"/>
                <a:cs typeface="Arial" panose="020B0604020202020204" pitchFamily="34" charset="0"/>
              </a:rPr>
              <a:t>Одређивање тема и броја часова</a:t>
            </a:r>
            <a:endParaRPr lang="en-US" altLang="en-US" sz="2000" dirty="0">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38B2EC51-093C-4B64-875D-3E392ACC4B8D}"/>
              </a:ext>
            </a:extLst>
          </p:cNvPr>
          <p:cNvGraphicFramePr>
            <a:graphicFrameLocks noGrp="1"/>
          </p:cNvGraphicFramePr>
          <p:nvPr>
            <p:extLst>
              <p:ext uri="{D42A27DB-BD31-4B8C-83A1-F6EECF244321}">
                <p14:modId xmlns:p14="http://schemas.microsoft.com/office/powerpoint/2010/main" val="1712229583"/>
              </p:ext>
            </p:extLst>
          </p:nvPr>
        </p:nvGraphicFramePr>
        <p:xfrm>
          <a:off x="1131483" y="1736228"/>
          <a:ext cx="9537700" cy="4160479"/>
        </p:xfrm>
        <a:graphic>
          <a:graphicData uri="http://schemas.openxmlformats.org/drawingml/2006/table">
            <a:tbl>
              <a:tblPr firstRow="1" firstCol="1" bandRow="1"/>
              <a:tblGrid>
                <a:gridCol w="1754933">
                  <a:extLst>
                    <a:ext uri="{9D8B030D-6E8A-4147-A177-3AD203B41FA5}">
                      <a16:colId xmlns:a16="http://schemas.microsoft.com/office/drawing/2014/main" val="1779601726"/>
                    </a:ext>
                  </a:extLst>
                </a:gridCol>
                <a:gridCol w="1936936">
                  <a:extLst>
                    <a:ext uri="{9D8B030D-6E8A-4147-A177-3AD203B41FA5}">
                      <a16:colId xmlns:a16="http://schemas.microsoft.com/office/drawing/2014/main" val="631014871"/>
                    </a:ext>
                  </a:extLst>
                </a:gridCol>
                <a:gridCol w="4461080">
                  <a:extLst>
                    <a:ext uri="{9D8B030D-6E8A-4147-A177-3AD203B41FA5}">
                      <a16:colId xmlns:a16="http://schemas.microsoft.com/office/drawing/2014/main" val="835465231"/>
                    </a:ext>
                  </a:extLst>
                </a:gridCol>
                <a:gridCol w="1384751">
                  <a:extLst>
                    <a:ext uri="{9D8B030D-6E8A-4147-A177-3AD203B41FA5}">
                      <a16:colId xmlns:a16="http://schemas.microsoft.com/office/drawing/2014/main" val="3513892037"/>
                    </a:ext>
                  </a:extLst>
                </a:gridCol>
              </a:tblGrid>
              <a:tr h="465623">
                <a:tc>
                  <a:txBody>
                    <a:bodyPr/>
                    <a:lstStyle/>
                    <a:p>
                      <a:pPr marL="457200" algn="l">
                        <a:lnSpc>
                          <a:spcPct val="107000"/>
                        </a:lnSpc>
                        <a:spcAft>
                          <a:spcPts val="0"/>
                        </a:spcAft>
                      </a:pPr>
                      <a:r>
                        <a:rPr lang="sr-Cyrl-RS" sz="1400" kern="1200" dirty="0">
                          <a:solidFill>
                            <a:schemeClr val="tx1"/>
                          </a:solidFill>
                          <a:effectLst/>
                          <a:latin typeface="Arial" panose="020B0604020202020204" pitchFamily="34" charset="0"/>
                          <a:ea typeface="+mn-ea"/>
                          <a:cs typeface="Arial" panose="020B0604020202020204" pitchFamily="34" charset="0"/>
                        </a:rPr>
                        <a:t>ИСХОД ЗНАЊА</a:t>
                      </a:r>
                      <a:endParaRPr lang="en-US" sz="1400" kern="1200" dirty="0">
                        <a:solidFill>
                          <a:schemeClr val="tx1"/>
                        </a:solidFill>
                        <a:effectLst/>
                        <a:latin typeface="Arial" panose="020B0604020202020204" pitchFamily="34" charset="0"/>
                        <a:ea typeface="+mn-ea"/>
                        <a:cs typeface="Arial" panose="020B0604020202020204" pitchFamily="34" charset="0"/>
                      </a:endParaRPr>
                    </a:p>
                  </a:txBody>
                  <a:tcPr marL="68584" marR="685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457200" algn="l">
                        <a:lnSpc>
                          <a:spcPct val="107000"/>
                        </a:lnSpc>
                        <a:spcAft>
                          <a:spcPts val="0"/>
                        </a:spcAft>
                      </a:pPr>
                      <a:r>
                        <a:rPr lang="sr-Cyrl-RS" sz="1400" kern="1200" dirty="0">
                          <a:solidFill>
                            <a:schemeClr val="tx1"/>
                          </a:solidFill>
                          <a:effectLst/>
                          <a:latin typeface="Arial" panose="020B0604020202020204" pitchFamily="34" charset="0"/>
                          <a:ea typeface="+mn-ea"/>
                          <a:cs typeface="Arial" panose="020B0604020202020204" pitchFamily="34" charset="0"/>
                        </a:rPr>
                        <a:t>ИСХОД ВЕШТИНЕ</a:t>
                      </a:r>
                      <a:endParaRPr lang="en-US" sz="1400" kern="1200" dirty="0">
                        <a:solidFill>
                          <a:schemeClr val="tx1"/>
                        </a:solidFill>
                        <a:effectLst/>
                        <a:latin typeface="Arial" panose="020B0604020202020204" pitchFamily="34" charset="0"/>
                        <a:ea typeface="+mn-ea"/>
                        <a:cs typeface="Arial" panose="020B0604020202020204" pitchFamily="34" charset="0"/>
                      </a:endParaRPr>
                    </a:p>
                  </a:txBody>
                  <a:tcPr marL="68584" marR="685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457200" algn="l">
                        <a:lnSpc>
                          <a:spcPct val="107000"/>
                        </a:lnSpc>
                        <a:spcAft>
                          <a:spcPts val="0"/>
                        </a:spcAft>
                      </a:pPr>
                      <a:r>
                        <a:rPr lang="sr-Cyrl-RS" sz="1400" kern="1200" dirty="0">
                          <a:solidFill>
                            <a:schemeClr val="tx1"/>
                          </a:solidFill>
                          <a:effectLst/>
                          <a:latin typeface="Arial" panose="020B0604020202020204" pitchFamily="34" charset="0"/>
                          <a:ea typeface="+mn-ea"/>
                          <a:cs typeface="Arial" panose="020B0604020202020204" pitchFamily="34" charset="0"/>
                        </a:rPr>
                        <a:t>                           ТЕМА</a:t>
                      </a:r>
                      <a:endParaRPr lang="en-US" sz="1400" kern="1200" dirty="0">
                        <a:solidFill>
                          <a:schemeClr val="tx1"/>
                        </a:solidFill>
                        <a:effectLst/>
                        <a:latin typeface="Arial" panose="020B0604020202020204" pitchFamily="34" charset="0"/>
                        <a:ea typeface="+mn-ea"/>
                        <a:cs typeface="Arial" panose="020B0604020202020204" pitchFamily="34" charset="0"/>
                      </a:endParaRPr>
                    </a:p>
                  </a:txBody>
                  <a:tcPr marL="68584" marR="685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457200">
                        <a:lnSpc>
                          <a:spcPct val="107000"/>
                        </a:lnSpc>
                        <a:spcAft>
                          <a:spcPts val="0"/>
                        </a:spcAft>
                      </a:pPr>
                      <a:r>
                        <a:rPr lang="sr-Cyrl-RS" sz="1400" kern="1200" dirty="0">
                          <a:solidFill>
                            <a:schemeClr val="tx1"/>
                          </a:solidFill>
                          <a:effectLst/>
                          <a:latin typeface="Arial" panose="020B0604020202020204" pitchFamily="34" charset="0"/>
                          <a:ea typeface="+mn-ea"/>
                          <a:cs typeface="Arial" panose="020B0604020202020204" pitchFamily="34" charset="0"/>
                        </a:rPr>
                        <a:t>БРОЈ САТИ</a:t>
                      </a:r>
                      <a:endParaRPr lang="en-US" sz="1400" kern="1200" dirty="0">
                        <a:solidFill>
                          <a:schemeClr val="tx1"/>
                        </a:solidFill>
                        <a:effectLst/>
                        <a:latin typeface="Arial" panose="020B0604020202020204" pitchFamily="34" charset="0"/>
                        <a:ea typeface="+mn-ea"/>
                        <a:cs typeface="Arial" panose="020B0604020202020204" pitchFamily="34" charset="0"/>
                      </a:endParaRPr>
                    </a:p>
                  </a:txBody>
                  <a:tcPr marL="68584" marR="68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2432175191"/>
                  </a:ext>
                </a:extLst>
              </a:tr>
              <a:tr h="652779">
                <a:tc>
                  <a:txBody>
                    <a:bodyPr/>
                    <a:lstStyle/>
                    <a:p>
                      <a:pPr marL="457200">
                        <a:lnSpc>
                          <a:spcPct val="107000"/>
                        </a:lnSpc>
                        <a:spcAft>
                          <a:spcPts val="0"/>
                        </a:spcAft>
                      </a:pPr>
                      <a:r>
                        <a:rPr lang="sr-Cyrl-RS" sz="1400" kern="1200" dirty="0">
                          <a:solidFill>
                            <a:schemeClr val="tx1"/>
                          </a:solidFill>
                          <a:effectLst/>
                          <a:latin typeface="Arial" panose="020B0604020202020204" pitchFamily="34" charset="0"/>
                          <a:ea typeface="+mn-ea"/>
                          <a:cs typeface="Arial" panose="020B0604020202020204" pitchFamily="34" charset="0"/>
                        </a:rPr>
                        <a:t>З1,1</a:t>
                      </a:r>
                      <a:endParaRPr lang="en-US" sz="1400" kern="1200" dirty="0">
                        <a:solidFill>
                          <a:schemeClr val="tx1"/>
                        </a:solidFill>
                        <a:effectLst/>
                        <a:latin typeface="Arial" panose="020B0604020202020204" pitchFamily="34" charset="0"/>
                        <a:ea typeface="+mn-ea"/>
                        <a:cs typeface="Arial" panose="020B0604020202020204" pitchFamily="34" charset="0"/>
                      </a:endParaRPr>
                    </a:p>
                  </a:txBody>
                  <a:tcPr marL="68584" marR="68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07000"/>
                        </a:lnSpc>
                        <a:spcAft>
                          <a:spcPts val="0"/>
                        </a:spcAft>
                      </a:pPr>
                      <a:endParaRPr lang="en-US" sz="1400" kern="1200" dirty="0">
                        <a:solidFill>
                          <a:schemeClr val="tx1"/>
                        </a:solidFill>
                        <a:effectLst/>
                        <a:latin typeface="Arial" panose="020B0604020202020204" pitchFamily="34" charset="0"/>
                        <a:ea typeface="+mn-ea"/>
                        <a:cs typeface="Arial" panose="020B0604020202020204" pitchFamily="34" charset="0"/>
                      </a:endParaRPr>
                    </a:p>
                  </a:txBody>
                  <a:tcPr marL="68584" marR="68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85750" lvl="0" indent="-285750">
                        <a:buFont typeface="Wingdings" panose="05000000000000000000" pitchFamily="2" charset="2"/>
                        <a:buChar char="§"/>
                      </a:pPr>
                      <a:r>
                        <a:rPr lang="sr-Cyrl-CS" sz="1400" kern="1200" dirty="0">
                          <a:solidFill>
                            <a:schemeClr val="tx1"/>
                          </a:solidFill>
                          <a:effectLst/>
                          <a:latin typeface="Arial" panose="020B0604020202020204" pitchFamily="34" charset="0"/>
                          <a:ea typeface="+mn-ea"/>
                          <a:cs typeface="Arial" panose="020B0604020202020204" pitchFamily="34" charset="0"/>
                        </a:rPr>
                        <a:t>Бетон и армирани бетон. </a:t>
                      </a:r>
                    </a:p>
                    <a:p>
                      <a:pPr marL="285750" lvl="0" indent="-285750">
                        <a:buFont typeface="Wingdings" panose="05000000000000000000" pitchFamily="2" charset="2"/>
                        <a:buChar char="§"/>
                      </a:pPr>
                      <a:r>
                        <a:rPr lang="sr-Cyrl-CS" sz="1400" kern="1200" dirty="0">
                          <a:solidFill>
                            <a:schemeClr val="tx1"/>
                          </a:solidFill>
                          <a:effectLst/>
                          <a:latin typeface="Arial" panose="020B0604020202020204" pitchFamily="34" charset="0"/>
                          <a:ea typeface="+mn-ea"/>
                          <a:cs typeface="Arial" panose="020B0604020202020204" pitchFamily="34" charset="0"/>
                        </a:rPr>
                        <a:t>Примена неармираног, армираног и претходно напрегнутог бетона.  </a:t>
                      </a:r>
                      <a:endParaRPr lang="en-US" sz="1400" kern="1200" dirty="0">
                        <a:solidFill>
                          <a:schemeClr val="tx1"/>
                        </a:solidFill>
                        <a:effectLst/>
                        <a:latin typeface="Arial" panose="020B0604020202020204" pitchFamily="34" charset="0"/>
                        <a:ea typeface="+mn-ea"/>
                        <a:cs typeface="Arial" panose="020B0604020202020204" pitchFamily="34" charset="0"/>
                      </a:endParaRPr>
                    </a:p>
                  </a:txBody>
                  <a:tcPr marL="68584" marR="68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07000"/>
                        </a:lnSpc>
                        <a:spcAft>
                          <a:spcPts val="0"/>
                        </a:spcAft>
                      </a:pPr>
                      <a:r>
                        <a:rPr lang="en-US" sz="1400" kern="1200" dirty="0">
                          <a:solidFill>
                            <a:schemeClr val="tx1"/>
                          </a:solidFill>
                          <a:effectLst/>
                          <a:latin typeface="Arial" panose="020B0604020202020204" pitchFamily="34" charset="0"/>
                          <a:ea typeface="+mn-ea"/>
                          <a:cs typeface="Arial" panose="020B0604020202020204" pitchFamily="34" charset="0"/>
                        </a:rPr>
                        <a:t> </a:t>
                      </a:r>
                    </a:p>
                  </a:txBody>
                  <a:tcPr marL="68584" marR="68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9091272"/>
                  </a:ext>
                </a:extLst>
              </a:tr>
              <a:tr h="1320776">
                <a:tc>
                  <a:txBody>
                    <a:bodyPr/>
                    <a:lstStyle/>
                    <a:p>
                      <a:pPr marL="457200">
                        <a:lnSpc>
                          <a:spcPct val="107000"/>
                        </a:lnSpc>
                        <a:spcAft>
                          <a:spcPts val="0"/>
                        </a:spcAft>
                      </a:pPr>
                      <a:r>
                        <a:rPr lang="en-US" sz="1400" kern="1200" dirty="0">
                          <a:solidFill>
                            <a:schemeClr val="tx1"/>
                          </a:solidFill>
                          <a:effectLst/>
                          <a:latin typeface="Arial" panose="020B0604020202020204" pitchFamily="34" charset="0"/>
                          <a:ea typeface="+mn-ea"/>
                          <a:cs typeface="Arial" panose="020B0604020202020204" pitchFamily="34" charset="0"/>
                        </a:rPr>
                        <a:t> </a:t>
                      </a:r>
                      <a:r>
                        <a:rPr lang="sr-Cyrl-RS" sz="1400" kern="1200" dirty="0">
                          <a:solidFill>
                            <a:schemeClr val="tx1"/>
                          </a:solidFill>
                          <a:effectLst/>
                          <a:latin typeface="Arial" panose="020B0604020202020204" pitchFamily="34" charset="0"/>
                          <a:ea typeface="+mn-ea"/>
                          <a:cs typeface="Arial" panose="020B0604020202020204" pitchFamily="34" charset="0"/>
                        </a:rPr>
                        <a:t>З1,2</a:t>
                      </a:r>
                      <a:endParaRPr lang="en-US" sz="1400" kern="1200" dirty="0">
                        <a:solidFill>
                          <a:schemeClr val="tx1"/>
                        </a:solidFill>
                        <a:effectLst/>
                        <a:latin typeface="Arial" panose="020B0604020202020204" pitchFamily="34" charset="0"/>
                        <a:ea typeface="+mn-ea"/>
                        <a:cs typeface="Arial" panose="020B0604020202020204" pitchFamily="34" charset="0"/>
                      </a:endParaRPr>
                    </a:p>
                  </a:txBody>
                  <a:tcPr marL="68584" marR="68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07000"/>
                        </a:lnSpc>
                        <a:spcAft>
                          <a:spcPts val="0"/>
                        </a:spcAft>
                      </a:pPr>
                      <a:r>
                        <a:rPr lang="en-US" sz="1400" kern="1200" dirty="0">
                          <a:solidFill>
                            <a:schemeClr val="tx1"/>
                          </a:solidFill>
                          <a:effectLst/>
                          <a:latin typeface="Arial" panose="020B0604020202020204" pitchFamily="34" charset="0"/>
                          <a:ea typeface="+mn-ea"/>
                          <a:cs typeface="Arial" panose="020B0604020202020204" pitchFamily="34" charset="0"/>
                        </a:rPr>
                        <a:t> </a:t>
                      </a:r>
                    </a:p>
                  </a:txBody>
                  <a:tcPr marL="68584" marR="68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85750" lvl="0" indent="-285750">
                        <a:buFont typeface="Wingdings" panose="05000000000000000000" pitchFamily="2" charset="2"/>
                        <a:buChar char="§"/>
                      </a:pPr>
                      <a:r>
                        <a:rPr lang="sr-Cyrl-CS" sz="1400" kern="1200" dirty="0">
                          <a:solidFill>
                            <a:schemeClr val="tx1"/>
                          </a:solidFill>
                          <a:effectLst/>
                          <a:latin typeface="Arial" panose="020B0604020202020204" pitchFamily="34" charset="0"/>
                          <a:ea typeface="+mn-ea"/>
                          <a:cs typeface="Arial" panose="020B0604020202020204" pitchFamily="34" charset="0"/>
                        </a:rPr>
                        <a:t>Цемент - врсте цемента и њихов утицај на својства бетона.</a:t>
                      </a:r>
                      <a:endParaRPr lang="en-US" sz="1400" kern="1200" dirty="0">
                        <a:solidFill>
                          <a:schemeClr val="tx1"/>
                        </a:solidFill>
                        <a:effectLst/>
                        <a:latin typeface="Arial" panose="020B0604020202020204" pitchFamily="34" charset="0"/>
                        <a:ea typeface="+mn-ea"/>
                        <a:cs typeface="Arial" panose="020B0604020202020204" pitchFamily="34" charset="0"/>
                      </a:endParaRPr>
                    </a:p>
                    <a:p>
                      <a:pPr marL="285750" lvl="0" indent="-285750">
                        <a:buFont typeface="Wingdings" panose="05000000000000000000" pitchFamily="2" charset="2"/>
                        <a:buChar char="§"/>
                      </a:pPr>
                      <a:r>
                        <a:rPr lang="sr-Cyrl-CS" sz="1400" kern="1200" dirty="0">
                          <a:solidFill>
                            <a:schemeClr val="tx1"/>
                          </a:solidFill>
                          <a:effectLst/>
                          <a:latin typeface="Arial" panose="020B0604020202020204" pitchFamily="34" charset="0"/>
                          <a:ea typeface="+mn-ea"/>
                          <a:cs typeface="Arial" panose="020B0604020202020204" pitchFamily="34" charset="0"/>
                        </a:rPr>
                        <a:t> Агрегат - врсте и својства агрегата.</a:t>
                      </a:r>
                      <a:endParaRPr lang="en-US" sz="1400" kern="1200" dirty="0">
                        <a:solidFill>
                          <a:schemeClr val="tx1"/>
                        </a:solidFill>
                        <a:effectLst/>
                        <a:latin typeface="Arial" panose="020B0604020202020204" pitchFamily="34" charset="0"/>
                        <a:ea typeface="+mn-ea"/>
                        <a:cs typeface="Arial" panose="020B0604020202020204" pitchFamily="34" charset="0"/>
                      </a:endParaRPr>
                    </a:p>
                    <a:p>
                      <a:pPr marL="285750" lvl="0" indent="-285750">
                        <a:buFont typeface="Wingdings" panose="05000000000000000000" pitchFamily="2" charset="2"/>
                        <a:buChar char="§"/>
                      </a:pPr>
                      <a:r>
                        <a:rPr lang="sr-Cyrl-CS" sz="1400" kern="1200" dirty="0">
                          <a:solidFill>
                            <a:schemeClr val="tx1"/>
                          </a:solidFill>
                          <a:effectLst/>
                          <a:latin typeface="Arial" panose="020B0604020202020204" pitchFamily="34" charset="0"/>
                          <a:ea typeface="+mn-ea"/>
                          <a:cs typeface="Arial" panose="020B0604020202020204" pitchFamily="34" charset="0"/>
                        </a:rPr>
                        <a:t> Вода - вода за справљање и уграђивање бетона. </a:t>
                      </a:r>
                      <a:endParaRPr lang="en-US" sz="1400" kern="1200" dirty="0">
                        <a:solidFill>
                          <a:schemeClr val="tx1"/>
                        </a:solidFill>
                        <a:effectLst/>
                        <a:latin typeface="Arial" panose="020B0604020202020204" pitchFamily="34" charset="0"/>
                        <a:ea typeface="+mn-ea"/>
                        <a:cs typeface="Arial" panose="020B0604020202020204" pitchFamily="34" charset="0"/>
                      </a:endParaRPr>
                    </a:p>
                    <a:p>
                      <a:pPr marL="285750" lvl="0" indent="-285750">
                        <a:buFont typeface="Wingdings" panose="05000000000000000000" pitchFamily="2" charset="2"/>
                        <a:buChar char="§"/>
                      </a:pPr>
                      <a:r>
                        <a:rPr lang="sr-Cyrl-CS" sz="1400" kern="1200" dirty="0">
                          <a:solidFill>
                            <a:schemeClr val="tx1"/>
                          </a:solidFill>
                          <a:effectLst/>
                          <a:latin typeface="Arial" panose="020B0604020202020204" pitchFamily="34" charset="0"/>
                          <a:ea typeface="+mn-ea"/>
                          <a:cs typeface="Arial" panose="020B0604020202020204" pitchFamily="34" charset="0"/>
                        </a:rPr>
                        <a:t>Адитиви и марка бетона.</a:t>
                      </a:r>
                      <a:endParaRPr lang="en-US" sz="1400" kern="1200" dirty="0">
                        <a:solidFill>
                          <a:schemeClr val="tx1"/>
                        </a:solidFill>
                        <a:effectLst/>
                        <a:latin typeface="Arial" panose="020B0604020202020204" pitchFamily="34" charset="0"/>
                        <a:ea typeface="+mn-ea"/>
                        <a:cs typeface="Arial" panose="020B0604020202020204" pitchFamily="34" charset="0"/>
                      </a:endParaRPr>
                    </a:p>
                    <a:p>
                      <a:pPr marL="457200" algn="ctr">
                        <a:lnSpc>
                          <a:spcPct val="107000"/>
                        </a:lnSpc>
                        <a:spcAft>
                          <a:spcPts val="0"/>
                        </a:spcAft>
                      </a:pPr>
                      <a:endParaRPr lang="en-US" sz="1400" kern="1200" dirty="0">
                        <a:solidFill>
                          <a:schemeClr val="tx1"/>
                        </a:solidFill>
                        <a:effectLst/>
                        <a:latin typeface="Arial" panose="020B0604020202020204" pitchFamily="34" charset="0"/>
                        <a:ea typeface="+mn-ea"/>
                        <a:cs typeface="Arial" panose="020B0604020202020204" pitchFamily="34" charset="0"/>
                      </a:endParaRPr>
                    </a:p>
                  </a:txBody>
                  <a:tcPr marL="68584" marR="68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07000"/>
                        </a:lnSpc>
                        <a:spcAft>
                          <a:spcPts val="0"/>
                        </a:spcAft>
                      </a:pPr>
                      <a:r>
                        <a:rPr lang="en-US" sz="1400" kern="1200">
                          <a:solidFill>
                            <a:schemeClr val="tx1"/>
                          </a:solidFill>
                          <a:effectLst/>
                          <a:latin typeface="Arial" panose="020B0604020202020204" pitchFamily="34" charset="0"/>
                          <a:ea typeface="+mn-ea"/>
                          <a:cs typeface="Arial" panose="020B0604020202020204" pitchFamily="34" charset="0"/>
                        </a:rPr>
                        <a:t> </a:t>
                      </a:r>
                    </a:p>
                  </a:txBody>
                  <a:tcPr marL="68584" marR="68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59700037"/>
                  </a:ext>
                </a:extLst>
              </a:tr>
              <a:tr h="450404">
                <a:tc>
                  <a:txBody>
                    <a:bodyPr/>
                    <a:lstStyle/>
                    <a:p>
                      <a:pPr marL="457200">
                        <a:lnSpc>
                          <a:spcPct val="107000"/>
                        </a:lnSpc>
                        <a:spcAft>
                          <a:spcPts val="0"/>
                        </a:spcAft>
                      </a:pPr>
                      <a:r>
                        <a:rPr lang="en-US" sz="1400" kern="1200" dirty="0">
                          <a:solidFill>
                            <a:schemeClr val="tx1"/>
                          </a:solidFill>
                          <a:effectLst/>
                          <a:latin typeface="Arial" panose="020B0604020202020204" pitchFamily="34" charset="0"/>
                          <a:ea typeface="+mn-ea"/>
                          <a:cs typeface="Arial" panose="020B0604020202020204" pitchFamily="34" charset="0"/>
                        </a:rPr>
                        <a:t> </a:t>
                      </a:r>
                      <a:r>
                        <a:rPr lang="sr-Cyrl-RS" sz="1400" kern="1200" dirty="0">
                          <a:solidFill>
                            <a:schemeClr val="tx1"/>
                          </a:solidFill>
                          <a:effectLst/>
                          <a:latin typeface="Arial" panose="020B0604020202020204" pitchFamily="34" charset="0"/>
                          <a:ea typeface="+mn-ea"/>
                          <a:cs typeface="Arial" panose="020B0604020202020204" pitchFamily="34" charset="0"/>
                        </a:rPr>
                        <a:t>З1,3; З2,1;З2,2</a:t>
                      </a:r>
                      <a:endParaRPr lang="en-US" sz="1400" kern="1200" dirty="0">
                        <a:solidFill>
                          <a:schemeClr val="tx1"/>
                        </a:solidFill>
                        <a:effectLst/>
                        <a:latin typeface="Arial" panose="020B0604020202020204" pitchFamily="34" charset="0"/>
                        <a:ea typeface="+mn-ea"/>
                        <a:cs typeface="Arial" panose="020B0604020202020204" pitchFamily="34" charset="0"/>
                      </a:endParaRPr>
                    </a:p>
                  </a:txBody>
                  <a:tcPr marL="68584" marR="68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07000"/>
                        </a:lnSpc>
                        <a:spcAft>
                          <a:spcPts val="0"/>
                        </a:spcAft>
                      </a:pPr>
                      <a:r>
                        <a:rPr lang="sr-Cyrl-RS" sz="1400" kern="1200" dirty="0">
                          <a:solidFill>
                            <a:schemeClr val="tx1"/>
                          </a:solidFill>
                          <a:effectLst/>
                          <a:latin typeface="Arial" panose="020B0604020202020204" pitchFamily="34" charset="0"/>
                          <a:ea typeface="+mn-ea"/>
                          <a:cs typeface="Arial" panose="020B0604020202020204" pitchFamily="34" charset="0"/>
                        </a:rPr>
                        <a:t>В1,1;В1,2</a:t>
                      </a:r>
                      <a:endParaRPr lang="en-US" sz="1400" kern="1200" dirty="0">
                        <a:solidFill>
                          <a:schemeClr val="tx1"/>
                        </a:solidFill>
                        <a:effectLst/>
                        <a:latin typeface="Arial" panose="020B0604020202020204" pitchFamily="34" charset="0"/>
                        <a:ea typeface="+mn-ea"/>
                        <a:cs typeface="Arial" panose="020B0604020202020204" pitchFamily="34" charset="0"/>
                      </a:endParaRPr>
                    </a:p>
                  </a:txBody>
                  <a:tcPr marL="68584" marR="68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85750" lvl="0" indent="-285750" algn="l" defTabSz="914400" rtl="0" eaLnBrk="1" latinLnBrk="0" hangingPunct="1">
                        <a:spcAft>
                          <a:spcPts val="0"/>
                        </a:spcAft>
                        <a:buFont typeface="Wingdings" panose="05000000000000000000" pitchFamily="2" charset="2"/>
                        <a:buChar char="§"/>
                      </a:pPr>
                      <a:r>
                        <a:rPr lang="sr-Cyrl-CS" sz="1400" kern="1200" dirty="0">
                          <a:solidFill>
                            <a:schemeClr val="tx1"/>
                          </a:solidFill>
                          <a:effectLst/>
                          <a:latin typeface="Arial" panose="020B0604020202020204" pitchFamily="34" charset="0"/>
                          <a:ea typeface="+mn-ea"/>
                          <a:cs typeface="Arial" panose="020B0604020202020204" pitchFamily="34" charset="0"/>
                        </a:rPr>
                        <a:t>Ручно и машинско справљање бетона. </a:t>
                      </a:r>
                      <a:endParaRPr lang="en-US" sz="1400" kern="1200" dirty="0">
                        <a:solidFill>
                          <a:schemeClr val="tx1"/>
                        </a:solidFill>
                        <a:effectLst/>
                        <a:latin typeface="Arial" panose="020B0604020202020204" pitchFamily="34" charset="0"/>
                        <a:ea typeface="+mn-ea"/>
                        <a:cs typeface="Arial" panose="020B0604020202020204" pitchFamily="34" charset="0"/>
                      </a:endParaRPr>
                    </a:p>
                    <a:p>
                      <a:pPr marL="457200" algn="ctr">
                        <a:lnSpc>
                          <a:spcPct val="107000"/>
                        </a:lnSpc>
                        <a:spcAft>
                          <a:spcPts val="0"/>
                        </a:spcAft>
                      </a:pPr>
                      <a:endParaRPr lang="en-US" sz="1400" kern="1200" dirty="0">
                        <a:solidFill>
                          <a:schemeClr val="tx1"/>
                        </a:solidFill>
                        <a:effectLst/>
                        <a:latin typeface="Arial" panose="020B0604020202020204" pitchFamily="34" charset="0"/>
                        <a:ea typeface="+mn-ea"/>
                        <a:cs typeface="Arial" panose="020B0604020202020204" pitchFamily="34" charset="0"/>
                      </a:endParaRPr>
                    </a:p>
                  </a:txBody>
                  <a:tcPr marL="68584" marR="68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07000"/>
                        </a:lnSpc>
                        <a:spcAft>
                          <a:spcPts val="0"/>
                        </a:spcAft>
                      </a:pPr>
                      <a:r>
                        <a:rPr lang="en-US" sz="1400" kern="1200">
                          <a:solidFill>
                            <a:schemeClr val="tx1"/>
                          </a:solidFill>
                          <a:effectLst/>
                          <a:latin typeface="Arial" panose="020B0604020202020204" pitchFamily="34" charset="0"/>
                          <a:ea typeface="+mn-ea"/>
                          <a:cs typeface="Arial" panose="020B0604020202020204" pitchFamily="34" charset="0"/>
                        </a:rPr>
                        <a:t> </a:t>
                      </a:r>
                    </a:p>
                  </a:txBody>
                  <a:tcPr marL="68584" marR="68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33162025"/>
                  </a:ext>
                </a:extLst>
              </a:tr>
              <a:tr h="440107">
                <a:tc>
                  <a:txBody>
                    <a:bodyPr/>
                    <a:lstStyle/>
                    <a:p>
                      <a:pPr marL="457200">
                        <a:lnSpc>
                          <a:spcPct val="107000"/>
                        </a:lnSpc>
                        <a:spcAft>
                          <a:spcPts val="0"/>
                        </a:spcAft>
                      </a:pPr>
                      <a:r>
                        <a:rPr lang="en-US" sz="1400" kern="1200" dirty="0">
                          <a:solidFill>
                            <a:schemeClr val="tx1"/>
                          </a:solidFill>
                          <a:effectLst/>
                          <a:latin typeface="Arial" panose="020B0604020202020204" pitchFamily="34" charset="0"/>
                          <a:ea typeface="+mn-ea"/>
                          <a:cs typeface="Arial" panose="020B0604020202020204" pitchFamily="34" charset="0"/>
                        </a:rPr>
                        <a:t> </a:t>
                      </a:r>
                    </a:p>
                  </a:txBody>
                  <a:tcPr marL="68584" marR="68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07000"/>
                        </a:lnSpc>
                        <a:spcAft>
                          <a:spcPts val="0"/>
                        </a:spcAft>
                      </a:pPr>
                      <a:r>
                        <a:rPr lang="en-US" sz="1400" kern="1200" dirty="0">
                          <a:solidFill>
                            <a:schemeClr val="tx1"/>
                          </a:solidFill>
                          <a:effectLst/>
                          <a:latin typeface="Arial" panose="020B0604020202020204" pitchFamily="34" charset="0"/>
                          <a:ea typeface="+mn-ea"/>
                          <a:cs typeface="Arial" panose="020B0604020202020204" pitchFamily="34" charset="0"/>
                        </a:rPr>
                        <a:t> </a:t>
                      </a:r>
                      <a:r>
                        <a:rPr lang="sr-Cyrl-RS" sz="1400" kern="1200" dirty="0">
                          <a:solidFill>
                            <a:schemeClr val="tx1"/>
                          </a:solidFill>
                          <a:effectLst/>
                          <a:latin typeface="Arial" panose="020B0604020202020204" pitchFamily="34" charset="0"/>
                          <a:ea typeface="+mn-ea"/>
                          <a:cs typeface="Arial" panose="020B0604020202020204" pitchFamily="34" charset="0"/>
                        </a:rPr>
                        <a:t>В1,3</a:t>
                      </a:r>
                      <a:endParaRPr lang="en-US" sz="1400" kern="1200" dirty="0">
                        <a:solidFill>
                          <a:schemeClr val="tx1"/>
                        </a:solidFill>
                        <a:effectLst/>
                        <a:latin typeface="Arial" panose="020B0604020202020204" pitchFamily="34" charset="0"/>
                        <a:ea typeface="+mn-ea"/>
                        <a:cs typeface="Arial" panose="020B0604020202020204" pitchFamily="34" charset="0"/>
                      </a:endParaRPr>
                    </a:p>
                  </a:txBody>
                  <a:tcPr marL="68584" marR="68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85750" lvl="0" indent="-285750" algn="l" defTabSz="914400" rtl="0" eaLnBrk="1" latinLnBrk="0" hangingPunct="1">
                        <a:spcAft>
                          <a:spcPts val="0"/>
                        </a:spcAft>
                        <a:buFont typeface="Wingdings" panose="05000000000000000000" pitchFamily="2" charset="2"/>
                        <a:buChar char="§"/>
                      </a:pPr>
                      <a:r>
                        <a:rPr lang="sr-Cyrl-CS" sz="1400" kern="1200" dirty="0">
                          <a:solidFill>
                            <a:schemeClr val="tx1"/>
                          </a:solidFill>
                          <a:effectLst/>
                          <a:latin typeface="Arial" panose="020B0604020202020204" pitchFamily="34" charset="0"/>
                          <a:ea typeface="+mn-ea"/>
                          <a:cs typeface="Arial" panose="020B0604020202020204" pitchFamily="34" charset="0"/>
                        </a:rPr>
                        <a:t>Транспорт бетона.</a:t>
                      </a:r>
                      <a:endParaRPr lang="en-US" sz="1400" kern="1200" dirty="0">
                        <a:solidFill>
                          <a:schemeClr val="tx1"/>
                        </a:solidFill>
                        <a:effectLst/>
                        <a:latin typeface="Arial" panose="020B0604020202020204" pitchFamily="34" charset="0"/>
                        <a:ea typeface="+mn-ea"/>
                        <a:cs typeface="Arial" panose="020B0604020202020204" pitchFamily="34" charset="0"/>
                      </a:endParaRPr>
                    </a:p>
                    <a:p>
                      <a:pPr marL="285750" lvl="0" indent="-285750" algn="l" defTabSz="914400" rtl="0" eaLnBrk="1" latinLnBrk="0" hangingPunct="1">
                        <a:lnSpc>
                          <a:spcPct val="107000"/>
                        </a:lnSpc>
                        <a:spcAft>
                          <a:spcPts val="0"/>
                        </a:spcAft>
                        <a:buFont typeface="Wingdings" panose="05000000000000000000" pitchFamily="2" charset="2"/>
                        <a:buChar char="§"/>
                      </a:pPr>
                      <a:endParaRPr lang="en-US" sz="1400" kern="1200" dirty="0">
                        <a:solidFill>
                          <a:schemeClr val="tx1"/>
                        </a:solidFill>
                        <a:effectLst/>
                        <a:latin typeface="Arial" panose="020B0604020202020204" pitchFamily="34" charset="0"/>
                        <a:ea typeface="+mn-ea"/>
                        <a:cs typeface="Arial" panose="020B0604020202020204" pitchFamily="34" charset="0"/>
                      </a:endParaRPr>
                    </a:p>
                  </a:txBody>
                  <a:tcPr marL="68584" marR="68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07000"/>
                        </a:lnSpc>
                        <a:spcAft>
                          <a:spcPts val="0"/>
                        </a:spcAft>
                      </a:pPr>
                      <a:r>
                        <a:rPr lang="en-US" sz="1400" kern="1200">
                          <a:solidFill>
                            <a:schemeClr val="tx1"/>
                          </a:solidFill>
                          <a:effectLst/>
                          <a:latin typeface="Arial" panose="020B0604020202020204" pitchFamily="34" charset="0"/>
                          <a:ea typeface="+mn-ea"/>
                          <a:cs typeface="Arial" panose="020B0604020202020204" pitchFamily="34" charset="0"/>
                        </a:rPr>
                        <a:t> </a:t>
                      </a:r>
                    </a:p>
                  </a:txBody>
                  <a:tcPr marL="68584" marR="68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7983425"/>
                  </a:ext>
                </a:extLst>
              </a:tr>
              <a:tr h="426885">
                <a:tc>
                  <a:txBody>
                    <a:bodyPr/>
                    <a:lstStyle/>
                    <a:p>
                      <a:pPr marL="457200">
                        <a:lnSpc>
                          <a:spcPct val="107000"/>
                        </a:lnSpc>
                        <a:spcAft>
                          <a:spcPts val="0"/>
                        </a:spcAft>
                      </a:pPr>
                      <a:r>
                        <a:rPr lang="en-US" sz="1400" kern="1200" dirty="0">
                          <a:solidFill>
                            <a:schemeClr val="tx1"/>
                          </a:solidFill>
                          <a:effectLst/>
                          <a:latin typeface="Arial" panose="020B0604020202020204" pitchFamily="34" charset="0"/>
                          <a:ea typeface="+mn-ea"/>
                          <a:cs typeface="Arial" panose="020B0604020202020204" pitchFamily="34" charset="0"/>
                        </a:rPr>
                        <a:t> </a:t>
                      </a:r>
                    </a:p>
                  </a:txBody>
                  <a:tcPr marL="68584" marR="68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07000"/>
                        </a:lnSpc>
                        <a:spcAft>
                          <a:spcPts val="0"/>
                        </a:spcAft>
                      </a:pPr>
                      <a:r>
                        <a:rPr lang="en-US" sz="1400" kern="1200" dirty="0">
                          <a:solidFill>
                            <a:schemeClr val="tx1"/>
                          </a:solidFill>
                          <a:effectLst/>
                          <a:latin typeface="Arial" panose="020B0604020202020204" pitchFamily="34" charset="0"/>
                          <a:ea typeface="+mn-ea"/>
                          <a:cs typeface="Arial" panose="020B0604020202020204" pitchFamily="34" charset="0"/>
                        </a:rPr>
                        <a:t> </a:t>
                      </a:r>
                      <a:r>
                        <a:rPr lang="sr-Cyrl-RS" sz="1400" kern="1200" dirty="0">
                          <a:solidFill>
                            <a:schemeClr val="tx1"/>
                          </a:solidFill>
                          <a:effectLst/>
                          <a:latin typeface="Arial" panose="020B0604020202020204" pitchFamily="34" charset="0"/>
                          <a:ea typeface="+mn-ea"/>
                          <a:cs typeface="Arial" panose="020B0604020202020204" pitchFamily="34" charset="0"/>
                        </a:rPr>
                        <a:t>В1,4;В1,5</a:t>
                      </a:r>
                      <a:endParaRPr lang="en-US" sz="1400" kern="1200" dirty="0">
                        <a:solidFill>
                          <a:schemeClr val="tx1"/>
                        </a:solidFill>
                        <a:effectLst/>
                        <a:latin typeface="Arial" panose="020B0604020202020204" pitchFamily="34" charset="0"/>
                        <a:ea typeface="+mn-ea"/>
                        <a:cs typeface="Arial" panose="020B0604020202020204" pitchFamily="34" charset="0"/>
                      </a:endParaRPr>
                    </a:p>
                  </a:txBody>
                  <a:tcPr marL="68584" marR="68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85750" lvl="0" indent="-285750" algn="l" defTabSz="914400" rtl="0" eaLnBrk="1" latinLnBrk="0" hangingPunct="1">
                        <a:spcAft>
                          <a:spcPts val="0"/>
                        </a:spcAft>
                        <a:buFont typeface="Wingdings" panose="05000000000000000000" pitchFamily="2" charset="2"/>
                        <a:buChar char="§"/>
                      </a:pPr>
                      <a:r>
                        <a:rPr lang="sr-Cyrl-CS" sz="1400" kern="1200" dirty="0">
                          <a:solidFill>
                            <a:schemeClr val="tx1"/>
                          </a:solidFill>
                          <a:effectLst/>
                          <a:latin typeface="Arial" panose="020B0604020202020204" pitchFamily="34" charset="0"/>
                          <a:ea typeface="+mn-ea"/>
                          <a:cs typeface="Arial" panose="020B0604020202020204" pitchFamily="34" charset="0"/>
                        </a:rPr>
                        <a:t>Уграђивање бетона, уграђивање бетона у посебним условима.</a:t>
                      </a:r>
                      <a:endParaRPr lang="en-US" sz="1400" kern="1200" dirty="0">
                        <a:solidFill>
                          <a:schemeClr val="tx1"/>
                        </a:solidFill>
                        <a:effectLst/>
                        <a:latin typeface="Arial" panose="020B0604020202020204" pitchFamily="34" charset="0"/>
                        <a:ea typeface="+mn-ea"/>
                        <a:cs typeface="Arial" panose="020B0604020202020204" pitchFamily="34" charset="0"/>
                      </a:endParaRPr>
                    </a:p>
                  </a:txBody>
                  <a:tcPr marL="68584" marR="68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07000"/>
                        </a:lnSpc>
                        <a:spcAft>
                          <a:spcPts val="0"/>
                        </a:spcAft>
                      </a:pPr>
                      <a:r>
                        <a:rPr lang="en-US" sz="1400" kern="1200" dirty="0">
                          <a:solidFill>
                            <a:schemeClr val="tx1"/>
                          </a:solidFill>
                          <a:effectLst/>
                          <a:latin typeface="Arial" panose="020B0604020202020204" pitchFamily="34" charset="0"/>
                          <a:ea typeface="+mn-ea"/>
                          <a:cs typeface="Arial" panose="020B0604020202020204" pitchFamily="34" charset="0"/>
                        </a:rPr>
                        <a:t> </a:t>
                      </a:r>
                    </a:p>
                  </a:txBody>
                  <a:tcPr marL="68584" marR="68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93497759"/>
                  </a:ext>
                </a:extLst>
              </a:tr>
              <a:tr h="232812">
                <a:tc>
                  <a:txBody>
                    <a:bodyPr/>
                    <a:lstStyle/>
                    <a:p>
                      <a:pPr marL="457200">
                        <a:lnSpc>
                          <a:spcPct val="107000"/>
                        </a:lnSpc>
                        <a:spcAft>
                          <a:spcPts val="0"/>
                        </a:spcAft>
                      </a:pPr>
                      <a:r>
                        <a:rPr lang="sr-Cyrl-RS" sz="1400" kern="1200" dirty="0">
                          <a:solidFill>
                            <a:schemeClr val="tx1"/>
                          </a:solidFill>
                          <a:effectLst/>
                          <a:latin typeface="Arial" panose="020B0604020202020204" pitchFamily="34" charset="0"/>
                          <a:ea typeface="+mn-ea"/>
                          <a:cs typeface="Arial" panose="020B0604020202020204" pitchFamily="34" charset="0"/>
                        </a:rPr>
                        <a:t>З3</a:t>
                      </a:r>
                      <a:endParaRPr lang="en-US" sz="1400" kern="1200" dirty="0">
                        <a:solidFill>
                          <a:schemeClr val="tx1"/>
                        </a:solidFill>
                        <a:effectLst/>
                        <a:latin typeface="Arial" panose="020B0604020202020204" pitchFamily="34" charset="0"/>
                        <a:ea typeface="+mn-ea"/>
                        <a:cs typeface="Arial" panose="020B0604020202020204" pitchFamily="34" charset="0"/>
                      </a:endParaRPr>
                    </a:p>
                  </a:txBody>
                  <a:tcPr marL="68584" marR="68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07000"/>
                        </a:lnSpc>
                        <a:spcAft>
                          <a:spcPts val="0"/>
                        </a:spcAft>
                      </a:pPr>
                      <a:r>
                        <a:rPr lang="sr-Cyrl-RS" sz="1400" kern="1200" dirty="0">
                          <a:solidFill>
                            <a:schemeClr val="tx1"/>
                          </a:solidFill>
                          <a:effectLst/>
                          <a:latin typeface="Arial" panose="020B0604020202020204" pitchFamily="34" charset="0"/>
                          <a:ea typeface="+mn-ea"/>
                          <a:cs typeface="Arial" panose="020B0604020202020204" pitchFamily="34" charset="0"/>
                        </a:rPr>
                        <a:t>В2</a:t>
                      </a:r>
                      <a:endParaRPr lang="en-US" sz="1400" kern="1200" dirty="0">
                        <a:solidFill>
                          <a:schemeClr val="tx1"/>
                        </a:solidFill>
                        <a:effectLst/>
                        <a:latin typeface="Arial" panose="020B0604020202020204" pitchFamily="34" charset="0"/>
                        <a:ea typeface="+mn-ea"/>
                        <a:cs typeface="Arial" panose="020B0604020202020204" pitchFamily="34" charset="0"/>
                      </a:endParaRPr>
                    </a:p>
                  </a:txBody>
                  <a:tcPr marL="68584" marR="68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42950" indent="-285750" algn="l">
                        <a:lnSpc>
                          <a:spcPct val="107000"/>
                        </a:lnSpc>
                        <a:spcAft>
                          <a:spcPts val="0"/>
                        </a:spcAft>
                        <a:buFont typeface="Wingdings" panose="05000000000000000000" pitchFamily="2" charset="2"/>
                        <a:buChar char="§"/>
                      </a:pPr>
                      <a:r>
                        <a:rPr lang="sr-Cyrl-CS" sz="1400" kern="1200" dirty="0">
                          <a:solidFill>
                            <a:schemeClr val="tx1"/>
                          </a:solidFill>
                          <a:effectLst/>
                          <a:latin typeface="Arial" panose="020B0604020202020204" pitchFamily="34" charset="0"/>
                          <a:ea typeface="+mn-ea"/>
                          <a:cs typeface="Arial" panose="020B0604020202020204" pitchFamily="34" charset="0"/>
                        </a:rPr>
                        <a:t>Нега бетона. </a:t>
                      </a:r>
                      <a:endParaRPr lang="en-US" sz="1400" kern="1200" dirty="0">
                        <a:solidFill>
                          <a:schemeClr val="tx1"/>
                        </a:solidFill>
                        <a:effectLst/>
                        <a:latin typeface="Arial" panose="020B0604020202020204" pitchFamily="34" charset="0"/>
                        <a:ea typeface="+mn-ea"/>
                        <a:cs typeface="Arial" panose="020B0604020202020204" pitchFamily="34" charset="0"/>
                      </a:endParaRPr>
                    </a:p>
                  </a:txBody>
                  <a:tcPr marL="68584" marR="68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07000"/>
                        </a:lnSpc>
                        <a:spcAft>
                          <a:spcPts val="0"/>
                        </a:spcAft>
                      </a:pPr>
                      <a:endParaRPr lang="en-US" sz="1400" kern="1200" dirty="0">
                        <a:solidFill>
                          <a:schemeClr val="tx1"/>
                        </a:solidFill>
                        <a:effectLst/>
                        <a:latin typeface="Arial" panose="020B0604020202020204" pitchFamily="34" charset="0"/>
                        <a:ea typeface="+mn-ea"/>
                        <a:cs typeface="Arial" panose="020B0604020202020204" pitchFamily="34" charset="0"/>
                      </a:endParaRPr>
                    </a:p>
                  </a:txBody>
                  <a:tcPr marL="68584" marR="685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51390631"/>
                  </a:ext>
                </a:extLst>
              </a:tr>
            </a:tbl>
          </a:graphicData>
        </a:graphic>
      </p:graphicFrame>
    </p:spTree>
    <p:extLst>
      <p:ext uri="{BB962C8B-B14F-4D97-AF65-F5344CB8AC3E}">
        <p14:creationId xmlns:p14="http://schemas.microsoft.com/office/powerpoint/2010/main" val="3514179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4">
            <a:extLst>
              <a:ext uri="{FF2B5EF4-FFF2-40B4-BE49-F238E27FC236}">
                <a16:creationId xmlns:a16="http://schemas.microsoft.com/office/drawing/2014/main" id="{D02B4DDC-3B6F-439D-985E-AEDDE378CDF6}"/>
              </a:ext>
            </a:extLst>
          </p:cNvPr>
          <p:cNvSpPr>
            <a:spLocks noGrp="1" noChangeArrowheads="1"/>
          </p:cNvSpPr>
          <p:nvPr>
            <p:ph type="title"/>
          </p:nvPr>
        </p:nvSpPr>
        <p:spPr>
          <a:xfrm>
            <a:off x="672830" y="394308"/>
            <a:ext cx="10515600" cy="825500"/>
          </a:xfrm>
        </p:spPr>
        <p:txBody>
          <a:bodyPr vert="horz" lIns="91440" tIns="45720" rIns="91440" bIns="45720" rtlCol="0" anchor="ctr">
            <a:normAutofit/>
          </a:bodyPr>
          <a:lstStyle/>
          <a:p>
            <a:r>
              <a:rPr lang="sr-Cyrl-RS" altLang="en-US" sz="4000" b="1" dirty="0">
                <a:solidFill>
                  <a:schemeClr val="accent5">
                    <a:lumMod val="50000"/>
                  </a:schemeClr>
                </a:solidFill>
                <a:latin typeface="Arial" panose="020B0604020202020204" pitchFamily="34" charset="0"/>
                <a:cs typeface="Arial" panose="020B0604020202020204" pitchFamily="34" charset="0"/>
              </a:rPr>
              <a:t>План релизације програма обуке</a:t>
            </a:r>
            <a:endParaRPr lang="en-US" altLang="en-US" sz="4000" b="1" dirty="0">
              <a:solidFill>
                <a:schemeClr val="accent5">
                  <a:lumMod val="50000"/>
                </a:schemeClr>
              </a:solidFill>
              <a:latin typeface="Arial" panose="020B0604020202020204" pitchFamily="34" charset="0"/>
              <a:cs typeface="Arial" panose="020B0604020202020204" pitchFamily="34" charset="0"/>
            </a:endParaRPr>
          </a:p>
        </p:txBody>
      </p:sp>
      <p:graphicFrame>
        <p:nvGraphicFramePr>
          <p:cNvPr id="25" name="Table 24">
            <a:extLst>
              <a:ext uri="{FF2B5EF4-FFF2-40B4-BE49-F238E27FC236}">
                <a16:creationId xmlns:a16="http://schemas.microsoft.com/office/drawing/2014/main" id="{C70886D6-3972-4F69-BBE2-5D17673F8B88}"/>
              </a:ext>
            </a:extLst>
          </p:cNvPr>
          <p:cNvGraphicFramePr>
            <a:graphicFrameLocks noGrp="1"/>
          </p:cNvGraphicFramePr>
          <p:nvPr>
            <p:extLst>
              <p:ext uri="{D42A27DB-BD31-4B8C-83A1-F6EECF244321}">
                <p14:modId xmlns:p14="http://schemas.microsoft.com/office/powerpoint/2010/main" val="3208253567"/>
              </p:ext>
            </p:extLst>
          </p:nvPr>
        </p:nvGraphicFramePr>
        <p:xfrm>
          <a:off x="2342880" y="2154677"/>
          <a:ext cx="7175500" cy="2209803"/>
        </p:xfrm>
        <a:graphic>
          <a:graphicData uri="http://schemas.openxmlformats.org/drawingml/2006/table">
            <a:tbl>
              <a:tblPr/>
              <a:tblGrid>
                <a:gridCol w="596900">
                  <a:extLst>
                    <a:ext uri="{9D8B030D-6E8A-4147-A177-3AD203B41FA5}">
                      <a16:colId xmlns:a16="http://schemas.microsoft.com/office/drawing/2014/main" val="20000"/>
                    </a:ext>
                  </a:extLst>
                </a:gridCol>
                <a:gridCol w="4322763">
                  <a:extLst>
                    <a:ext uri="{9D8B030D-6E8A-4147-A177-3AD203B41FA5}">
                      <a16:colId xmlns:a16="http://schemas.microsoft.com/office/drawing/2014/main" val="20001"/>
                    </a:ext>
                  </a:extLst>
                </a:gridCol>
                <a:gridCol w="663575">
                  <a:extLst>
                    <a:ext uri="{9D8B030D-6E8A-4147-A177-3AD203B41FA5}">
                      <a16:colId xmlns:a16="http://schemas.microsoft.com/office/drawing/2014/main" val="20002"/>
                    </a:ext>
                  </a:extLst>
                </a:gridCol>
                <a:gridCol w="796925">
                  <a:extLst>
                    <a:ext uri="{9D8B030D-6E8A-4147-A177-3AD203B41FA5}">
                      <a16:colId xmlns:a16="http://schemas.microsoft.com/office/drawing/2014/main" val="20003"/>
                    </a:ext>
                  </a:extLst>
                </a:gridCol>
                <a:gridCol w="795337">
                  <a:extLst>
                    <a:ext uri="{9D8B030D-6E8A-4147-A177-3AD203B41FA5}">
                      <a16:colId xmlns:a16="http://schemas.microsoft.com/office/drawing/2014/main" val="20004"/>
                    </a:ext>
                  </a:extLst>
                </a:gridCol>
              </a:tblGrid>
              <a:tr h="271463">
                <a:tc rowSpan="2">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sr-Cyrl-RS" altLang="en-US" sz="12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Рб</a:t>
                      </a:r>
                      <a:endParaRPr kumimoji="0" lang="en-US" altLang="en-US" sz="1200" b="1"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19050" marR="190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rowSpan="2">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sr-Cyrl-RS" altLang="en-US" sz="12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Модул</a:t>
                      </a:r>
                      <a:endParaRPr kumimoji="0" lang="en-US" altLang="en-US" sz="1200" b="1"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19050" marR="190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gridSpan="3">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sr-Cyrl-RS" altLang="en-US" sz="12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Број сати</a:t>
                      </a:r>
                      <a:endParaRPr kumimoji="0" lang="en-US" altLang="en-US" sz="1200" b="1"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19050" marR="190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71463">
                <a:tc vMerge="1">
                  <a:txBody>
                    <a:bodyPr/>
                    <a:lstStyle/>
                    <a:p>
                      <a:endParaRPr lang="en-US"/>
                    </a:p>
                  </a:txBody>
                  <a:tcPr/>
                </a:tc>
                <a:tc vMerge="1">
                  <a:txBody>
                    <a:bodyPr/>
                    <a:lstStyle/>
                    <a:p>
                      <a:endParaRPr lang="en-US"/>
                    </a:p>
                  </a:txBody>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sr-Cyrl-RS" altLang="en-US" sz="1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Т</a:t>
                      </a:r>
                      <a:endParaRPr kumimoji="0" lang="en-US" altLang="en-US" sz="12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19050" marR="190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sr-Cyrl-RS" altLang="en-US" sz="1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ПН</a:t>
                      </a:r>
                      <a:endParaRPr kumimoji="0" lang="en-US" altLang="en-US" sz="12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19050" marR="190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sr-Cyrl-RS" altLang="en-US" sz="12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УКУПНО</a:t>
                      </a:r>
                      <a:endParaRPr kumimoji="0" lang="en-US" altLang="en-US" sz="12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19050" marR="190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extLst>
                  <a:ext uri="{0D108BD9-81ED-4DB2-BD59-A6C34878D82A}">
                    <a16:rowId xmlns:a16="http://schemas.microsoft.com/office/drawing/2014/main" val="10001"/>
                  </a:ext>
                </a:extLst>
              </a:tr>
              <a:tr h="271463">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ts val="1500"/>
                        </a:lnSpc>
                        <a:spcBef>
                          <a:spcPct val="0"/>
                        </a:spcBef>
                        <a:spcAft>
                          <a:spcPct val="0"/>
                        </a:spcAft>
                        <a:buClrTx/>
                        <a:buSzTx/>
                        <a:buFont typeface="+mj-lt"/>
                        <a:buNone/>
                        <a:tabLst/>
                      </a:pPr>
                      <a:r>
                        <a:rPr kumimoji="0" lang="sr-Cyrl-RS" altLang="en-US" sz="12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1 </a:t>
                      </a:r>
                      <a:endParaRPr kumimoji="0" lang="sr-Cyrl-RS" altLang="en-US" sz="1200" b="1"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19050" marR="190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sr-Cyrl-RS" altLang="en-US" sz="1400" b="0" i="0" u="none" strike="noStrike" cap="none" normalizeH="0" baseline="0" dirty="0">
                          <a:ln>
                            <a:noFill/>
                          </a:ln>
                          <a:solidFill>
                            <a:srgbClr val="000000"/>
                          </a:solidFill>
                          <a:effectLst/>
                          <a:latin typeface="Calibri" panose="020F0502020204030204" pitchFamily="34" charset="0"/>
                        </a:rPr>
                        <a:t> </a:t>
                      </a:r>
                      <a:endParaRPr kumimoji="0" lang="en-US" altLang="en-US" sz="1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9050" marR="1905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sr-Cyrl-RS" altLang="en-US" sz="1400" b="0" i="0" u="none" strike="noStrike" cap="none" normalizeH="0" baseline="0" dirty="0">
                          <a:ln>
                            <a:noFill/>
                          </a:ln>
                          <a:solidFill>
                            <a:srgbClr val="000000"/>
                          </a:solidFill>
                          <a:effectLst/>
                          <a:latin typeface="Calibri" panose="020F0502020204030204" pitchFamily="34" charset="0"/>
                        </a:rPr>
                        <a:t> </a:t>
                      </a:r>
                      <a:endParaRPr kumimoji="0" lang="en-US" altLang="en-US" sz="1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9050" marR="1905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sr-Cyrl-RS" altLang="en-US" sz="1400" b="0" i="0" u="none" strike="noStrike" cap="none" normalizeH="0" baseline="0" dirty="0">
                          <a:ln>
                            <a:noFill/>
                          </a:ln>
                          <a:solidFill>
                            <a:srgbClr val="000000"/>
                          </a:solidFill>
                          <a:effectLst/>
                          <a:latin typeface="Calibri" panose="020F0502020204030204" pitchFamily="34" charset="0"/>
                        </a:rPr>
                        <a:t> </a:t>
                      </a:r>
                      <a:endParaRPr kumimoji="0" lang="en-US" altLang="en-US" sz="1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9050" marR="1905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sr-Cyrl-RS" altLang="en-US" sz="1400" b="0" i="0" u="none" strike="noStrike" cap="none" normalizeH="0" baseline="0" dirty="0">
                          <a:ln>
                            <a:noFill/>
                          </a:ln>
                          <a:solidFill>
                            <a:srgbClr val="000000"/>
                          </a:solidFill>
                          <a:effectLst/>
                          <a:latin typeface="Calibri" panose="020F0502020204030204" pitchFamily="34" charset="0"/>
                        </a:rPr>
                        <a:t> </a:t>
                      </a:r>
                      <a:endParaRPr kumimoji="0" lang="en-US" altLang="en-US" sz="1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9050" marR="1905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271463">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ts val="1500"/>
                        </a:lnSpc>
                        <a:spcBef>
                          <a:spcPct val="0"/>
                        </a:spcBef>
                        <a:spcAft>
                          <a:spcPct val="0"/>
                        </a:spcAft>
                        <a:buClrTx/>
                        <a:buSzTx/>
                        <a:buFont typeface="+mj-lt"/>
                        <a:buNone/>
                        <a:tabLst/>
                      </a:pPr>
                      <a:r>
                        <a:rPr kumimoji="0" lang="sr-Cyrl-RS" altLang="en-US" sz="12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2 </a:t>
                      </a:r>
                      <a:endParaRPr kumimoji="0" lang="sr-Cyrl-RS" altLang="en-US" sz="1200" b="1"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19050" marR="190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sr-Cyrl-RS" altLang="en-US" sz="1400" b="0" i="0" u="none" strike="noStrike" cap="none" normalizeH="0" baseline="0" dirty="0">
                          <a:ln>
                            <a:noFill/>
                          </a:ln>
                          <a:solidFill>
                            <a:srgbClr val="000000"/>
                          </a:solidFill>
                          <a:effectLst/>
                          <a:latin typeface="Calibri" panose="020F0502020204030204" pitchFamily="34" charset="0"/>
                        </a:rPr>
                        <a:t> </a:t>
                      </a:r>
                      <a:endParaRPr kumimoji="0" lang="en-US" altLang="en-US" sz="1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9050" marR="1905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sr-Cyrl-RS" altLang="en-US" sz="1400" b="0" i="0" u="none" strike="noStrike" cap="none" normalizeH="0" baseline="0">
                          <a:ln>
                            <a:noFill/>
                          </a:ln>
                          <a:solidFill>
                            <a:srgbClr val="000000"/>
                          </a:solidFill>
                          <a:effectLst/>
                          <a:latin typeface="Calibri" panose="020F0502020204030204" pitchFamily="34" charset="0"/>
                        </a:rPr>
                        <a:t> </a:t>
                      </a:r>
                      <a:endParaRPr kumimoji="0" lang="en-US" altLang="en-US" sz="1400" b="0" i="0" u="none" strike="noStrike" cap="none" normalizeH="0" baseline="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9050" marR="1905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sr-Cyrl-RS" altLang="en-US" sz="1400" b="0" i="0" u="none" strike="noStrike" cap="none" normalizeH="0" baseline="0">
                          <a:ln>
                            <a:noFill/>
                          </a:ln>
                          <a:solidFill>
                            <a:srgbClr val="000000"/>
                          </a:solidFill>
                          <a:effectLst/>
                          <a:latin typeface="Calibri" panose="020F0502020204030204" pitchFamily="34" charset="0"/>
                        </a:rPr>
                        <a:t> </a:t>
                      </a:r>
                      <a:endParaRPr kumimoji="0" lang="en-US" altLang="en-US" sz="1400" b="0" i="0" u="none" strike="noStrike" cap="none" normalizeH="0" baseline="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9050" marR="1905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sr-Cyrl-RS" altLang="en-US" sz="1400" b="0" i="0" u="none" strike="noStrike" cap="none" normalizeH="0" baseline="0">
                          <a:ln>
                            <a:noFill/>
                          </a:ln>
                          <a:solidFill>
                            <a:srgbClr val="000000"/>
                          </a:solidFill>
                          <a:effectLst/>
                          <a:latin typeface="Calibri" panose="020F0502020204030204" pitchFamily="34" charset="0"/>
                        </a:rPr>
                        <a:t> </a:t>
                      </a:r>
                      <a:endParaRPr kumimoji="0" lang="en-US" altLang="en-US" sz="1400" b="0" i="0" u="none" strike="noStrike" cap="none" normalizeH="0" baseline="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9050" marR="1905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extLst>
                  <a:ext uri="{0D108BD9-81ED-4DB2-BD59-A6C34878D82A}">
                    <a16:rowId xmlns:a16="http://schemas.microsoft.com/office/drawing/2014/main" val="10003"/>
                  </a:ext>
                </a:extLst>
              </a:tr>
              <a:tr h="309562">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ts val="1500"/>
                        </a:lnSpc>
                        <a:spcBef>
                          <a:spcPct val="0"/>
                        </a:spcBef>
                        <a:spcAft>
                          <a:spcPct val="0"/>
                        </a:spcAft>
                        <a:buClrTx/>
                        <a:buSzTx/>
                        <a:buFont typeface="+mj-lt"/>
                        <a:buNone/>
                        <a:tabLst/>
                      </a:pPr>
                      <a:r>
                        <a:rPr kumimoji="0" lang="sr-Cyrl-RS" altLang="en-US" sz="12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3 </a:t>
                      </a:r>
                      <a:endParaRPr kumimoji="0" lang="sr-Cyrl-RS" altLang="en-US" sz="1200" b="1"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19050" marR="190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just" defTabSz="914400" rtl="0" eaLnBrk="1" fontAlgn="base" latinLnBrk="0" hangingPunct="1">
                        <a:lnSpc>
                          <a:spcPct val="107000"/>
                        </a:lnSpc>
                        <a:spcBef>
                          <a:spcPct val="0"/>
                        </a:spcBef>
                        <a:spcAft>
                          <a:spcPct val="0"/>
                        </a:spcAft>
                        <a:buClrTx/>
                        <a:buSzTx/>
                        <a:buFontTx/>
                        <a:buNone/>
                        <a:tabLst/>
                      </a:pPr>
                      <a:r>
                        <a:rPr kumimoji="0" lang="sr-Cyrl-RS" altLang="en-US" sz="1400" b="0" i="0" u="none" strike="noStrike" cap="none" normalizeH="0" baseline="0" dirty="0">
                          <a:ln>
                            <a:noFill/>
                          </a:ln>
                          <a:solidFill>
                            <a:srgbClr val="000000"/>
                          </a:solidFill>
                          <a:effectLst/>
                          <a:latin typeface="Calibri" panose="020F0502020204030204" pitchFamily="34" charset="0"/>
                        </a:rPr>
                        <a:t> </a:t>
                      </a:r>
                      <a:endParaRPr kumimoji="0" lang="en-US" altLang="en-US" sz="1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9050" marR="1905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sr-Cyrl-RS" altLang="en-US" sz="1400" b="0" i="0" u="none" strike="noStrike" cap="none" normalizeH="0" baseline="0" dirty="0">
                          <a:ln>
                            <a:noFill/>
                          </a:ln>
                          <a:solidFill>
                            <a:srgbClr val="000000"/>
                          </a:solidFill>
                          <a:effectLst/>
                          <a:latin typeface="Calibri" panose="020F0502020204030204" pitchFamily="34" charset="0"/>
                        </a:rPr>
                        <a:t> </a:t>
                      </a:r>
                      <a:endParaRPr kumimoji="0" lang="en-US" altLang="en-US" sz="1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9050" marR="1905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sr-Cyrl-RS" altLang="en-US" sz="1400" b="0" i="0" u="none" strike="noStrike" cap="none" normalizeH="0" baseline="0" dirty="0">
                          <a:ln>
                            <a:noFill/>
                          </a:ln>
                          <a:solidFill>
                            <a:srgbClr val="000000"/>
                          </a:solidFill>
                          <a:effectLst/>
                          <a:latin typeface="Calibri" panose="020F0502020204030204" pitchFamily="34" charset="0"/>
                        </a:rPr>
                        <a:t> </a:t>
                      </a:r>
                      <a:endParaRPr kumimoji="0" lang="en-US" altLang="en-US" sz="1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9050" marR="1905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sr-Cyrl-RS" altLang="en-US" sz="1400" b="0" i="0" u="none" strike="noStrike" cap="none" normalizeH="0" baseline="0" dirty="0">
                          <a:ln>
                            <a:noFill/>
                          </a:ln>
                          <a:solidFill>
                            <a:srgbClr val="000000"/>
                          </a:solidFill>
                          <a:effectLst/>
                          <a:latin typeface="Calibri" panose="020F0502020204030204" pitchFamily="34" charset="0"/>
                        </a:rPr>
                        <a:t> </a:t>
                      </a:r>
                      <a:endParaRPr kumimoji="0" lang="en-US" altLang="en-US" sz="1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9050" marR="1905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271463">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ts val="1500"/>
                        </a:lnSpc>
                        <a:spcBef>
                          <a:spcPct val="0"/>
                        </a:spcBef>
                        <a:spcAft>
                          <a:spcPct val="0"/>
                        </a:spcAft>
                        <a:buClrTx/>
                        <a:buSzTx/>
                        <a:buFont typeface="+mj-lt"/>
                        <a:buNone/>
                        <a:tabLst/>
                      </a:pPr>
                      <a:r>
                        <a:rPr kumimoji="0" lang="sr-Cyrl-RS" altLang="en-US" sz="12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4 </a:t>
                      </a:r>
                      <a:endParaRPr kumimoji="0" lang="sr-Cyrl-RS" altLang="en-US" sz="1200" b="1"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19050" marR="190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ts val="1500"/>
                        </a:lnSpc>
                        <a:spcBef>
                          <a:spcPct val="0"/>
                        </a:spcBef>
                        <a:spcAft>
                          <a:spcPct val="0"/>
                        </a:spcAft>
                        <a:buClrTx/>
                        <a:buSzTx/>
                        <a:buFontTx/>
                        <a:buNone/>
                        <a:tabLst/>
                      </a:pPr>
                      <a:r>
                        <a:rPr kumimoji="0" lang="sr-Cyrl-RS" altLang="en-US" sz="1400" b="0" i="0" u="none" strike="noStrike" cap="none" normalizeH="0" baseline="0">
                          <a:ln>
                            <a:noFill/>
                          </a:ln>
                          <a:solidFill>
                            <a:srgbClr val="000000"/>
                          </a:solidFill>
                          <a:effectLst/>
                          <a:latin typeface="Calibri" panose="020F0502020204030204" pitchFamily="34" charset="0"/>
                        </a:rPr>
                        <a:t> </a:t>
                      </a:r>
                      <a:endParaRPr kumimoji="0" lang="en-US" altLang="en-US" sz="1400" b="0" i="0" u="none" strike="noStrike" cap="none" normalizeH="0" baseline="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9050" marR="1905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sr-Cyrl-RS" altLang="en-US" sz="1400" b="0" i="0" u="none" strike="noStrike" cap="none" normalizeH="0" baseline="0">
                          <a:ln>
                            <a:noFill/>
                          </a:ln>
                          <a:solidFill>
                            <a:srgbClr val="000000"/>
                          </a:solidFill>
                          <a:effectLst/>
                          <a:latin typeface="Calibri" panose="020F0502020204030204" pitchFamily="34" charset="0"/>
                        </a:rPr>
                        <a:t> </a:t>
                      </a:r>
                      <a:endParaRPr kumimoji="0" lang="en-US" altLang="en-US" sz="1400" b="0" i="0" u="none" strike="noStrike" cap="none" normalizeH="0" baseline="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9050" marR="1905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sr-Cyrl-RS" altLang="en-US" sz="1400" b="0" i="0" u="none" strike="noStrike" cap="none" normalizeH="0" baseline="0">
                          <a:ln>
                            <a:noFill/>
                          </a:ln>
                          <a:solidFill>
                            <a:srgbClr val="000000"/>
                          </a:solidFill>
                          <a:effectLst/>
                          <a:latin typeface="Calibri" panose="020F0502020204030204" pitchFamily="34" charset="0"/>
                        </a:rPr>
                        <a:t> </a:t>
                      </a:r>
                      <a:endParaRPr kumimoji="0" lang="en-US" altLang="en-US" sz="1400" b="0" i="0" u="none" strike="noStrike" cap="none" normalizeH="0" baseline="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9050" marR="1905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sr-Cyrl-RS" altLang="en-US" sz="1400" b="0" i="0" u="none" strike="noStrike" cap="none" normalizeH="0" baseline="0">
                          <a:ln>
                            <a:noFill/>
                          </a:ln>
                          <a:solidFill>
                            <a:srgbClr val="000000"/>
                          </a:solidFill>
                          <a:effectLst/>
                          <a:latin typeface="Calibri" panose="020F0502020204030204" pitchFamily="34" charset="0"/>
                        </a:rPr>
                        <a:t> </a:t>
                      </a:r>
                      <a:endParaRPr kumimoji="0" lang="en-US" altLang="en-US" sz="1400" b="0" i="0" u="none" strike="noStrike" cap="none" normalizeH="0" baseline="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9050" marR="1905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extLst>
                  <a:ext uri="{0D108BD9-81ED-4DB2-BD59-A6C34878D82A}">
                    <a16:rowId xmlns:a16="http://schemas.microsoft.com/office/drawing/2014/main" val="10005"/>
                  </a:ext>
                </a:extLst>
              </a:tr>
              <a:tr h="271463">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ts val="1500"/>
                        </a:lnSpc>
                        <a:spcBef>
                          <a:spcPct val="0"/>
                        </a:spcBef>
                        <a:spcAft>
                          <a:spcPct val="0"/>
                        </a:spcAft>
                        <a:buClrTx/>
                        <a:buSzTx/>
                        <a:buFont typeface="+mj-lt"/>
                        <a:buNone/>
                        <a:tabLst/>
                      </a:pPr>
                      <a:r>
                        <a:rPr kumimoji="0" lang="sr-Cyrl-RS" altLang="en-US" sz="12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5 </a:t>
                      </a:r>
                      <a:endParaRPr kumimoji="0" lang="sr-Cyrl-RS" altLang="en-US" sz="1200" b="1"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19050" marR="190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just" defTabSz="914400" rtl="0" eaLnBrk="1" fontAlgn="base" latinLnBrk="0" hangingPunct="1">
                        <a:lnSpc>
                          <a:spcPct val="107000"/>
                        </a:lnSpc>
                        <a:spcBef>
                          <a:spcPct val="0"/>
                        </a:spcBef>
                        <a:spcAft>
                          <a:spcPct val="0"/>
                        </a:spcAft>
                        <a:buClrTx/>
                        <a:buSzTx/>
                        <a:buFontTx/>
                        <a:buNone/>
                        <a:tabLst/>
                      </a:pPr>
                      <a:r>
                        <a:rPr kumimoji="0" lang="sr-Cyrl-RS" altLang="en-US" sz="1400" b="0" i="0" u="none" strike="noStrike" cap="none" normalizeH="0" baseline="0" dirty="0">
                          <a:ln>
                            <a:noFill/>
                          </a:ln>
                          <a:solidFill>
                            <a:srgbClr val="000000"/>
                          </a:solidFill>
                          <a:effectLst/>
                          <a:latin typeface="Calibri" panose="020F0502020204030204" pitchFamily="34" charset="0"/>
                        </a:rPr>
                        <a:t> </a:t>
                      </a:r>
                      <a:endParaRPr kumimoji="0" lang="en-US" altLang="en-US" sz="1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9050" marR="1905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sr-Cyrl-RS" altLang="en-US" sz="1400" b="0" i="0" u="none" strike="noStrike" cap="none" normalizeH="0" baseline="0" dirty="0">
                          <a:ln>
                            <a:noFill/>
                          </a:ln>
                          <a:solidFill>
                            <a:srgbClr val="000000"/>
                          </a:solidFill>
                          <a:effectLst/>
                          <a:latin typeface="Calibri" panose="020F0502020204030204" pitchFamily="34" charset="0"/>
                        </a:rPr>
                        <a:t> </a:t>
                      </a:r>
                      <a:endParaRPr kumimoji="0" lang="en-US" altLang="en-US" sz="1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9050" marR="1905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sr-Cyrl-RS" altLang="en-US" sz="1400" b="0" i="0" u="none" strike="noStrike" cap="none" normalizeH="0" baseline="0" dirty="0">
                          <a:ln>
                            <a:noFill/>
                          </a:ln>
                          <a:solidFill>
                            <a:srgbClr val="000000"/>
                          </a:solidFill>
                          <a:effectLst/>
                          <a:latin typeface="Calibri" panose="020F0502020204030204" pitchFamily="34" charset="0"/>
                        </a:rPr>
                        <a:t> </a:t>
                      </a:r>
                      <a:endParaRPr kumimoji="0" lang="en-US" altLang="en-US" sz="1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9050" marR="1905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sr-Cyrl-RS" altLang="en-US" sz="1400" b="0" i="0" u="none" strike="noStrike" cap="none" normalizeH="0" baseline="0" dirty="0">
                          <a:ln>
                            <a:noFill/>
                          </a:ln>
                          <a:solidFill>
                            <a:srgbClr val="000000"/>
                          </a:solidFill>
                          <a:effectLst/>
                          <a:latin typeface="Calibri" panose="020F0502020204030204" pitchFamily="34" charset="0"/>
                        </a:rPr>
                        <a:t> </a:t>
                      </a:r>
                      <a:endParaRPr kumimoji="0" lang="en-US" altLang="en-US" sz="1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9050" marR="1905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r h="271463">
                <a:tc gridSpan="2">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ts val="1500"/>
                        </a:lnSpc>
                        <a:spcBef>
                          <a:spcPct val="0"/>
                        </a:spcBef>
                        <a:spcAft>
                          <a:spcPct val="0"/>
                        </a:spcAft>
                        <a:buClrTx/>
                        <a:buSzTx/>
                        <a:buFontTx/>
                        <a:buNone/>
                        <a:tabLst/>
                      </a:pPr>
                      <a:r>
                        <a:rPr kumimoji="0" lang="sr-Cyrl-RS" altLang="en-US" sz="12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УКУПНО</a:t>
                      </a:r>
                      <a:endParaRPr kumimoji="0" lang="en-US" altLang="en-US" sz="1200" b="1"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19050" marR="190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hMerge="1">
                  <a:txBody>
                    <a:bodyPr/>
                    <a:lstStyle/>
                    <a:p>
                      <a:endParaRPr lang="en-US"/>
                    </a:p>
                  </a:txBody>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sr-Cyrl-RS" altLang="en-US" sz="1400" b="0" i="0" u="none" strike="noStrike" cap="none" normalizeH="0" baseline="0">
                          <a:ln>
                            <a:noFill/>
                          </a:ln>
                          <a:solidFill>
                            <a:srgbClr val="000000"/>
                          </a:solidFill>
                          <a:effectLst/>
                          <a:latin typeface="Calibri" panose="020F0502020204030204" pitchFamily="34" charset="0"/>
                        </a:rPr>
                        <a:t> </a:t>
                      </a:r>
                      <a:endParaRPr kumimoji="0" lang="en-US" altLang="en-US" sz="1400" b="0" i="0" u="none" strike="noStrike" cap="none" normalizeH="0" baseline="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9050" marR="1905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sr-Cyrl-RS" altLang="en-US" sz="1400" b="0" i="0" u="none" strike="noStrike" cap="none" normalizeH="0" baseline="0">
                          <a:ln>
                            <a:noFill/>
                          </a:ln>
                          <a:solidFill>
                            <a:srgbClr val="000000"/>
                          </a:solidFill>
                          <a:effectLst/>
                          <a:latin typeface="Calibri" panose="020F0502020204030204" pitchFamily="34" charset="0"/>
                        </a:rPr>
                        <a:t> </a:t>
                      </a:r>
                      <a:endParaRPr kumimoji="0" lang="en-US" altLang="en-US" sz="1400" b="0" i="0" u="none" strike="noStrike" cap="none" normalizeH="0" baseline="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9050" marR="1905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ts val="1500"/>
                        </a:lnSpc>
                        <a:spcBef>
                          <a:spcPct val="0"/>
                        </a:spcBef>
                        <a:spcAft>
                          <a:spcPct val="0"/>
                        </a:spcAft>
                        <a:buClrTx/>
                        <a:buSzTx/>
                        <a:buFontTx/>
                        <a:buNone/>
                        <a:tabLst/>
                      </a:pPr>
                      <a:r>
                        <a:rPr kumimoji="0" lang="sr-Cyrl-RS" altLang="en-US" sz="1400" b="0" i="0" u="none" strike="noStrike" cap="none" normalizeH="0" baseline="0" dirty="0">
                          <a:ln>
                            <a:noFill/>
                          </a:ln>
                          <a:solidFill>
                            <a:srgbClr val="000000"/>
                          </a:solidFill>
                          <a:effectLst/>
                          <a:latin typeface="Calibri" panose="020F0502020204030204" pitchFamily="34" charset="0"/>
                        </a:rPr>
                        <a:t> </a:t>
                      </a:r>
                      <a:endParaRPr kumimoji="0" lang="en-US" altLang="en-US" sz="1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9050" marR="1905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BCB"/>
                    </a:solid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691304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071D74C1-E965-4E5A-829C-60480296FCA2}"/>
              </a:ext>
            </a:extLst>
          </p:cNvPr>
          <p:cNvSpPr>
            <a:spLocks noGrp="1"/>
          </p:cNvSpPr>
          <p:nvPr>
            <p:ph type="title"/>
          </p:nvPr>
        </p:nvSpPr>
        <p:spPr>
          <a:xfrm>
            <a:off x="565825" y="319087"/>
            <a:ext cx="10515600" cy="835025"/>
          </a:xfrm>
        </p:spPr>
        <p:txBody>
          <a:bodyPr vert="horz" lIns="91440" tIns="45720" rIns="91440" bIns="45720" rtlCol="0" anchor="ctr">
            <a:normAutofit/>
          </a:bodyPr>
          <a:lstStyle/>
          <a:p>
            <a:r>
              <a:rPr lang="sr-Cyrl-RS" altLang="en-US" sz="4000" b="1" dirty="0">
                <a:solidFill>
                  <a:schemeClr val="accent5">
                    <a:lumMod val="50000"/>
                  </a:schemeClr>
                </a:solidFill>
                <a:latin typeface="Arial" panose="020B0604020202020204" pitchFamily="34" charset="0"/>
                <a:cs typeface="Arial" panose="020B0604020202020204" pitchFamily="34" charset="0"/>
              </a:rPr>
              <a:t>Структура модула</a:t>
            </a:r>
            <a:endParaRPr lang="en-US" altLang="en-US" sz="4000" b="1" dirty="0">
              <a:solidFill>
                <a:schemeClr val="accent5">
                  <a:lumMod val="50000"/>
                </a:schemeClr>
              </a:solidFill>
              <a:latin typeface="Arial" panose="020B0604020202020204" pitchFamily="34" charset="0"/>
              <a:cs typeface="Arial" panose="020B0604020202020204" pitchFamily="34" charset="0"/>
            </a:endParaRPr>
          </a:p>
        </p:txBody>
      </p:sp>
      <p:graphicFrame>
        <p:nvGraphicFramePr>
          <p:cNvPr id="5" name="Table 4">
            <a:extLst>
              <a:ext uri="{FF2B5EF4-FFF2-40B4-BE49-F238E27FC236}">
                <a16:creationId xmlns:a16="http://schemas.microsoft.com/office/drawing/2014/main" id="{E8742E48-8556-46E2-BC6F-CEC34F39303B}"/>
              </a:ext>
            </a:extLst>
          </p:cNvPr>
          <p:cNvGraphicFramePr>
            <a:graphicFrameLocks noGrp="1"/>
          </p:cNvGraphicFramePr>
          <p:nvPr>
            <p:extLst>
              <p:ext uri="{D42A27DB-BD31-4B8C-83A1-F6EECF244321}">
                <p14:modId xmlns:p14="http://schemas.microsoft.com/office/powerpoint/2010/main" val="838297712"/>
              </p:ext>
            </p:extLst>
          </p:nvPr>
        </p:nvGraphicFramePr>
        <p:xfrm>
          <a:off x="914400" y="1000125"/>
          <a:ext cx="10363200" cy="4857750"/>
        </p:xfrm>
        <a:graphic>
          <a:graphicData uri="http://schemas.openxmlformats.org/drawingml/2006/table">
            <a:tbl>
              <a:tblPr/>
              <a:tblGrid>
                <a:gridCol w="3276360">
                  <a:extLst>
                    <a:ext uri="{9D8B030D-6E8A-4147-A177-3AD203B41FA5}">
                      <a16:colId xmlns:a16="http://schemas.microsoft.com/office/drawing/2014/main" val="20001"/>
                    </a:ext>
                  </a:extLst>
                </a:gridCol>
                <a:gridCol w="552024">
                  <a:extLst>
                    <a:ext uri="{9D8B030D-6E8A-4147-A177-3AD203B41FA5}">
                      <a16:colId xmlns:a16="http://schemas.microsoft.com/office/drawing/2014/main" val="20002"/>
                    </a:ext>
                  </a:extLst>
                </a:gridCol>
                <a:gridCol w="3618618">
                  <a:extLst>
                    <a:ext uri="{9D8B030D-6E8A-4147-A177-3AD203B41FA5}">
                      <a16:colId xmlns:a16="http://schemas.microsoft.com/office/drawing/2014/main" val="20003"/>
                    </a:ext>
                  </a:extLst>
                </a:gridCol>
                <a:gridCol w="2916198">
                  <a:extLst>
                    <a:ext uri="{9D8B030D-6E8A-4147-A177-3AD203B41FA5}">
                      <a16:colId xmlns:a16="http://schemas.microsoft.com/office/drawing/2014/main" val="20004"/>
                    </a:ext>
                  </a:extLst>
                </a:gridCol>
              </a:tblGrid>
              <a:tr h="296348">
                <a:tc gridSpan="3">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r-Cyrl-RS" altLang="en-US" sz="12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Назив модул</a:t>
                      </a:r>
                      <a:r>
                        <a:rPr kumimoji="0" lang="sr-Cyrl-R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Руковање и управљање виљушкаром на електромоторни погон</a:t>
                      </a:r>
                      <a:endPar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54613" marR="5461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2F2F2"/>
                    </a:solidFill>
                  </a:tcPr>
                </a:tc>
                <a:tc hMerge="1">
                  <a:txBody>
                    <a:bodyPr/>
                    <a:lstStyle/>
                    <a:p>
                      <a:endParaRPr lang="en-US"/>
                    </a:p>
                  </a:txBody>
                  <a:tcPr/>
                </a:tc>
                <a:tc hMerge="1">
                  <a:txBody>
                    <a:bodyPr/>
                    <a:lstStyle/>
                    <a:p>
                      <a:endParaRPr lang="en-US"/>
                    </a:p>
                  </a:txBody>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r-Cyrl-RS" alt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rPr>
                        <a:t>Трајање модула:</a:t>
                      </a:r>
                      <a:endParaRPr kumimoji="0" lang="en-US" alt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54613" marR="5461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2F2F2"/>
                    </a:solidFill>
                  </a:tcPr>
                </a:tc>
                <a:extLst>
                  <a:ext uri="{0D108BD9-81ED-4DB2-BD59-A6C34878D82A}">
                    <a16:rowId xmlns:a16="http://schemas.microsoft.com/office/drawing/2014/main" val="10000"/>
                  </a:ext>
                </a:extLst>
              </a:tr>
              <a:tr h="435290">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sr-Cyrl-RS" altLang="en-US" sz="12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Циљ модула</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54613" marR="5461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2F2F2"/>
                    </a:solidFill>
                  </a:tcPr>
                </a:tc>
                <a:tc hMerge="1">
                  <a:txBody>
                    <a:bodyPr/>
                    <a:lstStyle/>
                    <a:p>
                      <a:endParaRPr lang="en-US"/>
                    </a:p>
                  </a:txBody>
                  <a:tcPr/>
                </a:tc>
                <a:tc hMerge="1">
                  <a:txBody>
                    <a:bodyPr/>
                    <a:lstStyle/>
                    <a:p>
                      <a:endParaRPr lang="en-US"/>
                    </a:p>
                  </a:txBody>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L="54613" marR="5461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2F2F2"/>
                    </a:solidFill>
                  </a:tcPr>
                </a:tc>
                <a:extLst>
                  <a:ext uri="{0D108BD9-81ED-4DB2-BD59-A6C34878D82A}">
                    <a16:rowId xmlns:a16="http://schemas.microsoft.com/office/drawing/2014/main" val="1639344138"/>
                  </a:ext>
                </a:extLst>
              </a:tr>
              <a:tr h="2929066">
                <a:tc gridSpan="2">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r-Cyrl-R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Исходи модула</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sr-Cyrl-R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sr-Cyrl-R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По завршетку обуке полазник је у стању да:</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sr-Cyrl-R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Знања:</a:t>
                      </a:r>
                    </a:p>
                    <a:p>
                      <a:pPr marL="285750" marR="0" lvl="0" indent="-285750" algn="l" defTabSz="914400" rtl="0" eaLnBrk="1" fontAlgn="base" latinLnBrk="0" hangingPunct="1">
                        <a:lnSpc>
                          <a:spcPct val="100000"/>
                        </a:lnSpc>
                        <a:spcBef>
                          <a:spcPct val="0"/>
                        </a:spcBef>
                        <a:spcAft>
                          <a:spcPct val="0"/>
                        </a:spcAft>
                        <a:buClrTx/>
                        <a:buSzTx/>
                        <a:buFont typeface="Times New Roman" panose="02020603050405020304" pitchFamily="18" charset="0"/>
                        <a:buChar char="₋"/>
                        <a:tabLst/>
                      </a:pPr>
                      <a:endPar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sr-Cyrl-R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endPar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sr-Cyrl-R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Вештине:</a:t>
                      </a:r>
                      <a:endPar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sr-Cyrl-R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sr-Cyrl-R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Способности и ставови:</a:t>
                      </a:r>
                      <a:endPar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54613" marR="5461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2F2F2"/>
                    </a:solidFill>
                  </a:tcPr>
                </a:tc>
                <a:tc hMerge="1">
                  <a:txBody>
                    <a:bodyPr/>
                    <a:lstStyle/>
                    <a:p>
                      <a:endParaRPr lang="en-US"/>
                    </a:p>
                  </a:txBody>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r-Cyrl-R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Препоручени садржаји</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sr-Cyrl-R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sr-Cyrl-R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sr-Cyrl-R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sr-Cyrl-R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sr-Cyrl-R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sr-Cyrl-R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sr-Cyrl-R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sr-Cyrl-R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endPar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sr-Cyrl-R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endPar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sr-Cyrl-R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endPar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54613" marR="5461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2F2F2"/>
                    </a:solid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r-Cyrl-R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Начин остваривања обуке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sr-Cyrl-R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sr-Cyrl-R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sr-Cyrl-R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sr-Cyrl-R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sr-Cyrl-R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sr-Cyrl-R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sr-Cyrl-R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sr-Cyrl-R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sr-Cyrl-R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sr-Cyrl-R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endPar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54613" marR="5461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2F2F2"/>
                    </a:solidFill>
                  </a:tcPr>
                </a:tc>
                <a:extLst>
                  <a:ext uri="{0D108BD9-81ED-4DB2-BD59-A6C34878D82A}">
                    <a16:rowId xmlns:a16="http://schemas.microsoft.com/office/drawing/2014/main" val="10001"/>
                  </a:ext>
                </a:extLst>
              </a:tr>
              <a:tr h="217644">
                <a:tc gridSpan="4">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r-Cyrl-RS" altLang="en-US" sz="12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Услови за похађање и проверу савладаности модула</a:t>
                      </a:r>
                      <a:endPar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54613" marR="5461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2F2F2"/>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272056">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r-Cyrl-RS" alt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rPr>
                        <a:t>Услови за похађање модула</a:t>
                      </a:r>
                      <a:endParaRPr kumimoji="0" lang="en-US" alt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54613" marR="5461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2F2F2"/>
                    </a:solidFill>
                  </a:tcPr>
                </a:tc>
                <a:tc gridSpan="3">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r-Cyrl-R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endPar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54613" marR="5461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2F2F2"/>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3"/>
                  </a:ext>
                </a:extLst>
              </a:tr>
              <a:tr h="272056">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r-Cyrl-RS" alt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rPr>
                        <a:t>Материјали за учење и подучавање</a:t>
                      </a:r>
                      <a:endParaRPr kumimoji="0" lang="en-US" alt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54613" marR="5461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2F2F2"/>
                    </a:solidFill>
                  </a:tcPr>
                </a:tc>
                <a:tc gridSpan="3">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r-Cyrl-R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endPar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54613" marR="5461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2F2F2"/>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4"/>
                  </a:ext>
                </a:extLst>
              </a:tr>
              <a:tr h="435290">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r-Cyrl-RS" alt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rPr>
                        <a:t>Поступак провере савладаности модула</a:t>
                      </a:r>
                      <a:endParaRPr kumimoji="0" lang="en-US" altLang="en-US" sz="12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54613" marR="5461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2F2F2"/>
                    </a:solidFill>
                  </a:tcPr>
                </a:tc>
                <a:tc gridSpan="3">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r-Cyrl-R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endPar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54613" marR="5461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2F2F2"/>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8281455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D776B49-0051-45C3-8768-0880C7136893}"/>
              </a:ext>
            </a:extLst>
          </p:cNvPr>
          <p:cNvSpPr>
            <a:spLocks noGrp="1"/>
          </p:cNvSpPr>
          <p:nvPr>
            <p:ph type="title"/>
          </p:nvPr>
        </p:nvSpPr>
        <p:spPr>
          <a:xfrm>
            <a:off x="585281" y="365123"/>
            <a:ext cx="10515600" cy="860560"/>
          </a:xfrm>
        </p:spPr>
        <p:txBody>
          <a:bodyPr vert="horz" lIns="91440" tIns="45720" rIns="91440" bIns="45720" rtlCol="0" anchor="ctr">
            <a:normAutofit/>
          </a:bodyPr>
          <a:lstStyle/>
          <a:p>
            <a:r>
              <a:rPr lang="sr-Cyrl-RS" altLang="en-US" sz="4000" b="1" dirty="0">
                <a:solidFill>
                  <a:schemeClr val="accent5">
                    <a:lumMod val="50000"/>
                  </a:schemeClr>
                </a:solidFill>
                <a:latin typeface="Arial" panose="020B0604020202020204" pitchFamily="34" charset="0"/>
                <a:cs typeface="Arial" panose="020B0604020202020204" pitchFamily="34" charset="0"/>
              </a:rPr>
              <a:t>Остали </a:t>
            </a:r>
            <a:r>
              <a:rPr lang="sr-Cyrl-RS" altLang="en-US" sz="4000" b="1" dirty="0">
                <a:solidFill>
                  <a:srgbClr val="1F4E79"/>
                </a:solidFill>
                <a:latin typeface="Arial" panose="020B0604020202020204" pitchFamily="34" charset="0"/>
                <a:cs typeface="Arial" panose="020B0604020202020204" pitchFamily="34" charset="0"/>
              </a:rPr>
              <a:t>елементи програма</a:t>
            </a:r>
            <a:endParaRPr lang="en-US" altLang="en-US" sz="4000" b="1" dirty="0">
              <a:solidFill>
                <a:srgbClr val="1F4E79"/>
              </a:solidFill>
              <a:latin typeface="Arial" panose="020B0604020202020204" pitchFamily="34" charset="0"/>
              <a:cs typeface="Arial" panose="020B0604020202020204" pitchFamily="34" charset="0"/>
            </a:endParaRPr>
          </a:p>
        </p:txBody>
      </p:sp>
      <p:sp>
        <p:nvSpPr>
          <p:cNvPr id="4" name="Content Placeholder 3">
            <a:extLst>
              <a:ext uri="{FF2B5EF4-FFF2-40B4-BE49-F238E27FC236}">
                <a16:creationId xmlns:a16="http://schemas.microsoft.com/office/drawing/2014/main" id="{D8615D3B-B3E6-42D5-B5A1-8EB94C8676CC}"/>
              </a:ext>
            </a:extLst>
          </p:cNvPr>
          <p:cNvSpPr txBox="1">
            <a:spLocks/>
          </p:cNvSpPr>
          <p:nvPr/>
        </p:nvSpPr>
        <p:spPr>
          <a:xfrm>
            <a:off x="838200" y="1572698"/>
            <a:ext cx="10515600" cy="430280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
                <a:srgbClr val="42637A"/>
              </a:buClr>
              <a:buSzPct val="70000"/>
              <a:buFont typeface="Wingdings" panose="05000000000000000000" pitchFamily="2" charset="2"/>
              <a:buChar char="q"/>
            </a:pPr>
            <a:r>
              <a:rPr lang="sr-Cyrl-RS" altLang="en-US" sz="1800" b="1" dirty="0">
                <a:latin typeface="Arial" panose="020B0604020202020204" pitchFamily="34" charset="0"/>
                <a:cs typeface="Arial" panose="020B0604020202020204" pitchFamily="34" charset="0"/>
              </a:rPr>
              <a:t>Одређивање трајања програма</a:t>
            </a:r>
          </a:p>
          <a:p>
            <a:pPr>
              <a:buClr>
                <a:srgbClr val="42637A"/>
              </a:buClr>
              <a:buSzPct val="70000"/>
              <a:buFont typeface="Wingdings" panose="05000000000000000000" pitchFamily="2" charset="2"/>
              <a:buChar char="q"/>
            </a:pPr>
            <a:r>
              <a:rPr lang="sr-Cyrl-RS" altLang="en-US" sz="1800" b="1" dirty="0">
                <a:latin typeface="Arial" panose="020B0604020202020204" pitchFamily="34" charset="0"/>
                <a:cs typeface="Arial" panose="020B0604020202020204" pitchFamily="34" charset="0"/>
              </a:rPr>
              <a:t>Услови за упис полазника</a:t>
            </a:r>
          </a:p>
          <a:p>
            <a:pPr>
              <a:buClr>
                <a:srgbClr val="42637A"/>
              </a:buClr>
              <a:buSzPct val="70000"/>
              <a:buFont typeface="Wingdings" panose="05000000000000000000" pitchFamily="2" charset="2"/>
              <a:buChar char="q"/>
            </a:pPr>
            <a:r>
              <a:rPr lang="sr-Cyrl-RS" altLang="en-US" sz="1800" b="1" dirty="0">
                <a:latin typeface="Arial" panose="020B0604020202020204" pitchFamily="34" charset="0"/>
                <a:cs typeface="Arial" panose="020B0604020202020204" pitchFamily="34" charset="0"/>
              </a:rPr>
              <a:t>Начин остваривања програма</a:t>
            </a:r>
          </a:p>
          <a:p>
            <a:pPr>
              <a:buClr>
                <a:srgbClr val="42637A"/>
              </a:buClr>
              <a:buSzPct val="70000"/>
              <a:buFont typeface="Wingdings" panose="05000000000000000000" pitchFamily="2" charset="2"/>
              <a:buChar char="q"/>
            </a:pPr>
            <a:r>
              <a:rPr lang="sr-Cyrl-RS" altLang="en-US" sz="1800" b="1" dirty="0">
                <a:latin typeface="Arial" panose="020B0604020202020204" pitchFamily="34" charset="0"/>
                <a:cs typeface="Arial" panose="020B0604020202020204" pitchFamily="34" charset="0"/>
              </a:rPr>
              <a:t>Начин прилагођавања програма обуке</a:t>
            </a:r>
          </a:p>
          <a:p>
            <a:pPr lvl="1">
              <a:buClr>
                <a:srgbClr val="42637A"/>
              </a:buClr>
              <a:buSzPct val="70000"/>
              <a:buFont typeface="Wingdings" panose="05000000000000000000" pitchFamily="2" charset="2"/>
              <a:buChar char="q"/>
            </a:pPr>
            <a:r>
              <a:rPr lang="sr-Cyrl-RS" altLang="en-US" sz="1600" dirty="0">
                <a:latin typeface="Arial" panose="020B0604020202020204" pitchFamily="34" charset="0"/>
                <a:cs typeface="Arial" panose="020B0604020202020204" pitchFamily="34" charset="0"/>
              </a:rPr>
              <a:t>Обезбеђивање приступачности програма за особе са инвалидитетом</a:t>
            </a:r>
          </a:p>
          <a:p>
            <a:pPr lvl="1">
              <a:buClr>
                <a:srgbClr val="42637A"/>
              </a:buClr>
              <a:buSzPct val="70000"/>
              <a:buFont typeface="Wingdings" panose="05000000000000000000" pitchFamily="2" charset="2"/>
              <a:buChar char="q"/>
            </a:pPr>
            <a:r>
              <a:rPr lang="sr-Cyrl-RS" altLang="en-US" sz="1600" dirty="0">
                <a:latin typeface="Arial" panose="020B0604020202020204" pitchFamily="34" charset="0"/>
                <a:cs typeface="Arial" panose="020B0604020202020204" pitchFamily="34" charset="0"/>
              </a:rPr>
              <a:t>Прилагођеност програма искуству, стеченом образовању, знању, вештинама и способностима полазника</a:t>
            </a:r>
            <a:endParaRPr lang="en-US" altLang="en-US" sz="1600" dirty="0">
              <a:latin typeface="Arial" panose="020B0604020202020204" pitchFamily="34" charset="0"/>
              <a:cs typeface="Arial" panose="020B0604020202020204" pitchFamily="34" charset="0"/>
            </a:endParaRPr>
          </a:p>
          <a:p>
            <a:pPr>
              <a:buClr>
                <a:srgbClr val="42637A"/>
              </a:buClr>
              <a:buSzPct val="70000"/>
              <a:buFont typeface="Wingdings" panose="05000000000000000000" pitchFamily="2" charset="2"/>
              <a:buChar char="q"/>
            </a:pPr>
            <a:r>
              <a:rPr lang="sr-Cyrl-RS" altLang="en-US" sz="1800" b="1" dirty="0">
                <a:latin typeface="Arial" panose="020B0604020202020204" pitchFamily="34" charset="0"/>
                <a:cs typeface="Arial" panose="020B0604020202020204" pitchFamily="34" charset="0"/>
              </a:rPr>
              <a:t>Институционални услови за реализацију програма</a:t>
            </a:r>
          </a:p>
          <a:p>
            <a:pPr lvl="1">
              <a:buClr>
                <a:srgbClr val="42637A"/>
              </a:buClr>
              <a:buSzPct val="70000"/>
              <a:buFont typeface="Wingdings" panose="05000000000000000000" pitchFamily="2" charset="2"/>
              <a:buChar char="q"/>
            </a:pPr>
            <a:r>
              <a:rPr lang="sr-Cyrl-RS" altLang="en-US" sz="1600" dirty="0">
                <a:latin typeface="Arial" panose="020B0604020202020204" pitchFamily="34" charset="0"/>
                <a:cs typeface="Arial" panose="020B0604020202020204" pitchFamily="34" charset="0"/>
              </a:rPr>
              <a:t>Кадрови потребни за остваривање програма; </a:t>
            </a:r>
          </a:p>
          <a:p>
            <a:pPr lvl="1">
              <a:buClr>
                <a:srgbClr val="42637A"/>
              </a:buClr>
              <a:buSzPct val="70000"/>
              <a:buFont typeface="Wingdings" panose="05000000000000000000" pitchFamily="2" charset="2"/>
              <a:buChar char="q"/>
            </a:pPr>
            <a:r>
              <a:rPr lang="sr-Cyrl-RS" altLang="en-US" sz="1600" dirty="0">
                <a:latin typeface="Arial" panose="020B0604020202020204" pitchFamily="34" charset="0"/>
                <a:cs typeface="Arial" panose="020B0604020202020204" pitchFamily="34" charset="0"/>
              </a:rPr>
              <a:t>Услови у погледу простора, опреме и средстава за остваривање програма;</a:t>
            </a:r>
          </a:p>
          <a:p>
            <a:pPr lvl="1">
              <a:buClr>
                <a:srgbClr val="42637A"/>
              </a:buClr>
              <a:buSzPct val="70000"/>
              <a:buFont typeface="Wingdings" panose="05000000000000000000" pitchFamily="2" charset="2"/>
              <a:buChar char="q"/>
            </a:pPr>
            <a:r>
              <a:rPr lang="sr-Cyrl-RS" altLang="en-US" sz="1600" dirty="0">
                <a:latin typeface="Arial" panose="020B0604020202020204" pitchFamily="34" charset="0"/>
                <a:cs typeface="Arial" panose="020B0604020202020204" pitchFamily="34" charset="0"/>
              </a:rPr>
              <a:t>Начин на који се програм чини доступним јавности; </a:t>
            </a:r>
          </a:p>
          <a:p>
            <a:pPr lvl="1">
              <a:buClr>
                <a:srgbClr val="42637A"/>
              </a:buClr>
              <a:buSzPct val="70000"/>
              <a:buFont typeface="Wingdings" panose="05000000000000000000" pitchFamily="2" charset="2"/>
              <a:buChar char="q"/>
            </a:pPr>
            <a:r>
              <a:rPr lang="sr-Cyrl-RS" altLang="en-US" sz="1600" dirty="0">
                <a:latin typeface="Arial" panose="020B0604020202020204" pitchFamily="34" charset="0"/>
                <a:cs typeface="Arial" panose="020B0604020202020204" pitchFamily="34" charset="0"/>
              </a:rPr>
              <a:t>назив јавне исправе, односно уверења које се издаје кандидату</a:t>
            </a:r>
            <a:endParaRPr lang="en-US" altLang="en-US" sz="1400" dirty="0">
              <a:latin typeface="Arial" panose="020B0604020202020204" pitchFamily="34" charset="0"/>
              <a:cs typeface="Arial" panose="020B0604020202020204" pitchFamily="34" charset="0"/>
            </a:endParaRPr>
          </a:p>
          <a:p>
            <a:pPr>
              <a:buClr>
                <a:srgbClr val="42637A"/>
              </a:buClr>
              <a:buSzPct val="70000"/>
              <a:buFont typeface="Wingdings" panose="05000000000000000000" pitchFamily="2" charset="2"/>
              <a:buChar char="q"/>
            </a:pPr>
            <a:r>
              <a:rPr lang="sr-Cyrl-RS" altLang="en-US" sz="1800" b="1" dirty="0">
                <a:latin typeface="Arial" panose="020B0604020202020204" pitchFamily="34" charset="0"/>
                <a:cs typeface="Arial" panose="020B0604020202020204" pitchFamily="34" charset="0"/>
              </a:rPr>
              <a:t>Поступак провере савладаности програма обуке</a:t>
            </a:r>
          </a:p>
          <a:p>
            <a:pPr marL="0" indent="0">
              <a:buNone/>
            </a:pPr>
            <a:endParaRPr lang="en-US" alt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49906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320" y="335944"/>
            <a:ext cx="10861680" cy="977290"/>
          </a:xfrm>
        </p:spPr>
        <p:txBody>
          <a:bodyPr>
            <a:normAutofit/>
          </a:bodyPr>
          <a:lstStyle/>
          <a:p>
            <a:r>
              <a:rPr lang="sr-Cyrl-RS" sz="4000" b="1" dirty="0">
                <a:solidFill>
                  <a:schemeClr val="accent5">
                    <a:lumMod val="50000"/>
                  </a:schemeClr>
                </a:solidFill>
                <a:latin typeface="Arial" panose="020B0604020202020204" pitchFamily="34" charset="0"/>
                <a:cs typeface="Arial" panose="020B0604020202020204" pitchFamily="34" charset="0"/>
              </a:rPr>
              <a:t>Принципи развоја програма обуке</a:t>
            </a:r>
            <a:endParaRPr lang="sr-Latn-RS" sz="4000" b="1" dirty="0">
              <a:solidFill>
                <a:schemeClr val="accent5">
                  <a:lumMod val="50000"/>
                </a:schemeClr>
              </a:solidFill>
              <a:latin typeface="+mn-lt"/>
            </a:endParaRPr>
          </a:p>
        </p:txBody>
      </p:sp>
      <p:sp>
        <p:nvSpPr>
          <p:cNvPr id="4" name="Content Placeholder 2">
            <a:extLst>
              <a:ext uri="{FF2B5EF4-FFF2-40B4-BE49-F238E27FC236}">
                <a16:creationId xmlns:a16="http://schemas.microsoft.com/office/drawing/2014/main" id="{695E20F7-7487-485B-82FF-EEEB3D06A8C9}"/>
              </a:ext>
            </a:extLst>
          </p:cNvPr>
          <p:cNvSpPr txBox="1">
            <a:spLocks/>
          </p:cNvSpPr>
          <p:nvPr/>
        </p:nvSpPr>
        <p:spPr>
          <a:xfrm>
            <a:off x="838200" y="1796443"/>
            <a:ext cx="10515600" cy="374832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11000"/>
              </a:lnSpc>
              <a:buClr>
                <a:srgbClr val="1F4E79"/>
              </a:buClr>
              <a:buSzPct val="80000"/>
              <a:buNone/>
            </a:pPr>
            <a:r>
              <a:rPr lang="sr-Cyrl-RS" altLang="en-US" sz="2000" dirty="0">
                <a:latin typeface="Arial" panose="020B0604020202020204" pitchFamily="34" charset="0"/>
                <a:cs typeface="Arial" panose="020B0604020202020204" pitchFamily="34" charset="0"/>
              </a:rPr>
              <a:t>Развој програма обуке који су усмерени на исходе учења почива на примени принципа:</a:t>
            </a:r>
          </a:p>
          <a:p>
            <a:pPr algn="just">
              <a:lnSpc>
                <a:spcPct val="111000"/>
              </a:lnSpc>
              <a:buClr>
                <a:srgbClr val="1F4E79"/>
              </a:buClr>
              <a:buSzPct val="80000"/>
              <a:buFont typeface="Wingdings" panose="05000000000000000000" pitchFamily="2" charset="2"/>
              <a:buChar char="q"/>
            </a:pPr>
            <a:endParaRPr lang="en-GB" altLang="en-US" sz="1800" dirty="0">
              <a:latin typeface="Arial" panose="020B0604020202020204" pitchFamily="34" charset="0"/>
              <a:cs typeface="Arial" panose="020B0604020202020204" pitchFamily="34" charset="0"/>
            </a:endParaRPr>
          </a:p>
          <a:p>
            <a:pPr marL="468000" algn="just">
              <a:lnSpc>
                <a:spcPct val="111000"/>
              </a:lnSpc>
              <a:spcBef>
                <a:spcPts val="0"/>
              </a:spcBef>
              <a:buClr>
                <a:srgbClr val="1F4E79"/>
              </a:buClr>
              <a:buSzPct val="80000"/>
              <a:buFont typeface="Wingdings" panose="05000000000000000000" pitchFamily="2" charset="2"/>
              <a:buChar char="q"/>
            </a:pPr>
            <a:r>
              <a:rPr lang="sr-Cyrl-RS" altLang="en-US" sz="2000" dirty="0">
                <a:latin typeface="Arial" panose="020B0604020202020204" pitchFamily="34" charset="0"/>
                <a:cs typeface="Arial" panose="020B0604020202020204" pitchFamily="34" charset="0"/>
              </a:rPr>
              <a:t>Релевантности</a:t>
            </a:r>
          </a:p>
          <a:p>
            <a:pPr marL="468000" algn="just">
              <a:lnSpc>
                <a:spcPct val="111000"/>
              </a:lnSpc>
              <a:spcBef>
                <a:spcPts val="600"/>
              </a:spcBef>
              <a:buClr>
                <a:srgbClr val="1F4E79"/>
              </a:buClr>
              <a:buSzPct val="80000"/>
              <a:buFont typeface="Wingdings" panose="05000000000000000000" pitchFamily="2" charset="2"/>
              <a:buChar char="q"/>
            </a:pPr>
            <a:r>
              <a:rPr lang="sr-Cyrl-RS" altLang="en-US" sz="2000" dirty="0">
                <a:latin typeface="Arial" panose="020B0604020202020204" pitchFamily="34" charset="0"/>
                <a:cs typeface="Arial" panose="020B0604020202020204" pitchFamily="34" charset="0"/>
              </a:rPr>
              <a:t>Партнерства</a:t>
            </a:r>
          </a:p>
          <a:p>
            <a:pPr marL="468000" algn="just">
              <a:lnSpc>
                <a:spcPct val="111000"/>
              </a:lnSpc>
              <a:spcBef>
                <a:spcPts val="600"/>
              </a:spcBef>
              <a:buClr>
                <a:srgbClr val="1F4E79"/>
              </a:buClr>
              <a:buSzPct val="80000"/>
              <a:buFont typeface="Wingdings" panose="05000000000000000000" pitchFamily="2" charset="2"/>
              <a:buChar char="q"/>
            </a:pPr>
            <a:r>
              <a:rPr lang="sr-Cyrl-RS" altLang="en-US" sz="2000" dirty="0">
                <a:latin typeface="Arial" panose="020B0604020202020204" pitchFamily="34" charset="0"/>
                <a:cs typeface="Arial" panose="020B0604020202020204" pitchFamily="34" charset="0"/>
              </a:rPr>
              <a:t>Заснованости на стандардима</a:t>
            </a:r>
          </a:p>
          <a:p>
            <a:pPr marL="468000" algn="just">
              <a:lnSpc>
                <a:spcPct val="111000"/>
              </a:lnSpc>
              <a:spcBef>
                <a:spcPts val="600"/>
              </a:spcBef>
              <a:buClr>
                <a:srgbClr val="1F4E79"/>
              </a:buClr>
              <a:buSzPct val="80000"/>
              <a:buFont typeface="Wingdings" panose="05000000000000000000" pitchFamily="2" charset="2"/>
              <a:buChar char="q"/>
            </a:pPr>
            <a:r>
              <a:rPr lang="sr-Cyrl-RS" altLang="en-US" sz="2000" dirty="0">
                <a:latin typeface="Arial" panose="020B0604020202020204" pitchFamily="34" charset="0"/>
                <a:cs typeface="Arial" panose="020B0604020202020204" pitchFamily="34" charset="0"/>
              </a:rPr>
              <a:t>Модуларности</a:t>
            </a:r>
          </a:p>
          <a:p>
            <a:pPr marL="468000" algn="just">
              <a:lnSpc>
                <a:spcPct val="111000"/>
              </a:lnSpc>
              <a:spcBef>
                <a:spcPts val="600"/>
              </a:spcBef>
              <a:buClr>
                <a:srgbClr val="1F4E79"/>
              </a:buClr>
              <a:buSzPct val="80000"/>
              <a:buFont typeface="Wingdings" panose="05000000000000000000" pitchFamily="2" charset="2"/>
              <a:buChar char="q"/>
            </a:pPr>
            <a:r>
              <a:rPr lang="sr-Cyrl-RS" altLang="en-US" sz="2000" dirty="0">
                <a:latin typeface="Arial" panose="020B0604020202020204" pitchFamily="34" charset="0"/>
                <a:cs typeface="Arial" panose="020B0604020202020204" pitchFamily="34" charset="0"/>
              </a:rPr>
              <a:t>Признавања претходног учења</a:t>
            </a:r>
            <a:endParaRPr lang="en-GB" altLang="en-US" sz="2000" dirty="0">
              <a:latin typeface="Arial" panose="020B0604020202020204" pitchFamily="34" charset="0"/>
              <a:cs typeface="Arial" panose="020B0604020202020204" pitchFamily="34" charset="0"/>
            </a:endParaRPr>
          </a:p>
          <a:p>
            <a:pPr>
              <a:lnSpc>
                <a:spcPct val="111000"/>
              </a:lnSpc>
            </a:pPr>
            <a:endParaRPr lang="en-GB"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21820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24E7B1E-4795-4C0E-B80F-8FC58495B655}"/>
              </a:ext>
            </a:extLst>
          </p:cNvPr>
          <p:cNvSpPr txBox="1"/>
          <p:nvPr/>
        </p:nvSpPr>
        <p:spPr>
          <a:xfrm>
            <a:off x="4925406" y="2509735"/>
            <a:ext cx="1864501" cy="783077"/>
          </a:xfrm>
          <a:prstGeom prst="rect">
            <a:avLst/>
          </a:prstGeom>
        </p:spPr>
        <p:txBody>
          <a:bodyPr vert="horz" lIns="91440" tIns="45720" rIns="91440" bIns="45720" rtlCol="0" anchor="b">
            <a:normAutofit/>
          </a:bodyPr>
          <a:lstStyle/>
          <a:p>
            <a:pPr marL="0" indent="0">
              <a:lnSpc>
                <a:spcPct val="90000"/>
              </a:lnSpc>
              <a:spcBef>
                <a:spcPct val="0"/>
              </a:spcBef>
              <a:spcAft>
                <a:spcPts val="600"/>
              </a:spcAft>
              <a:defRPr/>
            </a:pPr>
            <a:r>
              <a:rPr lang="sr-Cyrl-RS" sz="3200" b="1" dirty="0">
                <a:solidFill>
                  <a:srgbClr val="1F4E79"/>
                </a:solidFill>
                <a:latin typeface="Arial" panose="020B0604020202020204" pitchFamily="34" charset="0"/>
                <a:ea typeface="+mj-ea"/>
                <a:cs typeface="Arial" panose="020B0604020202020204" pitchFamily="34" charset="0"/>
              </a:rPr>
              <a:t>ХВАЛА!</a:t>
            </a:r>
            <a:endParaRPr lang="en-US" sz="3200" b="1" dirty="0">
              <a:solidFill>
                <a:srgbClr val="1F4E79"/>
              </a:solidFill>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28757054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320" y="335944"/>
            <a:ext cx="10861680" cy="792465"/>
          </a:xfrm>
        </p:spPr>
        <p:txBody>
          <a:bodyPr>
            <a:normAutofit fontScale="90000"/>
          </a:bodyPr>
          <a:lstStyle/>
          <a:p>
            <a:r>
              <a:rPr lang="sr-Cyrl-RS" sz="4000" b="1" dirty="0">
                <a:solidFill>
                  <a:schemeClr val="accent5">
                    <a:lumMod val="50000"/>
                  </a:schemeClr>
                </a:solidFill>
                <a:latin typeface="Arial" panose="020B0604020202020204" pitchFamily="34" charset="0"/>
                <a:cs typeface="Arial" panose="020B0604020202020204" pitchFamily="34" charset="0"/>
              </a:rPr>
              <a:t>Процес развоја програма образовања и обуке</a:t>
            </a:r>
            <a:endParaRPr lang="sr-Latn-RS" sz="4000" b="1" dirty="0">
              <a:solidFill>
                <a:schemeClr val="accent5">
                  <a:lumMod val="50000"/>
                </a:schemeClr>
              </a:solidFill>
              <a:latin typeface="+mn-lt"/>
            </a:endParaRPr>
          </a:p>
        </p:txBody>
      </p:sp>
      <p:sp>
        <p:nvSpPr>
          <p:cNvPr id="5" name="Text Box 7">
            <a:extLst>
              <a:ext uri="{FF2B5EF4-FFF2-40B4-BE49-F238E27FC236}">
                <a16:creationId xmlns:a16="http://schemas.microsoft.com/office/drawing/2014/main" id="{1931A417-8D52-42D4-8B44-B4376B447683}"/>
              </a:ext>
            </a:extLst>
          </p:cNvPr>
          <p:cNvSpPr txBox="1">
            <a:spLocks noChangeArrowheads="1"/>
          </p:cNvSpPr>
          <p:nvPr/>
        </p:nvSpPr>
        <p:spPr bwMode="auto">
          <a:xfrm>
            <a:off x="953311" y="1553587"/>
            <a:ext cx="3231880" cy="799200"/>
          </a:xfrm>
          <a:prstGeom prst="rect">
            <a:avLst/>
          </a:prstGeom>
          <a:solidFill>
            <a:srgbClr val="FFFFFF"/>
          </a:solidFill>
          <a:ln w="9525">
            <a:solidFill>
              <a:srgbClr val="000000"/>
            </a:solidFill>
            <a:miter lim="800000"/>
            <a:headEnd/>
            <a:tailEnd/>
          </a:ln>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defTabSz="914400" eaLnBrk="1" hangingPunct="1">
              <a:lnSpc>
                <a:spcPct val="100000"/>
              </a:lnSpc>
              <a:spcBef>
                <a:spcPts val="300"/>
              </a:spcBef>
              <a:buClr>
                <a:srgbClr val="000000"/>
              </a:buClr>
              <a:buSzPct val="75000"/>
              <a:buFontTx/>
              <a:buNone/>
            </a:pPr>
            <a:r>
              <a:rPr lang="sr-Cyrl-CS" altLang="en-US" sz="2000" b="1" dirty="0">
                <a:latin typeface="Arial" panose="020B0604020202020204" pitchFamily="34" charset="0"/>
                <a:cs typeface="Arial" panose="020B0604020202020204" pitchFamily="34" charset="0"/>
              </a:rPr>
              <a:t> </a:t>
            </a:r>
            <a:r>
              <a:rPr lang="sr-Cyrl-CS" altLang="en-US" sz="2000" dirty="0">
                <a:latin typeface="Arial" panose="020B0604020202020204" pitchFamily="34" charset="0"/>
                <a:cs typeface="Arial" panose="020B0604020202020204" pitchFamily="34" charset="0"/>
              </a:rPr>
              <a:t>Спецификација рада</a:t>
            </a:r>
          </a:p>
          <a:p>
            <a:pPr algn="ctr" defTabSz="914400" eaLnBrk="1" hangingPunct="1">
              <a:lnSpc>
                <a:spcPct val="100000"/>
              </a:lnSpc>
              <a:spcBef>
                <a:spcPts val="300"/>
              </a:spcBef>
              <a:buClr>
                <a:srgbClr val="000000"/>
              </a:buClr>
              <a:buSzPct val="75000"/>
              <a:buFontTx/>
              <a:buNone/>
            </a:pPr>
            <a:r>
              <a:rPr lang="en-US" altLang="en-US" sz="1800" dirty="0">
                <a:solidFill>
                  <a:srgbClr val="1F4E79"/>
                </a:solidFill>
                <a:latin typeface="Arial" panose="020B0604020202020204" pitchFamily="34" charset="0"/>
                <a:cs typeface="Arial" panose="020B0604020202020204" pitchFamily="34" charset="0"/>
              </a:rPr>
              <a:t>(</a:t>
            </a:r>
            <a:r>
              <a:rPr lang="sr-Cyrl-CS" altLang="en-US" sz="1800" dirty="0">
                <a:solidFill>
                  <a:srgbClr val="1F4E79"/>
                </a:solidFill>
                <a:latin typeface="Arial" panose="020B0604020202020204" pitchFamily="34" charset="0"/>
                <a:cs typeface="Arial" panose="020B0604020202020204" pitchFamily="34" charset="0"/>
              </a:rPr>
              <a:t>стандард квалификације)</a:t>
            </a:r>
          </a:p>
        </p:txBody>
      </p:sp>
      <p:sp>
        <p:nvSpPr>
          <p:cNvPr id="6" name="Text Box 8">
            <a:extLst>
              <a:ext uri="{FF2B5EF4-FFF2-40B4-BE49-F238E27FC236}">
                <a16:creationId xmlns:a16="http://schemas.microsoft.com/office/drawing/2014/main" id="{B1A0A0F1-0CBB-4B58-8D75-92B83820FFB5}"/>
              </a:ext>
            </a:extLst>
          </p:cNvPr>
          <p:cNvSpPr txBox="1">
            <a:spLocks noChangeArrowheads="1"/>
          </p:cNvSpPr>
          <p:nvPr/>
        </p:nvSpPr>
        <p:spPr bwMode="auto">
          <a:xfrm>
            <a:off x="953311" y="2666500"/>
            <a:ext cx="3231880" cy="799200"/>
          </a:xfrm>
          <a:prstGeom prst="rect">
            <a:avLst/>
          </a:prstGeom>
          <a:solidFill>
            <a:srgbClr val="FFFFFF"/>
          </a:solidFill>
          <a:ln w="9525">
            <a:solidFill>
              <a:srgbClr val="000000"/>
            </a:solidFill>
            <a:miter lim="800000"/>
            <a:headEnd/>
            <a:tailEnd/>
          </a:ln>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defTabSz="914400" eaLnBrk="1" hangingPunct="1">
              <a:lnSpc>
                <a:spcPct val="100000"/>
              </a:lnSpc>
              <a:spcBef>
                <a:spcPct val="0"/>
              </a:spcBef>
              <a:buClr>
                <a:srgbClr val="000000"/>
              </a:buClr>
              <a:buSzPct val="75000"/>
              <a:buFontTx/>
              <a:buNone/>
            </a:pPr>
            <a:r>
              <a:rPr lang="sr-Cyrl-CS" altLang="en-US" sz="2000" dirty="0">
                <a:latin typeface="Arial" panose="020B0604020202020204" pitchFamily="34" charset="0"/>
                <a:cs typeface="Arial" panose="020B0604020202020204" pitchFamily="34" charset="0"/>
              </a:rPr>
              <a:t>Спецификацијa учења</a:t>
            </a:r>
            <a:endParaRPr lang="sr-Latn-RS" altLang="en-US" sz="2000" dirty="0">
              <a:latin typeface="Arial" panose="020B0604020202020204" pitchFamily="34" charset="0"/>
              <a:cs typeface="Arial" panose="020B0604020202020204" pitchFamily="34" charset="0"/>
            </a:endParaRPr>
          </a:p>
          <a:p>
            <a:pPr algn="ctr" defTabSz="914400" eaLnBrk="1" hangingPunct="1">
              <a:lnSpc>
                <a:spcPct val="100000"/>
              </a:lnSpc>
              <a:spcBef>
                <a:spcPct val="0"/>
              </a:spcBef>
              <a:buClr>
                <a:srgbClr val="000000"/>
              </a:buClr>
              <a:buSzPct val="75000"/>
              <a:buFontTx/>
              <a:buNone/>
            </a:pPr>
            <a:r>
              <a:rPr lang="sr-Latn-RS" altLang="en-US" sz="2000" dirty="0">
                <a:solidFill>
                  <a:srgbClr val="4B2203"/>
                </a:solidFill>
                <a:latin typeface="Arial" panose="020B0604020202020204" pitchFamily="34" charset="0"/>
                <a:cs typeface="Arial" panose="020B0604020202020204" pitchFamily="34" charset="0"/>
              </a:rPr>
              <a:t> </a:t>
            </a:r>
            <a:endParaRPr lang="sr-Cyrl-CS" altLang="en-US" sz="2000" dirty="0">
              <a:solidFill>
                <a:srgbClr val="4B2203"/>
              </a:solidFill>
              <a:latin typeface="Arial" panose="020B0604020202020204" pitchFamily="34" charset="0"/>
              <a:cs typeface="Arial" panose="020B0604020202020204" pitchFamily="34" charset="0"/>
            </a:endParaRPr>
          </a:p>
        </p:txBody>
      </p:sp>
      <p:sp>
        <p:nvSpPr>
          <p:cNvPr id="7" name="Text Box 9">
            <a:extLst>
              <a:ext uri="{FF2B5EF4-FFF2-40B4-BE49-F238E27FC236}">
                <a16:creationId xmlns:a16="http://schemas.microsoft.com/office/drawing/2014/main" id="{35DCC16C-1553-4CD6-91A6-534BCDF7470A}"/>
              </a:ext>
            </a:extLst>
          </p:cNvPr>
          <p:cNvSpPr txBox="1">
            <a:spLocks noChangeArrowheads="1"/>
          </p:cNvSpPr>
          <p:nvPr/>
        </p:nvSpPr>
        <p:spPr bwMode="auto">
          <a:xfrm>
            <a:off x="953311" y="3779413"/>
            <a:ext cx="3231880" cy="799200"/>
          </a:xfrm>
          <a:prstGeom prst="rect">
            <a:avLst/>
          </a:prstGeom>
          <a:solidFill>
            <a:srgbClr val="FFFFFF"/>
          </a:solidFill>
          <a:ln w="9525">
            <a:solidFill>
              <a:srgbClr val="000000"/>
            </a:solidFill>
            <a:miter lim="800000"/>
            <a:headEnd/>
            <a:tailEnd/>
          </a:ln>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defTabSz="914400" eaLnBrk="1" hangingPunct="1">
              <a:lnSpc>
                <a:spcPct val="100000"/>
              </a:lnSpc>
              <a:spcBef>
                <a:spcPct val="0"/>
              </a:spcBef>
              <a:buClr>
                <a:srgbClr val="000000"/>
              </a:buClr>
              <a:buSzPct val="75000"/>
              <a:buFontTx/>
              <a:buNone/>
            </a:pPr>
            <a:r>
              <a:rPr lang="sr-Latn-CS" altLang="en-US" sz="2000" b="1" dirty="0">
                <a:solidFill>
                  <a:srgbClr val="4B2203"/>
                </a:solidFill>
                <a:latin typeface="Arial" panose="020B0604020202020204" pitchFamily="34" charset="0"/>
                <a:cs typeface="Arial" panose="020B0604020202020204" pitchFamily="34" charset="0"/>
              </a:rPr>
              <a:t> </a:t>
            </a:r>
            <a:r>
              <a:rPr lang="sr-Cyrl-CS" altLang="en-US" sz="2000" dirty="0">
                <a:latin typeface="Arial" panose="020B0604020202020204" pitchFamily="34" charset="0"/>
                <a:cs typeface="Arial" panose="020B0604020202020204" pitchFamily="34" charset="0"/>
              </a:rPr>
              <a:t>Спецификацијa услова учења</a:t>
            </a:r>
          </a:p>
        </p:txBody>
      </p:sp>
      <p:sp>
        <p:nvSpPr>
          <p:cNvPr id="8" name="Text Box 10">
            <a:extLst>
              <a:ext uri="{FF2B5EF4-FFF2-40B4-BE49-F238E27FC236}">
                <a16:creationId xmlns:a16="http://schemas.microsoft.com/office/drawing/2014/main" id="{E02E94E2-F59F-4790-B263-F5B9E6C98986}"/>
              </a:ext>
            </a:extLst>
          </p:cNvPr>
          <p:cNvSpPr txBox="1">
            <a:spLocks noChangeArrowheads="1"/>
          </p:cNvSpPr>
          <p:nvPr/>
        </p:nvSpPr>
        <p:spPr bwMode="auto">
          <a:xfrm>
            <a:off x="953311" y="4892327"/>
            <a:ext cx="3231880" cy="973452"/>
          </a:xfrm>
          <a:prstGeom prst="rect">
            <a:avLst/>
          </a:prstGeom>
          <a:solidFill>
            <a:srgbClr val="FFFFFF"/>
          </a:solidFill>
          <a:ln w="9525">
            <a:solidFill>
              <a:srgbClr val="000000"/>
            </a:solidFill>
            <a:miter lim="800000"/>
            <a:headEnd/>
            <a:tailEnd/>
          </a:ln>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defTabSz="914400" eaLnBrk="1" hangingPunct="1">
              <a:lnSpc>
                <a:spcPct val="100000"/>
              </a:lnSpc>
              <a:spcBef>
                <a:spcPct val="0"/>
              </a:spcBef>
              <a:buClr>
                <a:srgbClr val="000000"/>
              </a:buClr>
              <a:buSzPct val="75000"/>
              <a:buFontTx/>
              <a:buNone/>
            </a:pPr>
            <a:r>
              <a:rPr lang="sr-Cyrl-CS" altLang="en-US" sz="2000" dirty="0">
                <a:latin typeface="Arial" panose="020B0604020202020204" pitchFamily="34" charset="0"/>
                <a:cs typeface="Arial" panose="020B0604020202020204" pitchFamily="34" charset="0"/>
              </a:rPr>
              <a:t>Специф</a:t>
            </a:r>
            <a:r>
              <a:rPr lang="en-US" altLang="en-US" sz="2000" dirty="0">
                <a:latin typeface="Arial" panose="020B0604020202020204" pitchFamily="34" charset="0"/>
                <a:cs typeface="Arial" panose="020B0604020202020204" pitchFamily="34" charset="0"/>
              </a:rPr>
              <a:t>и</a:t>
            </a:r>
            <a:r>
              <a:rPr lang="sr-Cyrl-CS" altLang="en-US" sz="2000" dirty="0">
                <a:latin typeface="Arial" panose="020B0604020202020204" pitchFamily="34" charset="0"/>
                <a:cs typeface="Arial" panose="020B0604020202020204" pitchFamily="34" charset="0"/>
              </a:rPr>
              <a:t>кацијa евалуaције и оцењивањa постигнућа</a:t>
            </a:r>
          </a:p>
        </p:txBody>
      </p:sp>
      <p:sp>
        <p:nvSpPr>
          <p:cNvPr id="9" name="Text Box 14">
            <a:extLst>
              <a:ext uri="{FF2B5EF4-FFF2-40B4-BE49-F238E27FC236}">
                <a16:creationId xmlns:a16="http://schemas.microsoft.com/office/drawing/2014/main" id="{7FC06F5B-2B2D-4C3B-BD25-8E8B12356EFC}"/>
              </a:ext>
            </a:extLst>
          </p:cNvPr>
          <p:cNvSpPr txBox="1">
            <a:spLocks noChangeArrowheads="1"/>
          </p:cNvSpPr>
          <p:nvPr/>
        </p:nvSpPr>
        <p:spPr bwMode="auto">
          <a:xfrm>
            <a:off x="4659312" y="1629337"/>
            <a:ext cx="6840000" cy="6477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defTabSz="914400" eaLnBrk="1" hangingPunct="1">
              <a:lnSpc>
                <a:spcPct val="100000"/>
              </a:lnSpc>
              <a:spcBef>
                <a:spcPct val="0"/>
              </a:spcBef>
              <a:spcAft>
                <a:spcPts val="300"/>
              </a:spcAft>
              <a:buClr>
                <a:srgbClr val="000000"/>
              </a:buClr>
              <a:buSzPct val="75000"/>
              <a:buFontTx/>
              <a:buNone/>
            </a:pPr>
            <a:r>
              <a:rPr lang="sr-Cyrl-CS" altLang="en-US" sz="2000" dirty="0">
                <a:latin typeface="Arial" panose="020B0604020202020204" pitchFamily="34" charset="0"/>
                <a:cs typeface="Arial" panose="020B0604020202020204" pitchFamily="34" charset="0"/>
              </a:rPr>
              <a:t>Идентификација садржаја рада и контекста у коме се рад обавља; </a:t>
            </a:r>
          </a:p>
        </p:txBody>
      </p:sp>
      <p:sp>
        <p:nvSpPr>
          <p:cNvPr id="10" name="Text Box 15">
            <a:extLst>
              <a:ext uri="{FF2B5EF4-FFF2-40B4-BE49-F238E27FC236}">
                <a16:creationId xmlns:a16="http://schemas.microsoft.com/office/drawing/2014/main" id="{A293680C-475F-4FE0-A4D5-B86D9DC36E79}"/>
              </a:ext>
            </a:extLst>
          </p:cNvPr>
          <p:cNvSpPr txBox="1">
            <a:spLocks noChangeArrowheads="1"/>
          </p:cNvSpPr>
          <p:nvPr/>
        </p:nvSpPr>
        <p:spPr bwMode="auto">
          <a:xfrm>
            <a:off x="4659312" y="2554540"/>
            <a:ext cx="6840000" cy="94574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defTabSz="914400" eaLnBrk="1" hangingPunct="1">
              <a:lnSpc>
                <a:spcPct val="100000"/>
              </a:lnSpc>
              <a:spcBef>
                <a:spcPct val="0"/>
              </a:spcBef>
              <a:spcAft>
                <a:spcPts val="300"/>
              </a:spcAft>
              <a:buClr>
                <a:srgbClr val="000000"/>
              </a:buClr>
              <a:buSzPct val="75000"/>
              <a:buFontTx/>
              <a:buNone/>
            </a:pPr>
            <a:r>
              <a:rPr lang="sr-Cyrl-CS" altLang="en-US" sz="2000" dirty="0">
                <a:latin typeface="Arial" panose="020B0604020202020204" pitchFamily="34" charset="0"/>
                <a:cs typeface="Arial" panose="020B0604020202020204" pitchFamily="34" charset="0"/>
              </a:rPr>
              <a:t>Идентификација знања, вештина и компетенција потребних за рад у занимању, односно прецизирање циљева, исхода, садржаја и стратегија учења;</a:t>
            </a:r>
          </a:p>
        </p:txBody>
      </p:sp>
      <p:sp>
        <p:nvSpPr>
          <p:cNvPr id="11" name="Text Box 16">
            <a:extLst>
              <a:ext uri="{FF2B5EF4-FFF2-40B4-BE49-F238E27FC236}">
                <a16:creationId xmlns:a16="http://schemas.microsoft.com/office/drawing/2014/main" id="{BF011CF0-8149-4BA3-999E-A83E8EDB82E5}"/>
              </a:ext>
            </a:extLst>
          </p:cNvPr>
          <p:cNvSpPr txBox="1">
            <a:spLocks noChangeArrowheads="1"/>
          </p:cNvSpPr>
          <p:nvPr/>
        </p:nvSpPr>
        <p:spPr bwMode="auto">
          <a:xfrm>
            <a:off x="4659312" y="3847225"/>
            <a:ext cx="6840000" cy="6635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defTabSz="914400" eaLnBrk="1" hangingPunct="1">
              <a:lnSpc>
                <a:spcPct val="100000"/>
              </a:lnSpc>
              <a:spcBef>
                <a:spcPct val="0"/>
              </a:spcBef>
              <a:spcAft>
                <a:spcPts val="300"/>
              </a:spcAft>
              <a:buClr>
                <a:srgbClr val="000000"/>
              </a:buClr>
              <a:buSzPct val="75000"/>
              <a:buFontTx/>
              <a:buNone/>
            </a:pPr>
            <a:r>
              <a:rPr lang="sr-Cyrl-CS" altLang="en-US" sz="2000" dirty="0">
                <a:latin typeface="Arial" panose="020B0604020202020204" pitchFamily="34" charset="0"/>
                <a:cs typeface="Arial" panose="020B0604020202020204" pitchFamily="34" charset="0"/>
              </a:rPr>
              <a:t>Прецизирање материјално-техничких услова у којима се остварује процес образовања и учења, </a:t>
            </a:r>
          </a:p>
        </p:txBody>
      </p:sp>
      <p:sp>
        <p:nvSpPr>
          <p:cNvPr id="12" name="Text Box 17">
            <a:extLst>
              <a:ext uri="{FF2B5EF4-FFF2-40B4-BE49-F238E27FC236}">
                <a16:creationId xmlns:a16="http://schemas.microsoft.com/office/drawing/2014/main" id="{FC005BD6-0D79-4706-BD5B-686C5C918B44}"/>
              </a:ext>
            </a:extLst>
          </p:cNvPr>
          <p:cNvSpPr txBox="1">
            <a:spLocks noChangeArrowheads="1"/>
          </p:cNvSpPr>
          <p:nvPr/>
        </p:nvSpPr>
        <p:spPr bwMode="auto">
          <a:xfrm>
            <a:off x="4659312" y="4952517"/>
            <a:ext cx="6840000" cy="79246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defTabSz="914400" eaLnBrk="1" hangingPunct="1">
              <a:lnSpc>
                <a:spcPct val="100000"/>
              </a:lnSpc>
              <a:spcBef>
                <a:spcPct val="0"/>
              </a:spcBef>
              <a:spcAft>
                <a:spcPts val="600"/>
              </a:spcAft>
              <a:buClr>
                <a:srgbClr val="000000"/>
              </a:buClr>
              <a:buSzPct val="75000"/>
              <a:buFontTx/>
              <a:buNone/>
            </a:pPr>
            <a:r>
              <a:rPr lang="sr-Cyrl-CS" altLang="en-US" sz="2000" dirty="0">
                <a:latin typeface="Arial" panose="020B0604020202020204" pitchFamily="34" charset="0"/>
                <a:cs typeface="Arial" panose="020B0604020202020204" pitchFamily="34" charset="0"/>
              </a:rPr>
              <a:t>Прецизирање критеријума, процеса и процедура вредновања и оцењивања постигнућа.</a:t>
            </a:r>
          </a:p>
        </p:txBody>
      </p:sp>
    </p:spTree>
    <p:extLst>
      <p:ext uri="{BB962C8B-B14F-4D97-AF65-F5344CB8AC3E}">
        <p14:creationId xmlns:p14="http://schemas.microsoft.com/office/powerpoint/2010/main" val="2688916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D381F462-87CB-470B-BA92-2BD15BB70879}"/>
              </a:ext>
            </a:extLst>
          </p:cNvPr>
          <p:cNvSpPr>
            <a:spLocks noGrp="1"/>
          </p:cNvSpPr>
          <p:nvPr>
            <p:ph type="title"/>
          </p:nvPr>
        </p:nvSpPr>
        <p:spPr>
          <a:xfrm>
            <a:off x="745840" y="333098"/>
            <a:ext cx="10515600" cy="882863"/>
          </a:xfrm>
        </p:spPr>
        <p:txBody>
          <a:bodyPr vert="horz" lIns="91440" tIns="45720" rIns="91440" bIns="45720" rtlCol="0" anchor="ctr">
            <a:normAutofit/>
          </a:bodyPr>
          <a:lstStyle/>
          <a:p>
            <a:r>
              <a:rPr lang="sr-Cyrl-RS" altLang="en-US" sz="4000" b="1" dirty="0">
                <a:solidFill>
                  <a:srgbClr val="1F4E79"/>
                </a:solidFill>
                <a:latin typeface="Arial" panose="020B0604020202020204" pitchFamily="34" charset="0"/>
                <a:cs typeface="Arial" panose="020B0604020202020204" pitchFamily="34" charset="0"/>
              </a:rPr>
              <a:t>Програм обуке</a:t>
            </a:r>
            <a:endParaRPr lang="en-US" altLang="en-US" sz="4000" b="1" dirty="0">
              <a:solidFill>
                <a:srgbClr val="1F4E79"/>
              </a:solidFill>
              <a:latin typeface="Arial" panose="020B0604020202020204" pitchFamily="34" charset="0"/>
              <a:cs typeface="Arial" panose="020B0604020202020204" pitchFamily="34" charset="0"/>
            </a:endParaRPr>
          </a:p>
        </p:txBody>
      </p:sp>
      <p:sp>
        <p:nvSpPr>
          <p:cNvPr id="8" name="Content Placeholder 2">
            <a:extLst>
              <a:ext uri="{FF2B5EF4-FFF2-40B4-BE49-F238E27FC236}">
                <a16:creationId xmlns:a16="http://schemas.microsoft.com/office/drawing/2014/main" id="{D09827BE-3436-4C51-BB25-4ACF0C650419}"/>
              </a:ext>
            </a:extLst>
          </p:cNvPr>
          <p:cNvSpPr txBox="1">
            <a:spLocks/>
          </p:cNvSpPr>
          <p:nvPr/>
        </p:nvSpPr>
        <p:spPr>
          <a:xfrm>
            <a:off x="838200" y="1668386"/>
            <a:ext cx="10515600" cy="335108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7663" indent="-347663">
              <a:lnSpc>
                <a:spcPct val="100000"/>
              </a:lnSpc>
              <a:spcBef>
                <a:spcPts val="0"/>
              </a:spcBef>
              <a:buClr>
                <a:srgbClr val="42637A"/>
              </a:buClr>
              <a:buSzPct val="70000"/>
              <a:buFont typeface="Wingdings" panose="05000000000000000000" pitchFamily="2" charset="2"/>
              <a:buChar char="q"/>
            </a:pPr>
            <a:r>
              <a:rPr lang="sr-Cyrl-RS" altLang="en-US" sz="2000" dirty="0">
                <a:latin typeface="Arial" panose="020B0604020202020204" pitchFamily="34" charset="0"/>
                <a:cs typeface="Arial" panose="020B0604020202020204" pitchFamily="34" charset="0"/>
              </a:rPr>
              <a:t>дескрипција активности, услова и средстава учења планираних и организованих ради постизања утврђених циљева и очекиваних исхода у дефинисаном временском периоду;</a:t>
            </a:r>
          </a:p>
          <a:p>
            <a:pPr marL="347663" indent="-347663">
              <a:lnSpc>
                <a:spcPct val="100000"/>
              </a:lnSpc>
              <a:spcBef>
                <a:spcPts val="0"/>
              </a:spcBef>
              <a:buClr>
                <a:srgbClr val="42637A"/>
              </a:buClr>
              <a:buSzPct val="70000"/>
              <a:buFont typeface="Wingdings" panose="05000000000000000000" pitchFamily="2" charset="2"/>
              <a:buChar char="q"/>
            </a:pPr>
            <a:endParaRPr lang="sr-Cyrl-RS" altLang="en-US" sz="2000" dirty="0">
              <a:latin typeface="Arial" panose="020B0604020202020204" pitchFamily="34" charset="0"/>
              <a:cs typeface="Arial" panose="020B0604020202020204" pitchFamily="34" charset="0"/>
            </a:endParaRPr>
          </a:p>
          <a:p>
            <a:pPr marL="347663" indent="-347663">
              <a:lnSpc>
                <a:spcPct val="100000"/>
              </a:lnSpc>
              <a:spcBef>
                <a:spcPts val="0"/>
              </a:spcBef>
              <a:buClr>
                <a:srgbClr val="42637A"/>
              </a:buClr>
              <a:buSzPct val="70000"/>
              <a:buFont typeface="Wingdings" panose="05000000000000000000" pitchFamily="2" charset="2"/>
              <a:buChar char="q"/>
            </a:pPr>
            <a:r>
              <a:rPr lang="sr-Cyrl-RS" altLang="en-US" sz="2000" dirty="0">
                <a:latin typeface="Arial" panose="020B0604020202020204" pitchFamily="34" charset="0"/>
                <a:cs typeface="Arial" panose="020B0604020202020204" pitchFamily="34" charset="0"/>
              </a:rPr>
              <a:t>завршетак целовитог програма обуке омогућује стицање квалификација и нивоа квалификација, односно сертификата о оствареном стандарду квалификација у целини;</a:t>
            </a:r>
          </a:p>
          <a:p>
            <a:pPr marL="347663" indent="-347663">
              <a:lnSpc>
                <a:spcPct val="100000"/>
              </a:lnSpc>
              <a:spcBef>
                <a:spcPts val="0"/>
              </a:spcBef>
              <a:buClr>
                <a:srgbClr val="42637A"/>
              </a:buClr>
              <a:buSzPct val="70000"/>
              <a:buFont typeface="Wingdings" panose="05000000000000000000" pitchFamily="2" charset="2"/>
              <a:buChar char="q"/>
            </a:pPr>
            <a:endParaRPr lang="en-US" altLang="en-US" sz="2000" dirty="0">
              <a:latin typeface="Arial" panose="020B0604020202020204" pitchFamily="34" charset="0"/>
              <a:cs typeface="Arial" panose="020B0604020202020204" pitchFamily="34" charset="0"/>
            </a:endParaRPr>
          </a:p>
          <a:p>
            <a:pPr marL="347663" indent="-347663">
              <a:lnSpc>
                <a:spcPct val="100000"/>
              </a:lnSpc>
              <a:spcBef>
                <a:spcPts val="0"/>
              </a:spcBef>
              <a:buClr>
                <a:srgbClr val="42637A"/>
              </a:buClr>
              <a:buSzPct val="70000"/>
              <a:buFont typeface="Wingdings" panose="05000000000000000000" pitchFamily="2" charset="2"/>
              <a:buChar char="q"/>
            </a:pPr>
            <a:r>
              <a:rPr lang="sr-Cyrl-RS" altLang="en-US" sz="2000" dirty="0">
                <a:latin typeface="Arial" panose="020B0604020202020204" pitchFamily="34" charset="0"/>
                <a:cs typeface="Arial" panose="020B0604020202020204" pitchFamily="34" charset="0"/>
              </a:rPr>
              <a:t>завршетак дела програма (модула) омогућује стицање уверења о делимично </a:t>
            </a:r>
            <a:r>
              <a:rPr lang="sr-Cyrl-RS" altLang="en-US" sz="2000" dirty="0">
                <a:solidFill>
                  <a:srgbClr val="1F4E79"/>
                </a:solidFill>
                <a:latin typeface="Arial" panose="020B0604020202020204" pitchFamily="34" charset="0"/>
                <a:cs typeface="Arial" panose="020B0604020202020204" pitchFamily="34" charset="0"/>
              </a:rPr>
              <a:t>оствареном стандарду стручних квалификација/компетенција</a:t>
            </a:r>
            <a:r>
              <a:rPr lang="sr-Cyrl-RS" altLang="en-US" sz="2000" dirty="0">
                <a:solidFill>
                  <a:srgbClr val="42637A"/>
                </a:solidFill>
                <a:latin typeface="Arial" panose="020B0604020202020204" pitchFamily="34" charset="0"/>
                <a:cs typeface="Arial" panose="020B0604020202020204" pitchFamily="34" charset="0"/>
              </a:rPr>
              <a:t>.</a:t>
            </a:r>
          </a:p>
          <a:p>
            <a:pPr marL="804863" lvl="1" indent="-347663">
              <a:buClr>
                <a:srgbClr val="42637A"/>
              </a:buClr>
              <a:buSzPct val="70000"/>
              <a:buFont typeface="Wingdings" panose="05000000000000000000" pitchFamily="2" charset="2"/>
              <a:buChar char="q"/>
            </a:pPr>
            <a:endParaRPr lang="sr-Cyrl-RS" altLang="en-US" sz="1600" dirty="0">
              <a:solidFill>
                <a:srgbClr val="42637A"/>
              </a:solidFill>
              <a:latin typeface="Arial" panose="020B0604020202020204" pitchFamily="34" charset="0"/>
              <a:cs typeface="Arial" panose="020B0604020202020204" pitchFamily="34" charset="0"/>
            </a:endParaRPr>
          </a:p>
          <a:p>
            <a:pPr marL="0" indent="0">
              <a:buClr>
                <a:srgbClr val="C00000"/>
              </a:buClr>
              <a:buSzPct val="70000"/>
              <a:buNone/>
            </a:pPr>
            <a:endParaRPr lang="sr-Cyrl-RS" alt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195060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BF2CF-E875-438D-B0F5-0A8A088720C0}"/>
              </a:ext>
            </a:extLst>
          </p:cNvPr>
          <p:cNvSpPr>
            <a:spLocks noGrp="1"/>
          </p:cNvSpPr>
          <p:nvPr>
            <p:ph type="title"/>
          </p:nvPr>
        </p:nvSpPr>
        <p:spPr>
          <a:xfrm>
            <a:off x="478277" y="389108"/>
            <a:ext cx="11235445" cy="908665"/>
          </a:xfrm>
        </p:spPr>
        <p:txBody>
          <a:bodyPr>
            <a:normAutofit fontScale="90000"/>
          </a:bodyPr>
          <a:lstStyle/>
          <a:p>
            <a:pPr eaLnBrk="1" hangingPunct="1"/>
            <a:r>
              <a:rPr lang="sr-Cyrl-RS" altLang="en-US" sz="4000" b="1" dirty="0">
                <a:solidFill>
                  <a:schemeClr val="accent5">
                    <a:lumMod val="50000"/>
                  </a:schemeClr>
                </a:solidFill>
                <a:latin typeface="Arial" panose="020B0604020202020204" pitchFamily="34" charset="0"/>
                <a:cs typeface="Arial" panose="020B0604020202020204" pitchFamily="34" charset="0"/>
              </a:rPr>
              <a:t>Структура</a:t>
            </a:r>
            <a:r>
              <a:rPr lang="sr-Cyrl-RS" altLang="en-US" sz="2800" b="1" dirty="0"/>
              <a:t> </a:t>
            </a:r>
            <a:r>
              <a:rPr lang="sr-Cyrl-RS" altLang="en-US" sz="4000" b="1" dirty="0">
                <a:solidFill>
                  <a:schemeClr val="accent5">
                    <a:lumMod val="50000"/>
                  </a:schemeClr>
                </a:solidFill>
                <a:latin typeface="Arial" panose="020B0604020202020204" pitchFamily="34" charset="0"/>
                <a:cs typeface="Arial" panose="020B0604020202020204" pitchFamily="34" charset="0"/>
              </a:rPr>
              <a:t>програма обуке </a:t>
            </a:r>
            <a:br>
              <a:rPr lang="sr-Cyrl-RS" altLang="en-US" sz="4000" b="1" dirty="0">
                <a:solidFill>
                  <a:schemeClr val="accent5">
                    <a:lumMod val="50000"/>
                  </a:schemeClr>
                </a:solidFill>
                <a:latin typeface="Arial" panose="020B0604020202020204" pitchFamily="34" charset="0"/>
                <a:cs typeface="Arial" panose="020B0604020202020204" pitchFamily="34" charset="0"/>
              </a:rPr>
            </a:br>
            <a:endParaRPr lang="en-US" altLang="en-US" sz="4000" b="1" dirty="0">
              <a:solidFill>
                <a:schemeClr val="accent5">
                  <a:lumMod val="50000"/>
                </a:schemeClr>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CE1039B3-0948-4FCA-8FC4-0E9CCB673AA8}"/>
              </a:ext>
            </a:extLst>
          </p:cNvPr>
          <p:cNvSpPr txBox="1">
            <a:spLocks/>
          </p:cNvSpPr>
          <p:nvPr/>
        </p:nvSpPr>
        <p:spPr>
          <a:xfrm>
            <a:off x="838200" y="1173854"/>
            <a:ext cx="5181600" cy="4760015"/>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
                <a:srgbClr val="42637A"/>
              </a:buClr>
              <a:buSzPct val="70000"/>
              <a:buFont typeface="Wingdings" panose="05000000000000000000" pitchFamily="2" charset="2"/>
              <a:buChar char="q"/>
              <a:defRPr/>
            </a:pPr>
            <a:r>
              <a:rPr lang="sr-Cyrl-RS" sz="1500" dirty="0">
                <a:latin typeface="Arial" panose="020B0604020202020204" pitchFamily="34" charset="0"/>
                <a:cs typeface="Arial" panose="020B0604020202020204" pitchFamily="34" charset="0"/>
              </a:rPr>
              <a:t>назив програма;</a:t>
            </a:r>
            <a:endParaRPr lang="en-US" sz="1500" dirty="0">
              <a:latin typeface="Arial" panose="020B0604020202020204" pitchFamily="34" charset="0"/>
              <a:cs typeface="Arial" panose="020B0604020202020204" pitchFamily="34" charset="0"/>
            </a:endParaRPr>
          </a:p>
          <a:p>
            <a:pPr>
              <a:buClr>
                <a:srgbClr val="42637A"/>
              </a:buClr>
              <a:buSzPct val="70000"/>
              <a:buFont typeface="Wingdings" panose="05000000000000000000" pitchFamily="2" charset="2"/>
              <a:buChar char="q"/>
              <a:defRPr/>
            </a:pPr>
            <a:r>
              <a:rPr lang="sr-Cyrl-RS" sz="1500" dirty="0">
                <a:latin typeface="Arial" panose="020B0604020202020204" pitchFamily="34" charset="0"/>
                <a:cs typeface="Arial" panose="020B0604020202020204" pitchFamily="34" charset="0"/>
              </a:rPr>
              <a:t>сврх</a:t>
            </a:r>
            <a:r>
              <a:rPr lang="en-GB" sz="1500" dirty="0">
                <a:latin typeface="Arial" panose="020B0604020202020204" pitchFamily="34" charset="0"/>
                <a:cs typeface="Arial" panose="020B0604020202020204" pitchFamily="34" charset="0"/>
              </a:rPr>
              <a:t>a</a:t>
            </a:r>
            <a:r>
              <a:rPr lang="sr-Cyrl-RS" sz="1500" dirty="0">
                <a:latin typeface="Arial" panose="020B0604020202020204" pitchFamily="34" charset="0"/>
                <a:cs typeface="Arial" panose="020B0604020202020204" pitchFamily="34" charset="0"/>
              </a:rPr>
              <a:t> програма;</a:t>
            </a:r>
            <a:endParaRPr lang="en-US" sz="1500" dirty="0">
              <a:latin typeface="Arial" panose="020B0604020202020204" pitchFamily="34" charset="0"/>
              <a:cs typeface="Arial" panose="020B0604020202020204" pitchFamily="34" charset="0"/>
            </a:endParaRPr>
          </a:p>
          <a:p>
            <a:pPr>
              <a:buClr>
                <a:srgbClr val="42637A"/>
              </a:buClr>
              <a:buSzPct val="70000"/>
              <a:buFont typeface="Wingdings" panose="05000000000000000000" pitchFamily="2" charset="2"/>
              <a:buChar char="q"/>
              <a:defRPr/>
            </a:pPr>
            <a:r>
              <a:rPr lang="sr-Cyrl-RS" sz="1500" dirty="0">
                <a:latin typeface="Arial" panose="020B0604020202020204" pitchFamily="34" charset="0"/>
                <a:cs typeface="Arial" panose="020B0604020202020204" pitchFamily="34" charset="0"/>
              </a:rPr>
              <a:t>циљ програма; </a:t>
            </a:r>
            <a:endParaRPr lang="en-US" sz="1500" dirty="0">
              <a:latin typeface="Arial" panose="020B0604020202020204" pitchFamily="34" charset="0"/>
              <a:cs typeface="Arial" panose="020B0604020202020204" pitchFamily="34" charset="0"/>
            </a:endParaRPr>
          </a:p>
          <a:p>
            <a:pPr>
              <a:buClr>
                <a:srgbClr val="42637A"/>
              </a:buClr>
              <a:buSzPct val="70000"/>
              <a:buFont typeface="Wingdings" panose="05000000000000000000" pitchFamily="2" charset="2"/>
              <a:buChar char="q"/>
              <a:defRPr/>
            </a:pPr>
            <a:r>
              <a:rPr lang="sr-Cyrl-RS" sz="1500" dirty="0">
                <a:latin typeface="Arial" panose="020B0604020202020204" pitchFamily="34" charset="0"/>
                <a:cs typeface="Arial" panose="020B0604020202020204" pitchFamily="34" charset="0"/>
              </a:rPr>
              <a:t>општи исходи учења (кључне и/или стручне компетенције);</a:t>
            </a:r>
            <a:endParaRPr lang="en-US" sz="1500" dirty="0">
              <a:latin typeface="Arial" panose="020B0604020202020204" pitchFamily="34" charset="0"/>
              <a:cs typeface="Arial" panose="020B0604020202020204" pitchFamily="34" charset="0"/>
            </a:endParaRPr>
          </a:p>
          <a:p>
            <a:pPr>
              <a:buClr>
                <a:srgbClr val="42637A"/>
              </a:buClr>
              <a:buSzPct val="70000"/>
              <a:buFont typeface="Wingdings" panose="05000000000000000000" pitchFamily="2" charset="2"/>
              <a:buChar char="q"/>
              <a:defRPr/>
            </a:pPr>
            <a:r>
              <a:rPr lang="sr-Cyrl-RS" sz="1500" dirty="0">
                <a:latin typeface="Arial" panose="020B0604020202020204" pitchFamily="34" charset="0"/>
                <a:cs typeface="Arial" panose="020B0604020202020204" pitchFamily="34" charset="0"/>
              </a:rPr>
              <a:t>посебни исходи учења (знања, вештине и ставови у оквиру модула);</a:t>
            </a:r>
            <a:endParaRPr lang="en-US" sz="1500" dirty="0">
              <a:latin typeface="Arial" panose="020B0604020202020204" pitchFamily="34" charset="0"/>
              <a:cs typeface="Arial" panose="020B0604020202020204" pitchFamily="34" charset="0"/>
            </a:endParaRPr>
          </a:p>
          <a:p>
            <a:pPr>
              <a:buClr>
                <a:srgbClr val="42637A"/>
              </a:buClr>
              <a:buSzPct val="70000"/>
              <a:buFont typeface="Wingdings" panose="05000000000000000000" pitchFamily="2" charset="2"/>
              <a:buChar char="q"/>
              <a:defRPr/>
            </a:pPr>
            <a:r>
              <a:rPr lang="sr-Cyrl-RS" sz="1500" dirty="0">
                <a:latin typeface="Arial" panose="020B0604020202020204" pitchFamily="34" charset="0"/>
                <a:cs typeface="Arial" panose="020B0604020202020204" pitchFamily="34" charset="0"/>
              </a:rPr>
              <a:t>услови за упис полазника (приступни захтеви у погледу образовања или обучавања, године старости, посебни услови - здравствени или по основу других прописа);</a:t>
            </a:r>
            <a:endParaRPr lang="en-US" sz="1500" dirty="0">
              <a:latin typeface="Arial" panose="020B0604020202020204" pitchFamily="34" charset="0"/>
              <a:cs typeface="Arial" panose="020B0604020202020204" pitchFamily="34" charset="0"/>
            </a:endParaRPr>
          </a:p>
          <a:p>
            <a:pPr>
              <a:buClr>
                <a:srgbClr val="42637A"/>
              </a:buClr>
              <a:buSzPct val="70000"/>
              <a:buFont typeface="Wingdings" panose="05000000000000000000" pitchFamily="2" charset="2"/>
              <a:buChar char="q"/>
              <a:defRPr/>
            </a:pPr>
            <a:r>
              <a:rPr lang="sr-Cyrl-RS" sz="1500" dirty="0">
                <a:latin typeface="Arial" panose="020B0604020202020204" pitchFamily="34" charset="0"/>
                <a:cs typeface="Arial" panose="020B0604020202020204" pitchFamily="34" charset="0"/>
              </a:rPr>
              <a:t>садржај програма по модулима, уколико има модуле;</a:t>
            </a:r>
            <a:endParaRPr lang="en-US" sz="1500" dirty="0">
              <a:latin typeface="Arial" panose="020B0604020202020204" pitchFamily="34" charset="0"/>
              <a:cs typeface="Arial" panose="020B0604020202020204" pitchFamily="34" charset="0"/>
            </a:endParaRPr>
          </a:p>
          <a:p>
            <a:pPr>
              <a:buClr>
                <a:srgbClr val="42637A"/>
              </a:buClr>
              <a:buSzPct val="70000"/>
              <a:buFont typeface="Wingdings" panose="05000000000000000000" pitchFamily="2" charset="2"/>
              <a:buChar char="q"/>
              <a:defRPr/>
            </a:pPr>
            <a:r>
              <a:rPr lang="sr-Cyrl-RS" sz="1500" dirty="0">
                <a:latin typeface="Arial" panose="020B0604020202020204" pitchFamily="34" charset="0"/>
                <a:cs typeface="Arial" panose="020B0604020202020204" pitchFamily="34" charset="0"/>
              </a:rPr>
              <a:t>трајање програма у сатима;</a:t>
            </a:r>
            <a:endParaRPr lang="en-US" sz="1500" dirty="0">
              <a:latin typeface="Arial" panose="020B0604020202020204" pitchFamily="34" charset="0"/>
              <a:cs typeface="Arial" panose="020B0604020202020204" pitchFamily="34" charset="0"/>
            </a:endParaRPr>
          </a:p>
          <a:p>
            <a:pPr>
              <a:buClr>
                <a:srgbClr val="42637A"/>
              </a:buClr>
              <a:buSzPct val="70000"/>
              <a:buFont typeface="Wingdings" panose="05000000000000000000" pitchFamily="2" charset="2"/>
              <a:buChar char="q"/>
              <a:defRPr/>
            </a:pPr>
            <a:r>
              <a:rPr lang="sr-Cyrl-RS" sz="1500" dirty="0">
                <a:latin typeface="Arial" panose="020B0604020202020204" pitchFamily="34" charset="0"/>
                <a:cs typeface="Arial" panose="020B0604020202020204" pitchFamily="34" charset="0"/>
              </a:rPr>
              <a:t>начин организације, облици и методе остваривања програма;</a:t>
            </a:r>
            <a:endParaRPr lang="en-US" sz="1500" dirty="0">
              <a:latin typeface="Arial" panose="020B0604020202020204" pitchFamily="34" charset="0"/>
              <a:cs typeface="Arial" panose="020B0604020202020204" pitchFamily="34" charset="0"/>
            </a:endParaRPr>
          </a:p>
          <a:p>
            <a:pPr>
              <a:buClr>
                <a:srgbClr val="42637A"/>
              </a:buClr>
              <a:buSzPct val="70000"/>
              <a:buFont typeface="Wingdings" panose="05000000000000000000" pitchFamily="2" charset="2"/>
              <a:buChar char="q"/>
              <a:defRPr/>
            </a:pPr>
            <a:r>
              <a:rPr lang="sr-Cyrl-RS" sz="1500" dirty="0">
                <a:latin typeface="Arial" panose="020B0604020202020204" pitchFamily="34" charset="0"/>
                <a:cs typeface="Arial" panose="020B0604020202020204" pitchFamily="34" charset="0"/>
              </a:rPr>
              <a:t>начин обезбеђивања приступачности програма за особе са инвалидитетом;</a:t>
            </a:r>
            <a:endParaRPr lang="en-US" sz="1500" dirty="0">
              <a:latin typeface="Arial" panose="020B0604020202020204" pitchFamily="34" charset="0"/>
              <a:cs typeface="Arial" panose="020B0604020202020204" pitchFamily="34" charset="0"/>
            </a:endParaRPr>
          </a:p>
          <a:p>
            <a:pPr marL="0" indent="0">
              <a:buFont typeface="Arial" panose="020B0604020202020204" pitchFamily="34" charset="0"/>
              <a:buNone/>
              <a:defRPr/>
            </a:pPr>
            <a:endParaRPr lang="en-US" sz="1500" dirty="0">
              <a:latin typeface="Arial" panose="020B0604020202020204" pitchFamily="34" charset="0"/>
              <a:cs typeface="Arial" panose="020B0604020202020204" pitchFamily="34" charset="0"/>
            </a:endParaRPr>
          </a:p>
        </p:txBody>
      </p:sp>
      <p:sp>
        <p:nvSpPr>
          <p:cNvPr id="4" name="Content Placeholder 3">
            <a:extLst>
              <a:ext uri="{FF2B5EF4-FFF2-40B4-BE49-F238E27FC236}">
                <a16:creationId xmlns:a16="http://schemas.microsoft.com/office/drawing/2014/main" id="{F2ED222E-315B-4B7D-8BFC-477080CB3948}"/>
              </a:ext>
            </a:extLst>
          </p:cNvPr>
          <p:cNvSpPr txBox="1">
            <a:spLocks/>
          </p:cNvSpPr>
          <p:nvPr/>
        </p:nvSpPr>
        <p:spPr>
          <a:xfrm>
            <a:off x="6172200" y="1173855"/>
            <a:ext cx="5181600" cy="45926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
                <a:srgbClr val="42637A"/>
              </a:buClr>
              <a:buSzPct val="70000"/>
              <a:buFont typeface="Wingdings" panose="05000000000000000000" pitchFamily="2" charset="2"/>
              <a:buChar char="q"/>
            </a:pPr>
            <a:r>
              <a:rPr lang="sr-Cyrl-RS" altLang="en-US" sz="1500" dirty="0">
                <a:latin typeface="Arial" panose="020B0604020202020204" pitchFamily="34" charset="0"/>
                <a:cs typeface="Arial" panose="020B0604020202020204" pitchFamily="34" charset="0"/>
              </a:rPr>
              <a:t>материјали за учење и подучавање, приручник/водич за испит;</a:t>
            </a:r>
            <a:endParaRPr lang="en-US" altLang="en-US" sz="1500" dirty="0">
              <a:latin typeface="Arial" panose="020B0604020202020204" pitchFamily="34" charset="0"/>
              <a:cs typeface="Arial" panose="020B0604020202020204" pitchFamily="34" charset="0"/>
            </a:endParaRPr>
          </a:p>
          <a:p>
            <a:pPr>
              <a:buClr>
                <a:srgbClr val="42637A"/>
              </a:buClr>
              <a:buSzPct val="70000"/>
              <a:buFont typeface="Wingdings" panose="05000000000000000000" pitchFamily="2" charset="2"/>
              <a:buChar char="q"/>
            </a:pPr>
            <a:r>
              <a:rPr lang="sr-Cyrl-RS" altLang="en-US" sz="1500" dirty="0">
                <a:latin typeface="Arial" panose="020B0604020202020204" pitchFamily="34" charset="0"/>
                <a:cs typeface="Arial" panose="020B0604020202020204" pitchFamily="34" charset="0"/>
              </a:rPr>
              <a:t>поступак провере савладаности програма;</a:t>
            </a:r>
            <a:endParaRPr lang="en-US" altLang="en-US" sz="1500" dirty="0">
              <a:latin typeface="Arial" panose="020B0604020202020204" pitchFamily="34" charset="0"/>
              <a:cs typeface="Arial" panose="020B0604020202020204" pitchFamily="34" charset="0"/>
            </a:endParaRPr>
          </a:p>
          <a:p>
            <a:pPr>
              <a:buClr>
                <a:srgbClr val="42637A"/>
              </a:buClr>
              <a:buSzPct val="70000"/>
              <a:buFont typeface="Wingdings" panose="05000000000000000000" pitchFamily="2" charset="2"/>
              <a:buChar char="q"/>
            </a:pPr>
            <a:r>
              <a:rPr lang="sr-Cyrl-RS" altLang="en-US" sz="1500" dirty="0">
                <a:latin typeface="Arial" panose="020B0604020202020204" pitchFamily="34" charset="0"/>
                <a:cs typeface="Arial" panose="020B0604020202020204" pitchFamily="34" charset="0"/>
              </a:rPr>
              <a:t>број полазника по групи;</a:t>
            </a:r>
            <a:endParaRPr lang="en-US" altLang="en-US" sz="1500" dirty="0">
              <a:latin typeface="Arial" panose="020B0604020202020204" pitchFamily="34" charset="0"/>
              <a:cs typeface="Arial" panose="020B0604020202020204" pitchFamily="34" charset="0"/>
            </a:endParaRPr>
          </a:p>
          <a:p>
            <a:pPr>
              <a:buClr>
                <a:srgbClr val="42637A"/>
              </a:buClr>
              <a:buSzPct val="70000"/>
              <a:buFont typeface="Wingdings" panose="05000000000000000000" pitchFamily="2" charset="2"/>
              <a:buChar char="q"/>
            </a:pPr>
            <a:r>
              <a:rPr lang="sr-Cyrl-RS" altLang="en-US" sz="1500" dirty="0">
                <a:latin typeface="Arial" panose="020B0604020202020204" pitchFamily="34" charset="0"/>
                <a:cs typeface="Arial" panose="020B0604020202020204" pitchFamily="34" charset="0"/>
              </a:rPr>
              <a:t>кадрови потребни за остваривање програма;</a:t>
            </a:r>
            <a:endParaRPr lang="en-US" altLang="en-US" sz="1500" dirty="0">
              <a:latin typeface="Arial" panose="020B0604020202020204" pitchFamily="34" charset="0"/>
              <a:cs typeface="Arial" panose="020B0604020202020204" pitchFamily="34" charset="0"/>
            </a:endParaRPr>
          </a:p>
          <a:p>
            <a:pPr>
              <a:buClr>
                <a:srgbClr val="42637A"/>
              </a:buClr>
              <a:buSzPct val="70000"/>
              <a:buFont typeface="Wingdings" panose="05000000000000000000" pitchFamily="2" charset="2"/>
              <a:buChar char="q"/>
            </a:pPr>
            <a:r>
              <a:rPr lang="sr-Cyrl-RS" altLang="en-US" sz="1500" dirty="0">
                <a:latin typeface="Arial" panose="020B0604020202020204" pitchFamily="34" charset="0"/>
                <a:cs typeface="Arial" panose="020B0604020202020204" pitchFamily="34" charset="0"/>
              </a:rPr>
              <a:t>услови у погледу простора, опреме и средстава неопходних за остваривање програма;</a:t>
            </a:r>
            <a:endParaRPr lang="en-US" altLang="en-US" sz="1500" dirty="0">
              <a:latin typeface="Arial" panose="020B0604020202020204" pitchFamily="34" charset="0"/>
              <a:cs typeface="Arial" panose="020B0604020202020204" pitchFamily="34" charset="0"/>
            </a:endParaRPr>
          </a:p>
          <a:p>
            <a:pPr>
              <a:buClr>
                <a:srgbClr val="42637A"/>
              </a:buClr>
              <a:buSzPct val="70000"/>
              <a:buFont typeface="Wingdings" panose="05000000000000000000" pitchFamily="2" charset="2"/>
              <a:buChar char="q"/>
            </a:pPr>
            <a:r>
              <a:rPr lang="sr-Cyrl-RS" altLang="en-US" sz="1500" dirty="0">
                <a:latin typeface="Arial" panose="020B0604020202020204" pitchFamily="34" charset="0"/>
                <a:cs typeface="Arial" panose="020B0604020202020204" pitchFamily="34" charset="0"/>
              </a:rPr>
              <a:t>начин на који се програм чини доступним јавности;</a:t>
            </a:r>
            <a:endParaRPr lang="en-US" altLang="en-US" sz="1500" dirty="0">
              <a:latin typeface="Arial" panose="020B0604020202020204" pitchFamily="34" charset="0"/>
              <a:cs typeface="Arial" panose="020B0604020202020204" pitchFamily="34" charset="0"/>
            </a:endParaRPr>
          </a:p>
          <a:p>
            <a:pPr>
              <a:buClr>
                <a:srgbClr val="42637A"/>
              </a:buClr>
              <a:buSzPct val="70000"/>
              <a:buFont typeface="Wingdings" panose="05000000000000000000" pitchFamily="2" charset="2"/>
              <a:buChar char="q"/>
            </a:pPr>
            <a:r>
              <a:rPr lang="sr-Cyrl-RS" altLang="en-US" sz="1500" dirty="0">
                <a:latin typeface="Arial" panose="020B0604020202020204" pitchFamily="34" charset="0"/>
                <a:cs typeface="Arial" panose="020B0604020202020204" pitchFamily="34" charset="0"/>
              </a:rPr>
              <a:t>прилагођеност програма искуству, стеченом образовању, знању, вештинама и способностима полазника;</a:t>
            </a:r>
            <a:endParaRPr lang="en-US" altLang="en-US" sz="1500" dirty="0">
              <a:latin typeface="Arial" panose="020B0604020202020204" pitchFamily="34" charset="0"/>
              <a:cs typeface="Arial" panose="020B0604020202020204" pitchFamily="34" charset="0"/>
            </a:endParaRPr>
          </a:p>
          <a:p>
            <a:pPr>
              <a:buClr>
                <a:srgbClr val="42637A"/>
              </a:buClr>
              <a:buSzPct val="70000"/>
              <a:buFont typeface="Wingdings" panose="05000000000000000000" pitchFamily="2" charset="2"/>
              <a:buChar char="q"/>
            </a:pPr>
            <a:r>
              <a:rPr lang="sr-Cyrl-RS" altLang="en-US" sz="1500" dirty="0">
                <a:latin typeface="Arial" panose="020B0604020202020204" pitchFamily="34" charset="0"/>
                <a:cs typeface="Arial" panose="020B0604020202020204" pitchFamily="34" charset="0"/>
              </a:rPr>
              <a:t>назив јавне исправе, односно уверења које се издаје кандидату након провере савладаности програма;</a:t>
            </a:r>
            <a:endParaRPr lang="en-US" altLang="en-US" sz="1500" dirty="0">
              <a:latin typeface="Arial" panose="020B0604020202020204" pitchFamily="34" charset="0"/>
              <a:cs typeface="Arial" panose="020B0604020202020204" pitchFamily="34" charset="0"/>
            </a:endParaRPr>
          </a:p>
          <a:p>
            <a:pPr>
              <a:buClr>
                <a:srgbClr val="C00000"/>
              </a:buClr>
              <a:buSzPct val="70000"/>
              <a:buFont typeface="Wingdings" panose="05000000000000000000" pitchFamily="2" charset="2"/>
              <a:buChar char="q"/>
            </a:pPr>
            <a:endParaRPr lang="en-US" altLang="en-US" sz="1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211890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1">
            <a:extLst>
              <a:ext uri="{FF2B5EF4-FFF2-40B4-BE49-F238E27FC236}">
                <a16:creationId xmlns:a16="http://schemas.microsoft.com/office/drawing/2014/main" id="{E11EF50D-AC20-4BA0-8475-9A47FCDEE06F}"/>
              </a:ext>
            </a:extLst>
          </p:cNvPr>
          <p:cNvSpPr/>
          <p:nvPr/>
        </p:nvSpPr>
        <p:spPr>
          <a:xfrm>
            <a:off x="1716123" y="1314937"/>
            <a:ext cx="2901950" cy="720000"/>
          </a:xfrm>
          <a:prstGeom prst="roundRect">
            <a:avLst/>
          </a:prstGeom>
          <a:solidFill>
            <a:srgbClr val="42637A"/>
          </a:solidFill>
        </p:spPr>
        <p:style>
          <a:lnRef idx="2">
            <a:schemeClr val="accent5"/>
          </a:lnRef>
          <a:fillRef idx="1">
            <a:schemeClr val="lt1"/>
          </a:fillRef>
          <a:effectRef idx="0">
            <a:schemeClr val="accent5"/>
          </a:effectRef>
          <a:fontRef idx="minor">
            <a:schemeClr val="dk1"/>
          </a:fontRef>
        </p:style>
        <p:txBody>
          <a:bodyPr anchor="ctr"/>
          <a:lstStyle/>
          <a:p>
            <a:pPr algn="ctr">
              <a:defRPr/>
            </a:pPr>
            <a:r>
              <a:rPr lang="sr-Cyrl-RS" sz="1700" dirty="0">
                <a:solidFill>
                  <a:schemeClr val="bg1"/>
                </a:solidFill>
                <a:latin typeface="Arial" panose="020B0604020202020204" pitchFamily="34" charset="0"/>
                <a:cs typeface="Arial" panose="020B0604020202020204" pitchFamily="34" charset="0"/>
              </a:rPr>
              <a:t>Општи опис квалификације</a:t>
            </a:r>
            <a:endParaRPr lang="en-US" sz="1700" dirty="0">
              <a:solidFill>
                <a:schemeClr val="bg1"/>
              </a:solidFill>
              <a:latin typeface="Arial" panose="020B0604020202020204" pitchFamily="34" charset="0"/>
              <a:cs typeface="Arial" panose="020B0604020202020204" pitchFamily="34" charset="0"/>
            </a:endParaRPr>
          </a:p>
        </p:txBody>
      </p:sp>
      <p:sp>
        <p:nvSpPr>
          <p:cNvPr id="8" name="Rounded Rectangle 2">
            <a:extLst>
              <a:ext uri="{FF2B5EF4-FFF2-40B4-BE49-F238E27FC236}">
                <a16:creationId xmlns:a16="http://schemas.microsoft.com/office/drawing/2014/main" id="{94FF041B-EF59-4F6B-B025-138FC5C2AEEA}"/>
              </a:ext>
            </a:extLst>
          </p:cNvPr>
          <p:cNvSpPr/>
          <p:nvPr/>
        </p:nvSpPr>
        <p:spPr>
          <a:xfrm>
            <a:off x="6848511" y="1314937"/>
            <a:ext cx="2905200" cy="720000"/>
          </a:xfrm>
          <a:prstGeom prst="roundRect">
            <a:avLst/>
          </a:prstGeom>
          <a:solidFill>
            <a:srgbClr val="A49692"/>
          </a:solidFill>
          <a:ln>
            <a:solidFill>
              <a:schemeClr val="accent6">
                <a:lumMod val="60000"/>
                <a:lumOff val="40000"/>
              </a:schemeClr>
            </a:solidFill>
          </a:ln>
        </p:spPr>
        <p:style>
          <a:lnRef idx="2">
            <a:schemeClr val="accent4"/>
          </a:lnRef>
          <a:fillRef idx="1">
            <a:schemeClr val="lt1"/>
          </a:fillRef>
          <a:effectRef idx="0">
            <a:schemeClr val="accent4"/>
          </a:effectRef>
          <a:fontRef idx="minor">
            <a:schemeClr val="dk1"/>
          </a:fontRef>
        </p:style>
        <p:txBody>
          <a:bodyPr anchor="ctr"/>
          <a:lstStyle/>
          <a:p>
            <a:pPr algn="ctr">
              <a:defRPr/>
            </a:pPr>
            <a:r>
              <a:rPr lang="sr-Cyrl-RS" sz="1700" dirty="0">
                <a:latin typeface="Arial" panose="020B0604020202020204" pitchFamily="34" charset="0"/>
                <a:cs typeface="Arial" panose="020B0604020202020204" pitchFamily="34" charset="0"/>
              </a:rPr>
              <a:t>Сврха програма</a:t>
            </a:r>
            <a:endParaRPr lang="en-US" sz="1700" dirty="0">
              <a:latin typeface="Arial" panose="020B0604020202020204" pitchFamily="34" charset="0"/>
              <a:cs typeface="Arial" panose="020B0604020202020204" pitchFamily="34" charset="0"/>
            </a:endParaRPr>
          </a:p>
        </p:txBody>
      </p:sp>
      <p:sp>
        <p:nvSpPr>
          <p:cNvPr id="9" name="Right Arrow 3">
            <a:extLst>
              <a:ext uri="{FF2B5EF4-FFF2-40B4-BE49-F238E27FC236}">
                <a16:creationId xmlns:a16="http://schemas.microsoft.com/office/drawing/2014/main" id="{E03C017E-3C6B-4BC1-B850-DEAD6E92053D}"/>
              </a:ext>
            </a:extLst>
          </p:cNvPr>
          <p:cNvSpPr/>
          <p:nvPr/>
        </p:nvSpPr>
        <p:spPr>
          <a:xfrm>
            <a:off x="4914048" y="1525284"/>
            <a:ext cx="1731600" cy="345600"/>
          </a:xfrm>
          <a:prstGeom prst="rightArrow">
            <a:avLst/>
          </a:prstGeom>
          <a:solidFill>
            <a:srgbClr val="42637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ounded Rectangle 4">
            <a:extLst>
              <a:ext uri="{FF2B5EF4-FFF2-40B4-BE49-F238E27FC236}">
                <a16:creationId xmlns:a16="http://schemas.microsoft.com/office/drawing/2014/main" id="{AF21D8E0-7285-45EB-BE7A-C9A7E6759F43}"/>
              </a:ext>
            </a:extLst>
          </p:cNvPr>
          <p:cNvSpPr/>
          <p:nvPr/>
        </p:nvSpPr>
        <p:spPr>
          <a:xfrm>
            <a:off x="1716123" y="2338637"/>
            <a:ext cx="2901950" cy="720000"/>
          </a:xfrm>
          <a:prstGeom prst="roundRect">
            <a:avLst/>
          </a:prstGeom>
          <a:solidFill>
            <a:srgbClr val="42637A"/>
          </a:solidFill>
        </p:spPr>
        <p:style>
          <a:lnRef idx="2">
            <a:schemeClr val="accent5"/>
          </a:lnRef>
          <a:fillRef idx="1">
            <a:schemeClr val="lt1"/>
          </a:fillRef>
          <a:effectRef idx="0">
            <a:schemeClr val="accent5"/>
          </a:effectRef>
          <a:fontRef idx="minor">
            <a:schemeClr val="dk1"/>
          </a:fontRef>
        </p:style>
        <p:txBody>
          <a:bodyPr anchor="ctr"/>
          <a:lstStyle/>
          <a:p>
            <a:pPr algn="ctr">
              <a:defRPr/>
            </a:pPr>
            <a:r>
              <a:rPr lang="sr-Cyrl-RS" sz="1700" dirty="0">
                <a:solidFill>
                  <a:schemeClr val="bg1"/>
                </a:solidFill>
                <a:latin typeface="Arial" panose="020B0604020202020204" pitchFamily="34" charset="0"/>
                <a:cs typeface="Arial" panose="020B0604020202020204" pitchFamily="34" charset="0"/>
              </a:rPr>
              <a:t>Занимања наведена у СК</a:t>
            </a:r>
            <a:endParaRPr lang="en-US" sz="1700" dirty="0">
              <a:solidFill>
                <a:schemeClr val="bg1"/>
              </a:solidFill>
              <a:latin typeface="Arial" panose="020B0604020202020204" pitchFamily="34" charset="0"/>
              <a:cs typeface="Arial" panose="020B0604020202020204" pitchFamily="34" charset="0"/>
            </a:endParaRPr>
          </a:p>
        </p:txBody>
      </p:sp>
      <p:sp>
        <p:nvSpPr>
          <p:cNvPr id="11" name="Rounded Rectangle 5">
            <a:extLst>
              <a:ext uri="{FF2B5EF4-FFF2-40B4-BE49-F238E27FC236}">
                <a16:creationId xmlns:a16="http://schemas.microsoft.com/office/drawing/2014/main" id="{0B6338A0-02FD-418B-85E9-CE919EC4F7A8}"/>
              </a:ext>
            </a:extLst>
          </p:cNvPr>
          <p:cNvSpPr/>
          <p:nvPr/>
        </p:nvSpPr>
        <p:spPr>
          <a:xfrm>
            <a:off x="6848511" y="2338637"/>
            <a:ext cx="2905200" cy="720000"/>
          </a:xfrm>
          <a:prstGeom prst="roundRect">
            <a:avLst/>
          </a:prstGeom>
          <a:solidFill>
            <a:srgbClr val="A49692"/>
          </a:solidFill>
          <a:ln>
            <a:solidFill>
              <a:schemeClr val="accent6">
                <a:lumMod val="60000"/>
                <a:lumOff val="40000"/>
              </a:schemeClr>
            </a:solidFill>
          </a:ln>
        </p:spPr>
        <p:style>
          <a:lnRef idx="2">
            <a:schemeClr val="accent4"/>
          </a:lnRef>
          <a:fillRef idx="1">
            <a:schemeClr val="lt1"/>
          </a:fillRef>
          <a:effectRef idx="0">
            <a:schemeClr val="accent4"/>
          </a:effectRef>
          <a:fontRef idx="minor">
            <a:schemeClr val="dk1"/>
          </a:fontRef>
        </p:style>
        <p:txBody>
          <a:bodyPr anchor="ctr"/>
          <a:lstStyle/>
          <a:p>
            <a:pPr algn="ctr">
              <a:defRPr/>
            </a:pPr>
            <a:r>
              <a:rPr lang="sr-Cyrl-RS" sz="1700" dirty="0">
                <a:latin typeface="Arial" panose="020B0604020202020204" pitchFamily="34" charset="0"/>
                <a:cs typeface="Arial" panose="020B0604020202020204" pitchFamily="34" charset="0"/>
              </a:rPr>
              <a:t>Циљ програма</a:t>
            </a:r>
            <a:endParaRPr lang="en-US" sz="1700" dirty="0">
              <a:latin typeface="Arial" panose="020B0604020202020204" pitchFamily="34" charset="0"/>
              <a:cs typeface="Arial" panose="020B0604020202020204" pitchFamily="34" charset="0"/>
            </a:endParaRPr>
          </a:p>
        </p:txBody>
      </p:sp>
      <p:sp>
        <p:nvSpPr>
          <p:cNvPr id="12" name="Rounded Rectangle 6">
            <a:extLst>
              <a:ext uri="{FF2B5EF4-FFF2-40B4-BE49-F238E27FC236}">
                <a16:creationId xmlns:a16="http://schemas.microsoft.com/office/drawing/2014/main" id="{150C5A46-3617-42EA-8DAD-9E854E52E422}"/>
              </a:ext>
            </a:extLst>
          </p:cNvPr>
          <p:cNvSpPr/>
          <p:nvPr/>
        </p:nvSpPr>
        <p:spPr>
          <a:xfrm>
            <a:off x="1716123" y="3446806"/>
            <a:ext cx="2901950" cy="720000"/>
          </a:xfrm>
          <a:prstGeom prst="roundRect">
            <a:avLst/>
          </a:prstGeom>
          <a:solidFill>
            <a:srgbClr val="42637A"/>
          </a:solidFill>
        </p:spPr>
        <p:style>
          <a:lnRef idx="2">
            <a:schemeClr val="accent5"/>
          </a:lnRef>
          <a:fillRef idx="1">
            <a:schemeClr val="lt1"/>
          </a:fillRef>
          <a:effectRef idx="0">
            <a:schemeClr val="accent5"/>
          </a:effectRef>
          <a:fontRef idx="minor">
            <a:schemeClr val="dk1"/>
          </a:fontRef>
        </p:style>
        <p:txBody>
          <a:bodyPr anchor="ctr"/>
          <a:lstStyle/>
          <a:p>
            <a:pPr algn="ctr">
              <a:defRPr/>
            </a:pPr>
            <a:r>
              <a:rPr lang="sr-Cyrl-RS" sz="1700" dirty="0">
                <a:solidFill>
                  <a:schemeClr val="bg1"/>
                </a:solidFill>
                <a:latin typeface="Arial" panose="020B0604020202020204" pitchFamily="34" charset="0"/>
                <a:cs typeface="Arial" panose="020B0604020202020204" pitchFamily="34" charset="0"/>
              </a:rPr>
              <a:t>Компетенције наведена у СК</a:t>
            </a:r>
            <a:endParaRPr lang="en-US" sz="1700" dirty="0">
              <a:solidFill>
                <a:schemeClr val="bg1"/>
              </a:solidFill>
              <a:latin typeface="Arial" panose="020B0604020202020204" pitchFamily="34" charset="0"/>
              <a:cs typeface="Arial" panose="020B0604020202020204" pitchFamily="34" charset="0"/>
            </a:endParaRPr>
          </a:p>
        </p:txBody>
      </p:sp>
      <p:sp>
        <p:nvSpPr>
          <p:cNvPr id="13" name="Rounded Rectangle 7">
            <a:extLst>
              <a:ext uri="{FF2B5EF4-FFF2-40B4-BE49-F238E27FC236}">
                <a16:creationId xmlns:a16="http://schemas.microsoft.com/office/drawing/2014/main" id="{03A3482F-D89F-47CD-849B-B6D6E58DF5A5}"/>
              </a:ext>
            </a:extLst>
          </p:cNvPr>
          <p:cNvSpPr/>
          <p:nvPr/>
        </p:nvSpPr>
        <p:spPr>
          <a:xfrm>
            <a:off x="6848511" y="3446806"/>
            <a:ext cx="2905200" cy="720000"/>
          </a:xfrm>
          <a:prstGeom prst="roundRect">
            <a:avLst/>
          </a:prstGeom>
          <a:solidFill>
            <a:srgbClr val="A49692"/>
          </a:solidFill>
          <a:ln>
            <a:solidFill>
              <a:schemeClr val="accent6">
                <a:lumMod val="60000"/>
                <a:lumOff val="40000"/>
              </a:schemeClr>
            </a:solidFill>
          </a:ln>
        </p:spPr>
        <p:style>
          <a:lnRef idx="2">
            <a:schemeClr val="accent4"/>
          </a:lnRef>
          <a:fillRef idx="1">
            <a:schemeClr val="lt1"/>
          </a:fillRef>
          <a:effectRef idx="0">
            <a:schemeClr val="accent4"/>
          </a:effectRef>
          <a:fontRef idx="minor">
            <a:schemeClr val="dk1"/>
          </a:fontRef>
        </p:style>
        <p:txBody>
          <a:bodyPr anchor="ctr"/>
          <a:lstStyle/>
          <a:p>
            <a:pPr algn="ctr">
              <a:defRPr/>
            </a:pPr>
            <a:r>
              <a:rPr lang="sr-Cyrl-RS" sz="1700" dirty="0">
                <a:latin typeface="Arial" panose="020B0604020202020204" pitchFamily="34" charset="0"/>
                <a:cs typeface="Arial" panose="020B0604020202020204" pitchFamily="34" charset="0"/>
              </a:rPr>
              <a:t>Општи исходи</a:t>
            </a:r>
            <a:endParaRPr lang="en-US" sz="1700" dirty="0">
              <a:latin typeface="Arial" panose="020B0604020202020204" pitchFamily="34" charset="0"/>
              <a:cs typeface="Arial" panose="020B0604020202020204" pitchFamily="34" charset="0"/>
            </a:endParaRPr>
          </a:p>
        </p:txBody>
      </p:sp>
      <p:sp>
        <p:nvSpPr>
          <p:cNvPr id="14" name="Rounded Rectangle 8">
            <a:extLst>
              <a:ext uri="{FF2B5EF4-FFF2-40B4-BE49-F238E27FC236}">
                <a16:creationId xmlns:a16="http://schemas.microsoft.com/office/drawing/2014/main" id="{C07CB0EE-3331-43AE-8764-6671CDBAF61B}"/>
              </a:ext>
            </a:extLst>
          </p:cNvPr>
          <p:cNvSpPr/>
          <p:nvPr/>
        </p:nvSpPr>
        <p:spPr>
          <a:xfrm>
            <a:off x="1671673" y="4643105"/>
            <a:ext cx="2901950" cy="864000"/>
          </a:xfrm>
          <a:prstGeom prst="roundRect">
            <a:avLst/>
          </a:prstGeom>
          <a:solidFill>
            <a:srgbClr val="42637A"/>
          </a:solidFill>
        </p:spPr>
        <p:style>
          <a:lnRef idx="2">
            <a:schemeClr val="accent5"/>
          </a:lnRef>
          <a:fillRef idx="1">
            <a:schemeClr val="lt1"/>
          </a:fillRef>
          <a:effectRef idx="0">
            <a:schemeClr val="accent5"/>
          </a:effectRef>
          <a:fontRef idx="minor">
            <a:schemeClr val="dk1"/>
          </a:fontRef>
        </p:style>
        <p:txBody>
          <a:bodyPr anchor="ctr"/>
          <a:lstStyle/>
          <a:p>
            <a:pPr algn="ctr">
              <a:defRPr/>
            </a:pPr>
            <a:r>
              <a:rPr lang="sr-Cyrl-RS" sz="1700" dirty="0">
                <a:solidFill>
                  <a:schemeClr val="bg1"/>
                </a:solidFill>
                <a:latin typeface="Arial" panose="020B0604020202020204" pitchFamily="34" charset="0"/>
                <a:cs typeface="Arial" panose="020B0604020202020204" pitchFamily="34" charset="0"/>
              </a:rPr>
              <a:t>Дефинисање модула</a:t>
            </a:r>
            <a:endParaRPr lang="en-US" sz="1700" dirty="0">
              <a:solidFill>
                <a:schemeClr val="bg1"/>
              </a:solidFill>
              <a:latin typeface="Arial" panose="020B0604020202020204" pitchFamily="34" charset="0"/>
              <a:cs typeface="Arial" panose="020B0604020202020204" pitchFamily="34" charset="0"/>
            </a:endParaRPr>
          </a:p>
        </p:txBody>
      </p:sp>
      <p:sp>
        <p:nvSpPr>
          <p:cNvPr id="15" name="Rounded Rectangle 10">
            <a:extLst>
              <a:ext uri="{FF2B5EF4-FFF2-40B4-BE49-F238E27FC236}">
                <a16:creationId xmlns:a16="http://schemas.microsoft.com/office/drawing/2014/main" id="{40213780-F91C-40E6-970F-646176BD00AE}"/>
              </a:ext>
            </a:extLst>
          </p:cNvPr>
          <p:cNvSpPr/>
          <p:nvPr/>
        </p:nvSpPr>
        <p:spPr>
          <a:xfrm>
            <a:off x="6848511" y="4582852"/>
            <a:ext cx="2905200" cy="504000"/>
          </a:xfrm>
          <a:prstGeom prst="roundRect">
            <a:avLst/>
          </a:prstGeom>
          <a:solidFill>
            <a:srgbClr val="A49692"/>
          </a:solidFill>
          <a:ln>
            <a:solidFill>
              <a:schemeClr val="accent6">
                <a:lumMod val="60000"/>
                <a:lumOff val="40000"/>
              </a:schemeClr>
            </a:solidFill>
          </a:ln>
        </p:spPr>
        <p:style>
          <a:lnRef idx="2">
            <a:schemeClr val="accent4"/>
          </a:lnRef>
          <a:fillRef idx="1">
            <a:schemeClr val="lt1"/>
          </a:fillRef>
          <a:effectRef idx="0">
            <a:schemeClr val="accent4"/>
          </a:effectRef>
          <a:fontRef idx="minor">
            <a:schemeClr val="dk1"/>
          </a:fontRef>
        </p:style>
        <p:txBody>
          <a:bodyPr anchor="ctr"/>
          <a:lstStyle/>
          <a:p>
            <a:pPr algn="ctr">
              <a:defRPr/>
            </a:pPr>
            <a:r>
              <a:rPr lang="sr-Cyrl-RS" sz="1700" dirty="0">
                <a:latin typeface="Arial" panose="020B0604020202020204" pitchFamily="34" charset="0"/>
                <a:cs typeface="Arial" panose="020B0604020202020204" pitchFamily="34" charset="0"/>
              </a:rPr>
              <a:t>Компетенције наведена у СК</a:t>
            </a:r>
            <a:endParaRPr lang="en-US" sz="1700" dirty="0">
              <a:latin typeface="Arial" panose="020B0604020202020204" pitchFamily="34" charset="0"/>
              <a:cs typeface="Arial" panose="020B0604020202020204" pitchFamily="34" charset="0"/>
            </a:endParaRPr>
          </a:p>
        </p:txBody>
      </p:sp>
      <p:sp>
        <p:nvSpPr>
          <p:cNvPr id="16" name="Rounded Rectangle 11">
            <a:extLst>
              <a:ext uri="{FF2B5EF4-FFF2-40B4-BE49-F238E27FC236}">
                <a16:creationId xmlns:a16="http://schemas.microsoft.com/office/drawing/2014/main" id="{F4B68B01-D191-429B-A1A8-5943E2F9EE73}"/>
              </a:ext>
            </a:extLst>
          </p:cNvPr>
          <p:cNvSpPr/>
          <p:nvPr/>
        </p:nvSpPr>
        <p:spPr>
          <a:xfrm>
            <a:off x="6848511" y="5169581"/>
            <a:ext cx="2905200" cy="504000"/>
          </a:xfrm>
          <a:prstGeom prst="roundRect">
            <a:avLst/>
          </a:prstGeom>
          <a:solidFill>
            <a:srgbClr val="A49692"/>
          </a:solidFill>
          <a:ln>
            <a:solidFill>
              <a:schemeClr val="accent6">
                <a:lumMod val="60000"/>
                <a:lumOff val="40000"/>
              </a:schemeClr>
            </a:solidFill>
          </a:ln>
        </p:spPr>
        <p:style>
          <a:lnRef idx="2">
            <a:schemeClr val="accent4"/>
          </a:lnRef>
          <a:fillRef idx="1">
            <a:schemeClr val="lt1"/>
          </a:fillRef>
          <a:effectRef idx="0">
            <a:schemeClr val="accent4"/>
          </a:effectRef>
          <a:fontRef idx="minor">
            <a:schemeClr val="dk1"/>
          </a:fontRef>
        </p:style>
        <p:txBody>
          <a:bodyPr anchor="ctr"/>
          <a:lstStyle/>
          <a:p>
            <a:pPr algn="ctr">
              <a:defRPr/>
            </a:pPr>
            <a:r>
              <a:rPr lang="sr-Cyrl-RS" sz="1700" dirty="0">
                <a:latin typeface="Arial" panose="020B0604020202020204" pitchFamily="34" charset="0"/>
                <a:cs typeface="Arial" panose="020B0604020202020204" pitchFamily="34" charset="0"/>
              </a:rPr>
              <a:t>Занимања наведена у СК</a:t>
            </a:r>
            <a:endParaRPr lang="en-US" sz="1700" dirty="0">
              <a:latin typeface="Arial" panose="020B0604020202020204" pitchFamily="34" charset="0"/>
              <a:cs typeface="Arial" panose="020B0604020202020204" pitchFamily="34" charset="0"/>
            </a:endParaRPr>
          </a:p>
        </p:txBody>
      </p:sp>
      <p:sp>
        <p:nvSpPr>
          <p:cNvPr id="17" name="Right Arrow 12">
            <a:extLst>
              <a:ext uri="{FF2B5EF4-FFF2-40B4-BE49-F238E27FC236}">
                <a16:creationId xmlns:a16="http://schemas.microsoft.com/office/drawing/2014/main" id="{F185B271-45DC-4B71-89B0-84921E905CDB}"/>
              </a:ext>
            </a:extLst>
          </p:cNvPr>
          <p:cNvSpPr/>
          <p:nvPr/>
        </p:nvSpPr>
        <p:spPr>
          <a:xfrm>
            <a:off x="4914048" y="4712600"/>
            <a:ext cx="1731600" cy="288000"/>
          </a:xfrm>
          <a:prstGeom prst="rightArrow">
            <a:avLst/>
          </a:prstGeom>
          <a:solidFill>
            <a:srgbClr val="42637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 name="Right Arrow 13">
            <a:extLst>
              <a:ext uri="{FF2B5EF4-FFF2-40B4-BE49-F238E27FC236}">
                <a16:creationId xmlns:a16="http://schemas.microsoft.com/office/drawing/2014/main" id="{41B40A35-662B-41B1-A6B6-8F21FD20CA1D}"/>
              </a:ext>
            </a:extLst>
          </p:cNvPr>
          <p:cNvSpPr/>
          <p:nvPr/>
        </p:nvSpPr>
        <p:spPr>
          <a:xfrm>
            <a:off x="4914048" y="5265825"/>
            <a:ext cx="1731600" cy="288000"/>
          </a:xfrm>
          <a:prstGeom prst="rightArrow">
            <a:avLst/>
          </a:prstGeom>
          <a:solidFill>
            <a:srgbClr val="42637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9" name="Right Arrow 14">
            <a:extLst>
              <a:ext uri="{FF2B5EF4-FFF2-40B4-BE49-F238E27FC236}">
                <a16:creationId xmlns:a16="http://schemas.microsoft.com/office/drawing/2014/main" id="{C514F77D-7BB4-4B26-981B-EBB84B24BD94}"/>
              </a:ext>
            </a:extLst>
          </p:cNvPr>
          <p:cNvSpPr/>
          <p:nvPr/>
        </p:nvSpPr>
        <p:spPr>
          <a:xfrm>
            <a:off x="4914048" y="2566070"/>
            <a:ext cx="1731600" cy="345600"/>
          </a:xfrm>
          <a:prstGeom prst="rightArrow">
            <a:avLst/>
          </a:prstGeom>
          <a:solidFill>
            <a:srgbClr val="42637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0" name="Right Arrow 15">
            <a:extLst>
              <a:ext uri="{FF2B5EF4-FFF2-40B4-BE49-F238E27FC236}">
                <a16:creationId xmlns:a16="http://schemas.microsoft.com/office/drawing/2014/main" id="{633F4174-0A59-4BA5-997B-106F6CA8B92E}"/>
              </a:ext>
            </a:extLst>
          </p:cNvPr>
          <p:cNvSpPr/>
          <p:nvPr/>
        </p:nvSpPr>
        <p:spPr>
          <a:xfrm>
            <a:off x="4914048" y="3671470"/>
            <a:ext cx="1731600" cy="346075"/>
          </a:xfrm>
          <a:prstGeom prst="rightArrow">
            <a:avLst/>
          </a:prstGeom>
          <a:solidFill>
            <a:srgbClr val="42637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1" name="Rounded Rectangle 16">
            <a:extLst>
              <a:ext uri="{FF2B5EF4-FFF2-40B4-BE49-F238E27FC236}">
                <a16:creationId xmlns:a16="http://schemas.microsoft.com/office/drawing/2014/main" id="{DCC24A63-FBBA-4CB9-A1B8-2B7D612B4A77}"/>
              </a:ext>
            </a:extLst>
          </p:cNvPr>
          <p:cNvSpPr/>
          <p:nvPr/>
        </p:nvSpPr>
        <p:spPr>
          <a:xfrm>
            <a:off x="3716876" y="283262"/>
            <a:ext cx="4289425" cy="701675"/>
          </a:xfrm>
          <a:prstGeom prst="roundRect">
            <a:avLst/>
          </a:prstGeom>
          <a:solidFill>
            <a:srgbClr val="42637A"/>
          </a:solidFill>
          <a:ln>
            <a:solidFill>
              <a:srgbClr val="42637A"/>
            </a:solidFill>
          </a:ln>
        </p:spPr>
        <p:style>
          <a:lnRef idx="3">
            <a:schemeClr val="lt1"/>
          </a:lnRef>
          <a:fillRef idx="1">
            <a:schemeClr val="accent2"/>
          </a:fillRef>
          <a:effectRef idx="1">
            <a:schemeClr val="accent2"/>
          </a:effectRef>
          <a:fontRef idx="minor">
            <a:schemeClr val="lt1"/>
          </a:fontRef>
        </p:style>
        <p:txBody>
          <a:bodyPr anchor="ctr"/>
          <a:lstStyle/>
          <a:p>
            <a:pPr algn="ctr">
              <a:defRPr/>
            </a:pPr>
            <a:r>
              <a:rPr lang="sr-Cyrl-RS" dirty="0">
                <a:latin typeface="Arial" panose="020B0604020202020204" pitchFamily="34" charset="0"/>
                <a:cs typeface="Arial" panose="020B0604020202020204" pitchFamily="34" charset="0"/>
              </a:rPr>
              <a:t>Однос СК и програма обуке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279857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D3C421D-7F29-41C1-AC47-65DA1DABAF9B}"/>
              </a:ext>
            </a:extLst>
          </p:cNvPr>
          <p:cNvSpPr>
            <a:spLocks noGrp="1" noChangeArrowheads="1"/>
          </p:cNvSpPr>
          <p:nvPr>
            <p:ph type="title"/>
          </p:nvPr>
        </p:nvSpPr>
        <p:spPr>
          <a:xfrm>
            <a:off x="784664" y="420923"/>
            <a:ext cx="8920162" cy="638175"/>
          </a:xfrm>
        </p:spPr>
        <p:txBody>
          <a:bodyPr vert="horz" lIns="91440" tIns="45720" rIns="91440" bIns="45720" rtlCol="0" anchor="ctr">
            <a:normAutofit fontScale="90000"/>
          </a:bodyPr>
          <a:lstStyle/>
          <a:p>
            <a:r>
              <a:rPr lang="sr-Cyrl-RS" altLang="en-US" sz="4000" b="1" dirty="0">
                <a:solidFill>
                  <a:schemeClr val="accent5">
                    <a:lumMod val="50000"/>
                  </a:schemeClr>
                </a:solidFill>
                <a:latin typeface="Arial" panose="020B0604020202020204" pitchFamily="34" charset="0"/>
                <a:cs typeface="Arial" panose="020B0604020202020204" pitchFamily="34" charset="0"/>
              </a:rPr>
              <a:t>Назив програма</a:t>
            </a:r>
            <a:endParaRPr lang="en-US" altLang="en-US" sz="4000" b="1" dirty="0">
              <a:solidFill>
                <a:schemeClr val="accent5">
                  <a:lumMod val="50000"/>
                </a:schemeClr>
              </a:solidFill>
              <a:latin typeface="Arial" panose="020B0604020202020204" pitchFamily="34" charset="0"/>
              <a:cs typeface="Arial" panose="020B0604020202020204" pitchFamily="34" charset="0"/>
            </a:endParaRPr>
          </a:p>
        </p:txBody>
      </p:sp>
      <p:sp>
        <p:nvSpPr>
          <p:cNvPr id="3" name="Rectangle 5">
            <a:extLst>
              <a:ext uri="{FF2B5EF4-FFF2-40B4-BE49-F238E27FC236}">
                <a16:creationId xmlns:a16="http://schemas.microsoft.com/office/drawing/2014/main" id="{B4182D4F-CD1A-4E2B-AC69-AC37E597BD8C}"/>
              </a:ext>
            </a:extLst>
          </p:cNvPr>
          <p:cNvSpPr txBox="1">
            <a:spLocks noChangeArrowheads="1"/>
          </p:cNvSpPr>
          <p:nvPr/>
        </p:nvSpPr>
        <p:spPr>
          <a:xfrm>
            <a:off x="784664" y="1782525"/>
            <a:ext cx="9969500" cy="3905250"/>
          </a:xfrm>
          <a:prstGeom prst="rect">
            <a:avLst/>
          </a:prstGeom>
        </p:spPr>
        <p:txBody>
          <a:bodyPr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buClr>
                <a:srgbClr val="42637A"/>
              </a:buClr>
              <a:buSzPct val="70000"/>
              <a:buFont typeface="Wingdings" panose="05000000000000000000" pitchFamily="2" charset="2"/>
              <a:buChar char="q"/>
              <a:defRPr/>
            </a:pPr>
            <a:r>
              <a:rPr lang="sr-Cyrl-RS" sz="2000" dirty="0">
                <a:latin typeface="Arial" panose="020B0604020202020204" pitchFamily="34" charset="0"/>
                <a:cs typeface="Arial" panose="020B0604020202020204" pitchFamily="34" charset="0"/>
              </a:rPr>
              <a:t>Назив програма - сажета информација о програму која указује на квалификацију/занимање/компетенцију за које програм оспособљава.</a:t>
            </a:r>
          </a:p>
          <a:p>
            <a:pPr marL="630238" indent="-230188">
              <a:lnSpc>
                <a:spcPct val="100000"/>
              </a:lnSpc>
              <a:buClr>
                <a:srgbClr val="42637A"/>
              </a:buClr>
              <a:buSzPct val="70000"/>
              <a:buFont typeface="Wingdings" panose="05000000000000000000" pitchFamily="2" charset="2"/>
              <a:buChar char="q"/>
              <a:defRPr/>
            </a:pPr>
            <a:r>
              <a:rPr lang="sr-Cyrl-RS" sz="2000" dirty="0">
                <a:latin typeface="Arial" panose="020B0604020202020204" pitchFamily="34" charset="0"/>
                <a:cs typeface="Arial" panose="020B0604020202020204" pitchFamily="34" charset="0"/>
              </a:rPr>
              <a:t>Назив квалификације/занимања се мора преузети из СК и не може се мењати или модификовати;</a:t>
            </a:r>
          </a:p>
          <a:p>
            <a:pPr marL="230188" indent="-230188">
              <a:lnSpc>
                <a:spcPct val="100000"/>
              </a:lnSpc>
              <a:buClr>
                <a:srgbClr val="42637A"/>
              </a:buClr>
              <a:buSzPct val="70000"/>
              <a:buFont typeface="Wingdings" panose="05000000000000000000" pitchFamily="2" charset="2"/>
              <a:buChar char="q"/>
              <a:defRPr/>
            </a:pPr>
            <a:endParaRPr lang="sr-Cyrl-RS" sz="2000" dirty="0">
              <a:latin typeface="Arial" panose="020B0604020202020204" pitchFamily="34" charset="0"/>
              <a:cs typeface="Arial" panose="020B0604020202020204" pitchFamily="34" charset="0"/>
            </a:endParaRPr>
          </a:p>
          <a:p>
            <a:pPr marL="230188" indent="-230188">
              <a:lnSpc>
                <a:spcPct val="100000"/>
              </a:lnSpc>
              <a:buClr>
                <a:srgbClr val="42637A"/>
              </a:buClr>
              <a:buSzPct val="70000"/>
              <a:buFont typeface="Wingdings" panose="05000000000000000000" pitchFamily="2" charset="2"/>
              <a:buChar char="q"/>
              <a:defRPr/>
            </a:pPr>
            <a:r>
              <a:rPr lang="sr-Cyrl-RS" sz="2000" dirty="0">
                <a:latin typeface="Arial" panose="020B0604020202020204" pitchFamily="34" charset="0"/>
                <a:cs typeface="Arial" panose="020B0604020202020204" pitchFamily="34" charset="0"/>
              </a:rPr>
              <a:t>У називу програма обуке обавезујућа је употреба термина </a:t>
            </a:r>
            <a:r>
              <a:rPr lang="sr-Cyrl-RS" sz="2000" i="1" dirty="0">
                <a:latin typeface="Arial" panose="020B0604020202020204" pitchFamily="34" charset="0"/>
                <a:cs typeface="Arial" panose="020B0604020202020204" pitchFamily="34" charset="0"/>
              </a:rPr>
              <a:t>обука</a:t>
            </a:r>
            <a:r>
              <a:rPr lang="sr-Cyrl-RS" sz="2000" dirty="0">
                <a:latin typeface="Arial" panose="020B0604020202020204" pitchFamily="34" charset="0"/>
                <a:cs typeface="Arial" panose="020B0604020202020204" pitchFamily="34" charset="0"/>
              </a:rPr>
              <a:t> (Обука за ...) чиме се указује да програм обезбеђује стицање квалификација и компетенција путем неформалног образовања и да је ограничен на НОКС 2, 3 и 5.</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736504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C6EB14FA-6DF3-441F-A1FF-C813A35D362D}"/>
              </a:ext>
            </a:extLst>
          </p:cNvPr>
          <p:cNvSpPr>
            <a:spLocks noGrp="1" noChangeArrowheads="1"/>
          </p:cNvSpPr>
          <p:nvPr>
            <p:ph type="title"/>
          </p:nvPr>
        </p:nvSpPr>
        <p:spPr>
          <a:xfrm>
            <a:off x="648477" y="420920"/>
            <a:ext cx="8920162" cy="638175"/>
          </a:xfrm>
        </p:spPr>
        <p:txBody>
          <a:bodyPr vert="horz" lIns="91440" tIns="45720" rIns="91440" bIns="45720" rtlCol="0" anchor="ctr">
            <a:normAutofit fontScale="90000"/>
          </a:bodyPr>
          <a:lstStyle/>
          <a:p>
            <a:r>
              <a:rPr lang="sr-Cyrl-RS" altLang="en-US" sz="4000" b="1" dirty="0">
                <a:solidFill>
                  <a:schemeClr val="accent5">
                    <a:lumMod val="50000"/>
                  </a:schemeClr>
                </a:solidFill>
                <a:latin typeface="Arial" panose="020B0604020202020204" pitchFamily="34" charset="0"/>
                <a:cs typeface="Arial" panose="020B0604020202020204" pitchFamily="34" charset="0"/>
              </a:rPr>
              <a:t>Сврха програма</a:t>
            </a:r>
            <a:endParaRPr lang="en-US" altLang="en-US" sz="4000" b="1" dirty="0">
              <a:solidFill>
                <a:schemeClr val="accent5">
                  <a:lumMod val="50000"/>
                </a:schemeClr>
              </a:solidFill>
              <a:latin typeface="Arial" panose="020B0604020202020204" pitchFamily="34" charset="0"/>
              <a:cs typeface="Arial" panose="020B0604020202020204" pitchFamily="34" charset="0"/>
            </a:endParaRPr>
          </a:p>
        </p:txBody>
      </p:sp>
      <p:sp>
        <p:nvSpPr>
          <p:cNvPr id="3" name="Rectangle 5">
            <a:extLst>
              <a:ext uri="{FF2B5EF4-FFF2-40B4-BE49-F238E27FC236}">
                <a16:creationId xmlns:a16="http://schemas.microsoft.com/office/drawing/2014/main" id="{0C81C0A3-D438-4099-9806-E00938FA13A3}"/>
              </a:ext>
            </a:extLst>
          </p:cNvPr>
          <p:cNvSpPr txBox="1">
            <a:spLocks noChangeArrowheads="1"/>
          </p:cNvSpPr>
          <p:nvPr/>
        </p:nvSpPr>
        <p:spPr>
          <a:xfrm>
            <a:off x="933855" y="1739428"/>
            <a:ext cx="10408596" cy="3182768"/>
          </a:xfrm>
          <a:prstGeom prst="rect">
            <a:avLst/>
          </a:prstGeom>
        </p:spPr>
        <p:txBody>
          <a:bodyPr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buClr>
                <a:srgbClr val="42637A"/>
              </a:buClr>
              <a:buSzPct val="70000"/>
              <a:buFont typeface="Wingdings" panose="05000000000000000000" pitchFamily="2" charset="2"/>
              <a:buChar char="q"/>
              <a:defRPr/>
            </a:pPr>
            <a:r>
              <a:rPr lang="sr-Cyrl-RS" sz="2000" dirty="0">
                <a:latin typeface="Arial" panose="020B0604020202020204" pitchFamily="34" charset="0"/>
                <a:cs typeface="Arial" panose="020B0604020202020204" pitchFamily="34" charset="0"/>
              </a:rPr>
              <a:t>Термин сврха - одговор на питање зашто се нешто ради и чему служe активност која се обавља или продукти те активности;</a:t>
            </a:r>
          </a:p>
          <a:p>
            <a:pPr marL="1030288" indent="-231775">
              <a:lnSpc>
                <a:spcPct val="100000"/>
              </a:lnSpc>
              <a:spcAft>
                <a:spcPts val="1200"/>
              </a:spcAft>
              <a:buClr>
                <a:srgbClr val="42637A"/>
              </a:buClr>
              <a:buSzPct val="70000"/>
              <a:buFont typeface="Wingdings" panose="05000000000000000000" pitchFamily="2" charset="2"/>
              <a:buChar char="q"/>
              <a:defRPr/>
            </a:pPr>
            <a:r>
              <a:rPr lang="sr-Cyrl-RS" sz="2000" dirty="0">
                <a:latin typeface="Arial" panose="020B0604020202020204" pitchFamily="34" charset="0"/>
                <a:cs typeface="Arial" panose="020B0604020202020204" pitchFamily="34" charset="0"/>
              </a:rPr>
              <a:t>У развоју програма термин сврха указује на општу намену програма обуке, на оно што ће програмом бити постигнуто, односно на разлоге реализације програма.</a:t>
            </a:r>
          </a:p>
          <a:p>
            <a:pPr marL="230188" indent="-230188">
              <a:lnSpc>
                <a:spcPct val="100000"/>
              </a:lnSpc>
              <a:buClr>
                <a:srgbClr val="42637A"/>
              </a:buClr>
              <a:buSzPct val="70000"/>
              <a:buFont typeface="Wingdings" panose="05000000000000000000" pitchFamily="2" charset="2"/>
              <a:buChar char="q"/>
              <a:defRPr/>
            </a:pPr>
            <a:r>
              <a:rPr lang="sr-Cyrl-RS" sz="2000" dirty="0">
                <a:latin typeface="Arial" panose="020B0604020202020204" pitchFamily="34" charset="0"/>
                <a:cs typeface="Arial" panose="020B0604020202020204" pitchFamily="34" charset="0"/>
              </a:rPr>
              <a:t>Сврха програма се преузима из општег описа квалификације из СК који садржи кратак опис квалификације и сврху квалификације у смислу јасне формулације за шта је неко оспособљен.</a:t>
            </a:r>
            <a:endParaRPr lang="en-US" sz="2000" dirty="0">
              <a:latin typeface="Arial" panose="020B0604020202020204" pitchFamily="34" charset="0"/>
              <a:cs typeface="Arial" panose="020B0604020202020204" pitchFamily="34" charset="0"/>
            </a:endParaRPr>
          </a:p>
          <a:p>
            <a:pPr>
              <a:buClr>
                <a:srgbClr val="42637A"/>
              </a:buClr>
              <a:buSzPct val="70000"/>
              <a:buFont typeface="Wingdings" panose="05000000000000000000" pitchFamily="2" charset="2"/>
              <a:buChar char="q"/>
              <a:defRPr/>
            </a:pPr>
            <a:endParaRPr lang="sr-Cyrl-R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928547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45BE1305-951A-4B51-A727-72DBDF4B207A}"/>
              </a:ext>
            </a:extLst>
          </p:cNvPr>
          <p:cNvSpPr>
            <a:spLocks noGrp="1" noChangeArrowheads="1"/>
          </p:cNvSpPr>
          <p:nvPr>
            <p:ph type="title"/>
          </p:nvPr>
        </p:nvSpPr>
        <p:spPr>
          <a:xfrm>
            <a:off x="726298" y="356813"/>
            <a:ext cx="8920162" cy="638175"/>
          </a:xfrm>
        </p:spPr>
        <p:txBody>
          <a:bodyPr vert="horz" lIns="91440" tIns="45720" rIns="91440" bIns="45720" rtlCol="0" anchor="ctr">
            <a:normAutofit fontScale="90000"/>
          </a:bodyPr>
          <a:lstStyle/>
          <a:p>
            <a:r>
              <a:rPr lang="sr-Cyrl-RS" altLang="en-US" sz="4000" b="1" dirty="0">
                <a:solidFill>
                  <a:schemeClr val="accent5">
                    <a:lumMod val="50000"/>
                  </a:schemeClr>
                </a:solidFill>
                <a:latin typeface="Arial" panose="020B0604020202020204" pitchFamily="34" charset="0"/>
                <a:cs typeface="Arial" panose="020B0604020202020204" pitchFamily="34" charset="0"/>
              </a:rPr>
              <a:t>Циљ програма</a:t>
            </a:r>
            <a:endParaRPr lang="en-US" altLang="en-US" sz="4000" b="1" dirty="0">
              <a:solidFill>
                <a:schemeClr val="accent5">
                  <a:lumMod val="50000"/>
                </a:schemeClr>
              </a:solidFill>
              <a:latin typeface="Arial" panose="020B0604020202020204" pitchFamily="34" charset="0"/>
              <a:cs typeface="Arial" panose="020B0604020202020204" pitchFamily="34" charset="0"/>
            </a:endParaRPr>
          </a:p>
        </p:txBody>
      </p:sp>
      <p:sp>
        <p:nvSpPr>
          <p:cNvPr id="3" name="Rectangle 5">
            <a:extLst>
              <a:ext uri="{FF2B5EF4-FFF2-40B4-BE49-F238E27FC236}">
                <a16:creationId xmlns:a16="http://schemas.microsoft.com/office/drawing/2014/main" id="{1DCFFECA-3668-463D-89C2-7F2BDF1C80BE}"/>
              </a:ext>
            </a:extLst>
          </p:cNvPr>
          <p:cNvSpPr txBox="1">
            <a:spLocks noChangeArrowheads="1"/>
          </p:cNvSpPr>
          <p:nvPr/>
        </p:nvSpPr>
        <p:spPr>
          <a:xfrm>
            <a:off x="914399" y="1344779"/>
            <a:ext cx="10535055" cy="3694149"/>
          </a:xfrm>
          <a:prstGeom prst="rect">
            <a:avLst/>
          </a:prstGeom>
        </p:spPr>
        <p:txBody>
          <a:bodyPr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buClr>
                <a:srgbClr val="42637A"/>
              </a:buClr>
              <a:buSzPct val="70000"/>
              <a:buFont typeface="Wingdings" panose="05000000000000000000" pitchFamily="2" charset="2"/>
              <a:buChar char="q"/>
              <a:defRPr/>
            </a:pPr>
            <a:r>
              <a:rPr lang="sr-Cyrl-RS" sz="2000" dirty="0">
                <a:latin typeface="Arial" panose="020B0604020202020204" pitchFamily="34" charset="0"/>
                <a:cs typeface="Arial" panose="020B0604020202020204" pitchFamily="34" charset="0"/>
              </a:rPr>
              <a:t>Циљ је укупна интенција програма (стицање...развијање, оспособљавање) са јасном идентификацијом опсега/контекста/подручја у коме ће се деловати и у коме ће бити постигнути одређени резултати (исходи); </a:t>
            </a:r>
          </a:p>
          <a:p>
            <a:pPr>
              <a:lnSpc>
                <a:spcPct val="100000"/>
              </a:lnSpc>
              <a:buClr>
                <a:srgbClr val="42637A"/>
              </a:buClr>
              <a:buSzPct val="70000"/>
              <a:buFont typeface="Wingdings" panose="05000000000000000000" pitchFamily="2" charset="2"/>
              <a:buChar char="q"/>
              <a:defRPr/>
            </a:pPr>
            <a:endParaRPr lang="sr-Cyrl-RS" sz="2000" dirty="0">
              <a:latin typeface="Arial" panose="020B0604020202020204" pitchFamily="34" charset="0"/>
              <a:cs typeface="Arial" panose="020B0604020202020204" pitchFamily="34" charset="0"/>
            </a:endParaRPr>
          </a:p>
          <a:p>
            <a:pPr>
              <a:lnSpc>
                <a:spcPct val="100000"/>
              </a:lnSpc>
              <a:spcAft>
                <a:spcPts val="1200"/>
              </a:spcAft>
              <a:buClr>
                <a:srgbClr val="42637A"/>
              </a:buClr>
              <a:buSzPct val="70000"/>
              <a:buFont typeface="Wingdings" panose="05000000000000000000" pitchFamily="2" charset="2"/>
              <a:buChar char="q"/>
              <a:defRPr/>
            </a:pPr>
            <a:r>
              <a:rPr lang="sr-Cyrl-RS" sz="2000" dirty="0">
                <a:latin typeface="Arial" panose="020B0604020202020204" pitchFamily="34" charset="0"/>
                <a:cs typeface="Arial" panose="020B0604020202020204" pitchFamily="34" charset="0"/>
              </a:rPr>
              <a:t>С обзиром на то да је сваки програм обуке намењен стицању компетенција за обављање једног или више занимања (која су експлицитно наведена у СК) циљ програма се изражава навођењем занимања за које програм обезбеђује стицање компетенција.</a:t>
            </a:r>
            <a:endParaRPr lang="en-US" sz="2000" dirty="0">
              <a:latin typeface="Arial" panose="020B0604020202020204" pitchFamily="34" charset="0"/>
              <a:cs typeface="Arial" panose="020B0604020202020204" pitchFamily="34" charset="0"/>
            </a:endParaRPr>
          </a:p>
          <a:p>
            <a:pPr marL="0" indent="0">
              <a:lnSpc>
                <a:spcPct val="100000"/>
              </a:lnSpc>
              <a:buClr>
                <a:srgbClr val="C00000"/>
              </a:buClr>
              <a:buSzPct val="70000"/>
              <a:buFont typeface="Arial" panose="020B0604020202020204" pitchFamily="34" charset="0"/>
              <a:buNone/>
              <a:defRPr/>
            </a:pPr>
            <a:r>
              <a:rPr lang="sr-Cyrl-RS" sz="2000" dirty="0">
                <a:latin typeface="Arial" panose="020B0604020202020204" pitchFamily="34" charset="0"/>
                <a:cs typeface="Arial" panose="020B0604020202020204" pitchFamily="34" charset="0"/>
              </a:rPr>
              <a:t>Циљ програма обуке је стицање стручних компетенција за занимање:</a:t>
            </a:r>
            <a:endParaRPr lang="en-US" sz="2000" dirty="0">
              <a:latin typeface="Arial" panose="020B0604020202020204" pitchFamily="34" charset="0"/>
              <a:cs typeface="Arial" panose="020B0604020202020204" pitchFamily="34" charset="0"/>
            </a:endParaRPr>
          </a:p>
          <a:p>
            <a:pPr>
              <a:buClr>
                <a:srgbClr val="C00000"/>
              </a:buClr>
              <a:buSzPct val="70000"/>
              <a:buFont typeface="Wingdings" panose="05000000000000000000" pitchFamily="2" charset="2"/>
              <a:buChar char="q"/>
              <a:defRPr/>
            </a:pPr>
            <a:endParaRPr lang="sr-Cyrl-RS" sz="2000" dirty="0">
              <a:latin typeface="Arial" panose="020B0604020202020204" pitchFamily="34" charset="0"/>
              <a:cs typeface="Arial" panose="020B0604020202020204" pitchFamily="34" charset="0"/>
            </a:endParaRPr>
          </a:p>
          <a:p>
            <a:pPr marL="0" indent="0">
              <a:buClr>
                <a:srgbClr val="C00000"/>
              </a:buClr>
              <a:buSzPct val="70000"/>
              <a:buNone/>
              <a:defRPr/>
            </a:pPr>
            <a:endParaRPr lang="sr-Cyrl-RS" sz="2000" dirty="0">
              <a:latin typeface="Arial" panose="020B0604020202020204" pitchFamily="34" charset="0"/>
              <a:cs typeface="Arial" panose="020B0604020202020204" pitchFamily="34" charset="0"/>
            </a:endParaRPr>
          </a:p>
          <a:p>
            <a:pPr>
              <a:buClr>
                <a:srgbClr val="C00000"/>
              </a:buClr>
              <a:buSzPct val="70000"/>
              <a:buFont typeface="Wingdings" panose="05000000000000000000" pitchFamily="2" charset="2"/>
              <a:buChar char="q"/>
              <a:defRPr/>
            </a:pPr>
            <a:endParaRPr lang="sr-Cyrl-R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44185648"/>
      </p:ext>
    </p:extLst>
  </p:cSld>
  <p:clrMapOvr>
    <a:masterClrMapping/>
  </p:clrMapOvr>
</p:sld>
</file>

<file path=ppt/theme/theme1.xml><?xml version="1.0" encoding="utf-8"?>
<a:theme xmlns:a="http://schemas.openxmlformats.org/drawingml/2006/main" name="Theme CFCU cir">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 CFCU cir" id="{5AD3A44C-B50F-410D-953B-419019229E20}" vid="{6C4A9179-4EB3-499E-9E70-755AD1E76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 CFCU cir</Template>
  <TotalTime>15791</TotalTime>
  <Words>2965</Words>
  <Application>Microsoft Office PowerPoint</Application>
  <PresentationFormat>Widescreen</PresentationFormat>
  <Paragraphs>334</Paragraphs>
  <Slides>20</Slides>
  <Notes>11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20</vt:i4>
      </vt:variant>
    </vt:vector>
  </HeadingPairs>
  <TitlesOfParts>
    <vt:vector size="28" baseType="lpstr">
      <vt:lpstr>Arial</vt:lpstr>
      <vt:lpstr>Calibri</vt:lpstr>
      <vt:lpstr>Calibri Light</vt:lpstr>
      <vt:lpstr>Symbol</vt:lpstr>
      <vt:lpstr>Times New Roman</vt:lpstr>
      <vt:lpstr>Wingdings</vt:lpstr>
      <vt:lpstr>Theme CFCU cir</vt:lpstr>
      <vt:lpstr>Office Theme</vt:lpstr>
      <vt:lpstr>PowerPoint Presentation</vt:lpstr>
      <vt:lpstr>Принципи развоја програма обуке</vt:lpstr>
      <vt:lpstr>Процес развоја програма образовања и обуке</vt:lpstr>
      <vt:lpstr>Програм обуке</vt:lpstr>
      <vt:lpstr>Структура програма обуке  </vt:lpstr>
      <vt:lpstr>PowerPoint Presentation</vt:lpstr>
      <vt:lpstr>Назив програма</vt:lpstr>
      <vt:lpstr>Сврха програма</vt:lpstr>
      <vt:lpstr>Циљ програма</vt:lpstr>
      <vt:lpstr>PowerPoint Presentation</vt:lpstr>
      <vt:lpstr>Корак 1: Мапирање модула</vt:lpstr>
      <vt:lpstr>Корак 2: Одређивање исхода знања и вештина</vt:lpstr>
      <vt:lpstr>Корак 3: Одређивање препорученог садржаја</vt:lpstr>
      <vt:lpstr>ПРИМЕР</vt:lpstr>
      <vt:lpstr>Корак 2: Одређивање исхода знања и вештина</vt:lpstr>
      <vt:lpstr>Корак 3: Одређивање препорученог садржаја</vt:lpstr>
      <vt:lpstr>План релизације програма обуке</vt:lpstr>
      <vt:lpstr>Структура модула</vt:lpstr>
      <vt:lpstr>Остали елементи програма</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Dušan Popović</dc:creator>
  <cp:lastModifiedBy>Tamara Ikonomov</cp:lastModifiedBy>
  <cp:revision>71</cp:revision>
  <cp:lastPrinted>2021-02-18T13:19:39Z</cp:lastPrinted>
  <dcterms:created xsi:type="dcterms:W3CDTF">2019-12-14T14:59:48Z</dcterms:created>
  <dcterms:modified xsi:type="dcterms:W3CDTF">2021-04-11T23:55:23Z</dcterms:modified>
</cp:coreProperties>
</file>