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34" r:id="rId2"/>
    <p:sldId id="407" r:id="rId3"/>
    <p:sldId id="408" r:id="rId4"/>
    <p:sldId id="409" r:id="rId5"/>
    <p:sldId id="410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418" r:id="rId14"/>
    <p:sldId id="419" r:id="rId15"/>
    <p:sldId id="420" r:id="rId16"/>
    <p:sldId id="421" r:id="rId17"/>
    <p:sldId id="422" r:id="rId18"/>
    <p:sldId id="423" r:id="rId19"/>
    <p:sldId id="424" r:id="rId20"/>
    <p:sldId id="425" r:id="rId21"/>
    <p:sldId id="426" r:id="rId22"/>
    <p:sldId id="427" r:id="rId23"/>
    <p:sldId id="428" r:id="rId24"/>
    <p:sldId id="429" r:id="rId25"/>
    <p:sldId id="430" r:id="rId26"/>
    <p:sldId id="431" r:id="rId27"/>
    <p:sldId id="43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6C5"/>
    <a:srgbClr val="FDE1D7"/>
    <a:srgbClr val="FBC3AF"/>
    <a:srgbClr val="E30000"/>
    <a:srgbClr val="D8090F"/>
    <a:srgbClr val="FFDBDB"/>
    <a:srgbClr val="FFB1B1"/>
    <a:srgbClr val="FF7B7B"/>
    <a:srgbClr val="F3F8FC"/>
    <a:srgbClr val="FDC9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74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93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75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lumMod val="85000"/>
              </a:schemeClr>
            </a:gs>
            <a:gs pos="45000">
              <a:srgbClr val="F7F9F8">
                <a:alpha val="58000"/>
              </a:srgbClr>
            </a:gs>
          </a:gsLst>
          <a:lin ang="15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5225" y="0"/>
            <a:ext cx="3406775" cy="17068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335" y="1706880"/>
            <a:ext cx="9625330" cy="2533015"/>
          </a:xfrm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/>
          <a:p>
            <a:pPr lvl="0" algn="ctr">
              <a:buClrTx/>
              <a:buSzTx/>
              <a:buFontTx/>
            </a:pPr>
            <a:r>
              <a:rPr lang="sr-Cyrl-RS" altLang="en-US" sz="5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Инструменти за оцењивање исхода учења за квалификацију </a:t>
            </a:r>
            <a:r>
              <a:rPr lang="sr-Cyrl-RS" altLang="en-US" sz="50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АРМИРАЧ - БЕТОНИРАЦ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0" y="4812030"/>
            <a:ext cx="321564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sr-Cyrl-RS" dirty="0">
                <a:solidFill>
                  <a:prstClr val="black"/>
                </a:solidFill>
              </a:rPr>
              <a:t>Програм израдили: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sr-Cyrl-RS" altLang="en-US" dirty="0" err="1">
                <a:solidFill>
                  <a:prstClr val="black"/>
                </a:solidFill>
              </a:rPr>
              <a:t>Мира Тумбас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sr-Cyrl-RS" altLang="en-US" dirty="0" err="1">
                <a:solidFill>
                  <a:prstClr val="black"/>
                </a:solidFill>
              </a:rPr>
              <a:t>Душанка Тодић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sr-Cyrl-RS" altLang="en-US" dirty="0" err="1">
                <a:solidFill>
                  <a:prstClr val="black"/>
                </a:solidFill>
                <a:sym typeface="+mn-ea"/>
              </a:rPr>
              <a:t>Ђенђика Аранчић Данча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sr-Cyrl-RS" altLang="en-US" dirty="0" err="1">
                <a:solidFill>
                  <a:prstClr val="black"/>
                </a:solidFill>
                <a:sym typeface="+mn-ea"/>
              </a:rPr>
              <a:t>Верица Нинковић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sr-Cyrl-RS" altLang="en-US" dirty="0" err="1">
                <a:solidFill>
                  <a:prstClr val="black"/>
                </a:solidFill>
                <a:sym typeface="+mn-ea"/>
              </a:rPr>
              <a:t>Бојана Орчић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sr-Cyrl-RS" altLang="en-US" dirty="0" err="1">
                <a:solidFill>
                  <a:prstClr val="black"/>
                </a:solidFill>
                <a:sym typeface="+mn-ea"/>
              </a:rPr>
              <a:t>Славко Дувњак</a:t>
            </a:r>
            <a:r>
              <a:rPr lang="en-US" altLang="sr-Cyrl-RS" dirty="0" err="1">
                <a:solidFill>
                  <a:prstClr val="black"/>
                </a:solidFill>
                <a:sym typeface="+mn-ea"/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8153400" y="6443345"/>
            <a:ext cx="40386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Font typeface="Arial" panose="020B0604020202020204" pitchFamily="34" charset="0"/>
              <a:buNone/>
            </a:pPr>
            <a:r>
              <a:rPr lang="sr-Cyrl-RS" sz="2000" dirty="0">
                <a:solidFill>
                  <a:prstClr val="black"/>
                </a:solidFill>
              </a:rPr>
              <a:t>Суботица, 12. април 2021. </a:t>
            </a:r>
            <a:endParaRPr lang="en-US" sz="2000" dirty="0">
              <a:solidFill>
                <a:prstClr val="black"/>
              </a:solidFill>
            </a:endParaRPr>
          </a:p>
        </p:txBody>
      </p:sp>
      <p:pic>
        <p:nvPicPr>
          <p:cNvPr id="4099" name="Picture 2" descr="Politehnička škola Subotica | Subotički IT klast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6210"/>
            <a:ext cx="1369060" cy="155067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882229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402672"/>
              </p:ext>
            </p:extLst>
          </p:nvPr>
        </p:nvGraphicFramePr>
        <p:xfrm>
          <a:off x="838200" y="56515"/>
          <a:ext cx="10515600" cy="1960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6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1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09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8600">
                <a:tc grid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Оквир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оцењивање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интегралног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радног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задатка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проверу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стручних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- АРМИРАЧ - БЕТОНИРАЦ</a:t>
                      </a:r>
                      <a:endParaRPr lang="en-US" sz="1500" b="1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535">
                <a:tc gridSpan="8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 која се проверава: Израда арматурног склопа, армирање армирано – бетонских елемената и уграђивање бетона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170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Шифра радног задатка: АБ-А01-Б01-1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Назив радног задатка: АРМИРАЊЕ И БЕТОНИРАЊЕ СТУБА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Радни процеси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Начин извођења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Предвиђени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Остварени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5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Израда арматурног склопа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Елементи арматурног склопа од корозије очишћени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Делови арматурног склопа према плану арматуре постављени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Узенгије на пројектовани размак постављене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Арматура у арматурни склоп постављена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15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 Box 8"/>
          <p:cNvSpPr txBox="1"/>
          <p:nvPr/>
        </p:nvSpPr>
        <p:spPr>
          <a:xfrm>
            <a:off x="837883" y="2124075"/>
            <a:ext cx="7736205" cy="4399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err="1">
                <a:sym typeface="+mn-ea"/>
              </a:rPr>
              <a:t>Радни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задатак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проверу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стручних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компетенција</a:t>
            </a:r>
            <a:r>
              <a:rPr lang="en-US" b="1" dirty="0">
                <a:sym typeface="+mn-ea"/>
              </a:rPr>
              <a:t> - АРМИРАЧ - БЕТОНИРАЦ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>
                <a:sym typeface="+mn-ea"/>
              </a:rPr>
              <a:t>НАЗИВ ЗАДАТКА:  АРМИРАЊЕ И БЕТОНИРАЊЕ СТУБА</a:t>
            </a:r>
            <a:endParaRPr lang="en-US" b="1" dirty="0"/>
          </a:p>
          <a:p>
            <a:pPr algn="l"/>
            <a:r>
              <a:rPr lang="en-US" b="1" dirty="0">
                <a:sym typeface="+mn-ea"/>
              </a:rPr>
              <a:t>ШИФРА ЗАДАТКА: АБ-А01-Б01-1</a:t>
            </a:r>
            <a:endParaRPr lang="en-US" b="1" dirty="0"/>
          </a:p>
          <a:p>
            <a:pPr algn="l"/>
            <a:endParaRPr lang="en-US" dirty="0"/>
          </a:p>
          <a:p>
            <a:pPr algn="l" fontAlgn="auto">
              <a:spcAft>
                <a:spcPts val="600"/>
              </a:spcAft>
            </a:pPr>
            <a:r>
              <a:rPr lang="en-US" b="1" dirty="0" err="1">
                <a:sym typeface="+mn-ea"/>
              </a:rPr>
              <a:t>B.Практични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део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задатка</a:t>
            </a:r>
            <a:r>
              <a:rPr lang="sr-Cyrl-RS" altLang="en-US" b="1" dirty="0">
                <a:sym typeface="+mn-ea"/>
              </a:rPr>
              <a:t>:</a:t>
            </a:r>
            <a:endParaRPr lang="en-US" b="1" dirty="0"/>
          </a:p>
          <a:p>
            <a:pPr algn="l"/>
            <a:r>
              <a:rPr lang="en-US" b="1" dirty="0">
                <a:sym typeface="+mn-ea"/>
              </a:rPr>
              <a:t>1.</a:t>
            </a:r>
            <a:r>
              <a:rPr lang="sr-Cyrl-RS" alt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Израдити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арматурни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склоп</a:t>
            </a:r>
            <a:r>
              <a:rPr lang="en-US" b="1" dirty="0">
                <a:sym typeface="+mn-ea"/>
              </a:rPr>
              <a:t> и </a:t>
            </a:r>
            <a:r>
              <a:rPr lang="en-US" b="1" dirty="0" err="1">
                <a:sym typeface="+mn-ea"/>
              </a:rPr>
              <a:t>армирати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армирано</a:t>
            </a:r>
            <a:r>
              <a:rPr lang="en-US" b="1" dirty="0">
                <a:sym typeface="+mn-ea"/>
              </a:rPr>
              <a:t> – </a:t>
            </a:r>
            <a:r>
              <a:rPr lang="en-US" b="1" dirty="0" err="1">
                <a:sym typeface="+mn-ea"/>
              </a:rPr>
              <a:t>бетонски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елеменат</a:t>
            </a: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Арматуру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исправити</a:t>
            </a:r>
            <a:r>
              <a:rPr lang="en-US" dirty="0">
                <a:sym typeface="+mn-ea"/>
              </a:rPr>
              <a:t>, </a:t>
            </a:r>
            <a:r>
              <a:rPr lang="en-US" dirty="0" err="1">
                <a:sym typeface="+mn-ea"/>
              </a:rPr>
              <a:t>обележити</a:t>
            </a:r>
            <a:r>
              <a:rPr lang="en-US" dirty="0">
                <a:sym typeface="+mn-ea"/>
              </a:rPr>
              <a:t>, </a:t>
            </a:r>
            <a:r>
              <a:rPr lang="en-US" dirty="0" err="1">
                <a:sym typeface="+mn-ea"/>
              </a:rPr>
              <a:t>исећи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према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спецификацији</a:t>
            </a:r>
            <a:r>
              <a:rPr lang="en-US" dirty="0">
                <a:sym typeface="+mn-ea"/>
              </a:rPr>
              <a:t> и </a:t>
            </a:r>
            <a:r>
              <a:rPr lang="en-US" dirty="0" err="1">
                <a:sym typeface="+mn-ea"/>
              </a:rPr>
              <a:t>очистити</a:t>
            </a:r>
            <a:r>
              <a:rPr lang="en-US" dirty="0">
                <a:sym typeface="+mn-ea"/>
              </a:rPr>
              <a:t> 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Арматуру</a:t>
            </a:r>
            <a:r>
              <a:rPr lang="en-US" dirty="0">
                <a:sym typeface="+mn-ea"/>
              </a:rPr>
              <a:t> и </a:t>
            </a:r>
            <a:r>
              <a:rPr lang="en-US" dirty="0" err="1">
                <a:sym typeface="+mn-ea"/>
              </a:rPr>
              <a:t>узенгије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савити</a:t>
            </a:r>
            <a:r>
              <a:rPr lang="en-US" dirty="0">
                <a:sym typeface="+mn-ea"/>
              </a:rPr>
              <a:t>  </a:t>
            </a:r>
            <a:r>
              <a:rPr lang="en-US" dirty="0" err="1">
                <a:sym typeface="+mn-ea"/>
              </a:rPr>
              <a:t>према</a:t>
            </a:r>
            <a:r>
              <a:rPr lang="en-US" dirty="0">
                <a:sym typeface="+mn-ea"/>
              </a:rPr>
              <a:t>  </a:t>
            </a:r>
            <a:r>
              <a:rPr lang="en-US" dirty="0" err="1">
                <a:sym typeface="+mn-ea"/>
              </a:rPr>
              <a:t>плану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спецификације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Израдити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арматурни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склоп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према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плану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арматуре</a:t>
            </a:r>
            <a:endParaRPr lang="en-US" b="1" dirty="0">
              <a:solidFill>
                <a:srgbClr val="0070C0"/>
              </a:solidFill>
              <a:effectLst/>
            </a:endParaRPr>
          </a:p>
          <a:p>
            <a:pPr marL="342900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Монтирати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арматурни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склоп</a:t>
            </a:r>
            <a:r>
              <a:rPr lang="en-US" dirty="0">
                <a:sym typeface="+mn-ea"/>
              </a:rPr>
              <a:t> у </a:t>
            </a:r>
            <a:r>
              <a:rPr lang="en-US" dirty="0" err="1">
                <a:sym typeface="+mn-ea"/>
              </a:rPr>
              <a:t>припремљену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оплату</a:t>
            </a:r>
            <a:endParaRPr lang="en-US" dirty="0"/>
          </a:p>
          <a:p>
            <a:pPr marL="342900" indent="-342900" algn="l"/>
            <a:r>
              <a:rPr lang="en-US" b="1" dirty="0">
                <a:sym typeface="+mn-ea"/>
              </a:rPr>
              <a:t>2.</a:t>
            </a:r>
            <a:r>
              <a:rPr lang="sr-Cyrl-RS" alt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Уградити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бетон</a:t>
            </a:r>
            <a:r>
              <a:rPr lang="en-US" b="1" dirty="0">
                <a:sym typeface="+mn-ea"/>
              </a:rPr>
              <a:t> у </a:t>
            </a:r>
            <a:r>
              <a:rPr lang="en-US" b="1" dirty="0" err="1">
                <a:sym typeface="+mn-ea"/>
              </a:rPr>
              <a:t>армирано</a:t>
            </a:r>
            <a:r>
              <a:rPr lang="en-US" b="1" dirty="0">
                <a:sym typeface="+mn-ea"/>
              </a:rPr>
              <a:t> – </a:t>
            </a:r>
            <a:r>
              <a:rPr lang="en-US" b="1" dirty="0" err="1">
                <a:sym typeface="+mn-ea"/>
              </a:rPr>
              <a:t>бетонски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елеменат</a:t>
            </a: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Бетонирати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армирани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стуб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поштујући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мере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за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збијање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бетона</a:t>
            </a:r>
            <a:r>
              <a:rPr lang="en-US" dirty="0">
                <a:sym typeface="+mn-ea"/>
              </a:rPr>
              <a:t>.</a:t>
            </a:r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342026"/>
              </p:ext>
            </p:extLst>
          </p:nvPr>
        </p:nvGraphicFramePr>
        <p:xfrm>
          <a:off x="838200" y="56515"/>
          <a:ext cx="10515600" cy="1962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6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1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09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8600">
                <a:tc grid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Оквир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оцењивање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интегралног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радног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задатка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проверу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стручних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- АРМИРАЧ - БЕТОНИРАЦ</a:t>
                      </a:r>
                      <a:endParaRPr lang="en-US" sz="1500" b="1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535">
                <a:tc gridSpan="8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 која се проверава: Израда арматурног склопа, армирање армирано – бетонских елемената и уграђивање бетона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170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Шифра радног задатка: АБ-А01-Б01-1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Назив радног задатка: АРМИРАЊЕ И БЕТОНИРАЊЕ СТУБА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Радни процеси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Начин извођења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Предвиђени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Остварени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41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Монтажа арматурних склопова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Оплата  проверена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Арматурни склоп у одговарајуће дистанцере монтиран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Тачност постављеног склопа у односу на пројекат арматуре проверена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15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 Box 8"/>
          <p:cNvSpPr txBox="1"/>
          <p:nvPr/>
        </p:nvSpPr>
        <p:spPr>
          <a:xfrm>
            <a:off x="838200" y="2211705"/>
            <a:ext cx="9509760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err="1">
                <a:sym typeface="+mn-ea"/>
              </a:rPr>
              <a:t>Радни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задатак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проверу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стручних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компетенција</a:t>
            </a:r>
            <a:r>
              <a:rPr lang="en-US" b="1" dirty="0">
                <a:sym typeface="+mn-ea"/>
              </a:rPr>
              <a:t> - АРМИРАЧ - БЕТОНИРАЦ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>
                <a:sym typeface="+mn-ea"/>
              </a:rPr>
              <a:t>НАЗИВ ЗАДАТКА:  АРМИРАЊЕ И БЕТОНИРАЊЕ СТУБА</a:t>
            </a:r>
            <a:endParaRPr lang="en-US" b="1" dirty="0"/>
          </a:p>
          <a:p>
            <a:pPr algn="l"/>
            <a:r>
              <a:rPr lang="en-US" b="1" dirty="0">
                <a:sym typeface="+mn-ea"/>
              </a:rPr>
              <a:t>ШИФРА ЗАДАТКА: АБ-А01-Б01-1</a:t>
            </a:r>
            <a:endParaRPr lang="en-US" b="1" dirty="0"/>
          </a:p>
          <a:p>
            <a:pPr algn="l"/>
            <a:endParaRPr lang="en-US" dirty="0"/>
          </a:p>
          <a:p>
            <a:pPr algn="l" fontAlgn="auto">
              <a:spcAft>
                <a:spcPts val="600"/>
              </a:spcAft>
            </a:pPr>
            <a:r>
              <a:rPr lang="en-US" b="1" dirty="0" err="1">
                <a:sym typeface="+mn-ea"/>
              </a:rPr>
              <a:t>B.Практични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део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задатка</a:t>
            </a:r>
            <a:r>
              <a:rPr lang="sr-Cyrl-RS" altLang="en-US" b="1" dirty="0">
                <a:sym typeface="+mn-ea"/>
              </a:rPr>
              <a:t>:</a:t>
            </a:r>
            <a:endParaRPr lang="en-US" b="1" dirty="0"/>
          </a:p>
          <a:p>
            <a:pPr algn="l"/>
            <a:r>
              <a:rPr lang="en-US" b="1" dirty="0">
                <a:sym typeface="+mn-ea"/>
              </a:rPr>
              <a:t>1.</a:t>
            </a:r>
            <a:r>
              <a:rPr lang="sr-Cyrl-RS" alt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Израдити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арматурни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склоп</a:t>
            </a:r>
            <a:r>
              <a:rPr lang="en-US" b="1" dirty="0">
                <a:sym typeface="+mn-ea"/>
              </a:rPr>
              <a:t> и </a:t>
            </a:r>
            <a:r>
              <a:rPr lang="en-US" b="1" dirty="0" err="1">
                <a:sym typeface="+mn-ea"/>
              </a:rPr>
              <a:t>армирати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армирано</a:t>
            </a:r>
            <a:r>
              <a:rPr lang="en-US" b="1" dirty="0">
                <a:sym typeface="+mn-ea"/>
              </a:rPr>
              <a:t> – </a:t>
            </a:r>
            <a:r>
              <a:rPr lang="en-US" b="1" dirty="0" err="1">
                <a:sym typeface="+mn-ea"/>
              </a:rPr>
              <a:t>бетонски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елеменат</a:t>
            </a: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Арматуру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исправити</a:t>
            </a:r>
            <a:r>
              <a:rPr lang="en-US" dirty="0">
                <a:sym typeface="+mn-ea"/>
              </a:rPr>
              <a:t>, </a:t>
            </a:r>
            <a:r>
              <a:rPr lang="en-US" dirty="0" err="1">
                <a:sym typeface="+mn-ea"/>
              </a:rPr>
              <a:t>обележити</a:t>
            </a:r>
            <a:r>
              <a:rPr lang="en-US" dirty="0">
                <a:sym typeface="+mn-ea"/>
              </a:rPr>
              <a:t>, </a:t>
            </a:r>
            <a:r>
              <a:rPr lang="en-US" dirty="0" err="1">
                <a:sym typeface="+mn-ea"/>
              </a:rPr>
              <a:t>исећи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према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спецификацији</a:t>
            </a:r>
            <a:r>
              <a:rPr lang="en-US" dirty="0">
                <a:sym typeface="+mn-ea"/>
              </a:rPr>
              <a:t> и </a:t>
            </a:r>
            <a:r>
              <a:rPr lang="en-US" dirty="0" err="1">
                <a:sym typeface="+mn-ea"/>
              </a:rPr>
              <a:t>очистити</a:t>
            </a:r>
            <a:r>
              <a:rPr lang="en-US" dirty="0">
                <a:sym typeface="+mn-ea"/>
              </a:rPr>
              <a:t> 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Арматуру</a:t>
            </a:r>
            <a:r>
              <a:rPr lang="en-US" dirty="0">
                <a:sym typeface="+mn-ea"/>
              </a:rPr>
              <a:t> и </a:t>
            </a:r>
            <a:r>
              <a:rPr lang="en-US" dirty="0" err="1">
                <a:sym typeface="+mn-ea"/>
              </a:rPr>
              <a:t>узенгије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савити</a:t>
            </a:r>
            <a:r>
              <a:rPr lang="en-US" dirty="0">
                <a:sym typeface="+mn-ea"/>
              </a:rPr>
              <a:t>  </a:t>
            </a:r>
            <a:r>
              <a:rPr lang="en-US" dirty="0" err="1">
                <a:sym typeface="+mn-ea"/>
              </a:rPr>
              <a:t>према</a:t>
            </a:r>
            <a:r>
              <a:rPr lang="en-US" dirty="0">
                <a:sym typeface="+mn-ea"/>
              </a:rPr>
              <a:t>  </a:t>
            </a:r>
            <a:r>
              <a:rPr lang="en-US" dirty="0" err="1">
                <a:sym typeface="+mn-ea"/>
              </a:rPr>
              <a:t>плану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спецификације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Израдити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арматурни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склоп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према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плану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арматуре</a:t>
            </a:r>
            <a:endParaRPr lang="en-US" dirty="0"/>
          </a:p>
          <a:p>
            <a:pPr marL="342900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Монтирати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арматурни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склоп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у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припремљену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оплату</a:t>
            </a:r>
            <a:endParaRPr lang="en-US" b="1" dirty="0">
              <a:solidFill>
                <a:srgbClr val="0070C0"/>
              </a:solidFill>
              <a:effectLst/>
            </a:endParaRPr>
          </a:p>
          <a:p>
            <a:pPr marL="342900" indent="-342900" algn="l"/>
            <a:r>
              <a:rPr lang="en-US" b="1" dirty="0">
                <a:sym typeface="+mn-ea"/>
              </a:rPr>
              <a:t>2.</a:t>
            </a:r>
            <a:r>
              <a:rPr lang="sr-Cyrl-RS" alt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Уградити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бетон</a:t>
            </a:r>
            <a:r>
              <a:rPr lang="en-US" b="1" dirty="0">
                <a:sym typeface="+mn-ea"/>
              </a:rPr>
              <a:t> у </a:t>
            </a:r>
            <a:r>
              <a:rPr lang="en-US" b="1" dirty="0" err="1">
                <a:sym typeface="+mn-ea"/>
              </a:rPr>
              <a:t>армирано</a:t>
            </a:r>
            <a:r>
              <a:rPr lang="en-US" b="1" dirty="0">
                <a:sym typeface="+mn-ea"/>
              </a:rPr>
              <a:t> – </a:t>
            </a:r>
            <a:r>
              <a:rPr lang="en-US" b="1" dirty="0" err="1">
                <a:sym typeface="+mn-ea"/>
              </a:rPr>
              <a:t>бетонски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елеменат</a:t>
            </a: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Бетонирати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армирани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стуб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поштујући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мере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за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збијање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бетона</a:t>
            </a:r>
            <a:r>
              <a:rPr lang="en-US" dirty="0">
                <a:sym typeface="+mn-ea"/>
              </a:rPr>
              <a:t>.</a:t>
            </a:r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288103"/>
              </p:ext>
            </p:extLst>
          </p:nvPr>
        </p:nvGraphicFramePr>
        <p:xfrm>
          <a:off x="838200" y="56515"/>
          <a:ext cx="10515600" cy="1744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6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1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09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8600">
                <a:tc grid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Оквир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оцењивање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интегралног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радног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задатка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проверу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стручних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- АРМИРАЧ - БЕТОНИРАЦ</a:t>
                      </a:r>
                      <a:endParaRPr lang="en-US" sz="1500" b="1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535">
                <a:tc gridSpan="8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 која се проверава: Израда арматурног склопа, армирање армирано – бетонских елемената и уграђивање бетона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170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Шифра радног задатка: АБ-А01-Б01-1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Назив радног задатка: АРМИРАЊЕ И БЕТОНИРАЊЕ СТУБА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Радни процеси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Начин извођења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Предвиђени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Остварени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Уграђивње бетона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Алат и материјал за бетонирање припремљен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Бетон уграђен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Уређаји за уграђивање бетона правилно кориштени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Завршни слој бетона обрађен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20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 Box 8"/>
          <p:cNvSpPr txBox="1"/>
          <p:nvPr/>
        </p:nvSpPr>
        <p:spPr>
          <a:xfrm>
            <a:off x="837883" y="2092960"/>
            <a:ext cx="7736205" cy="4399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err="1">
                <a:sym typeface="+mn-ea"/>
              </a:rPr>
              <a:t>Радни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задатак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проверу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стручних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компетенција</a:t>
            </a:r>
            <a:r>
              <a:rPr lang="en-US" b="1" dirty="0">
                <a:sym typeface="+mn-ea"/>
              </a:rPr>
              <a:t> - АРМИРАЧ - БЕТОНИРАЦ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>
                <a:sym typeface="+mn-ea"/>
              </a:rPr>
              <a:t>НАЗИВ ЗАДАТКА:  АРМИРАЊЕ И БЕТОНИРАЊЕ СТУБА</a:t>
            </a:r>
            <a:endParaRPr lang="en-US" b="1" dirty="0"/>
          </a:p>
          <a:p>
            <a:pPr algn="l"/>
            <a:r>
              <a:rPr lang="en-US" b="1" dirty="0">
                <a:sym typeface="+mn-ea"/>
              </a:rPr>
              <a:t>ШИФРА ЗАДАТКА: АБ-А01-Б01-1</a:t>
            </a:r>
            <a:endParaRPr lang="en-US" b="1" dirty="0"/>
          </a:p>
          <a:p>
            <a:pPr algn="l"/>
            <a:endParaRPr lang="en-US" dirty="0"/>
          </a:p>
          <a:p>
            <a:pPr algn="l" fontAlgn="auto">
              <a:spcAft>
                <a:spcPts val="600"/>
              </a:spcAft>
            </a:pPr>
            <a:r>
              <a:rPr lang="en-US" b="1" dirty="0" err="1">
                <a:sym typeface="+mn-ea"/>
              </a:rPr>
              <a:t>B.Практични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део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задатка</a:t>
            </a:r>
            <a:r>
              <a:rPr lang="sr-Cyrl-RS" altLang="en-US" b="1" dirty="0">
                <a:sym typeface="+mn-ea"/>
              </a:rPr>
              <a:t>:</a:t>
            </a:r>
            <a:endParaRPr lang="en-US" b="1" dirty="0"/>
          </a:p>
          <a:p>
            <a:pPr algn="l"/>
            <a:r>
              <a:rPr lang="en-US" b="1" dirty="0">
                <a:sym typeface="+mn-ea"/>
              </a:rPr>
              <a:t>1.</a:t>
            </a:r>
            <a:r>
              <a:rPr lang="sr-Cyrl-RS" alt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Израдити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арматурни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склоп</a:t>
            </a:r>
            <a:r>
              <a:rPr lang="en-US" b="1" dirty="0">
                <a:sym typeface="+mn-ea"/>
              </a:rPr>
              <a:t> и </a:t>
            </a:r>
            <a:r>
              <a:rPr lang="en-US" b="1" dirty="0" err="1">
                <a:sym typeface="+mn-ea"/>
              </a:rPr>
              <a:t>армирати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армирано</a:t>
            </a:r>
            <a:r>
              <a:rPr lang="en-US" b="1" dirty="0">
                <a:sym typeface="+mn-ea"/>
              </a:rPr>
              <a:t> – </a:t>
            </a:r>
            <a:r>
              <a:rPr lang="en-US" b="1" dirty="0" err="1">
                <a:sym typeface="+mn-ea"/>
              </a:rPr>
              <a:t>бетонски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елеменат</a:t>
            </a: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Арматуру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исправити</a:t>
            </a:r>
            <a:r>
              <a:rPr lang="en-US" dirty="0">
                <a:sym typeface="+mn-ea"/>
              </a:rPr>
              <a:t>, </a:t>
            </a:r>
            <a:r>
              <a:rPr lang="en-US" dirty="0" err="1">
                <a:sym typeface="+mn-ea"/>
              </a:rPr>
              <a:t>обележити</a:t>
            </a:r>
            <a:r>
              <a:rPr lang="en-US" dirty="0">
                <a:sym typeface="+mn-ea"/>
              </a:rPr>
              <a:t>, </a:t>
            </a:r>
            <a:r>
              <a:rPr lang="en-US" dirty="0" err="1">
                <a:sym typeface="+mn-ea"/>
              </a:rPr>
              <a:t>исећи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према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спецификацији</a:t>
            </a:r>
            <a:r>
              <a:rPr lang="en-US" dirty="0">
                <a:sym typeface="+mn-ea"/>
              </a:rPr>
              <a:t> и </a:t>
            </a:r>
            <a:r>
              <a:rPr lang="en-US" dirty="0" err="1">
                <a:sym typeface="+mn-ea"/>
              </a:rPr>
              <a:t>очистити</a:t>
            </a:r>
            <a:r>
              <a:rPr lang="en-US" dirty="0">
                <a:sym typeface="+mn-ea"/>
              </a:rPr>
              <a:t> 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Арматуру</a:t>
            </a:r>
            <a:r>
              <a:rPr lang="en-US" dirty="0">
                <a:sym typeface="+mn-ea"/>
              </a:rPr>
              <a:t> и </a:t>
            </a:r>
            <a:r>
              <a:rPr lang="en-US" dirty="0" err="1">
                <a:sym typeface="+mn-ea"/>
              </a:rPr>
              <a:t>узенгије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савити</a:t>
            </a:r>
            <a:r>
              <a:rPr lang="en-US" dirty="0">
                <a:sym typeface="+mn-ea"/>
              </a:rPr>
              <a:t>  </a:t>
            </a:r>
            <a:r>
              <a:rPr lang="en-US" dirty="0" err="1">
                <a:sym typeface="+mn-ea"/>
              </a:rPr>
              <a:t>према</a:t>
            </a:r>
            <a:r>
              <a:rPr lang="en-US" dirty="0">
                <a:sym typeface="+mn-ea"/>
              </a:rPr>
              <a:t>  </a:t>
            </a:r>
            <a:r>
              <a:rPr lang="en-US" dirty="0" err="1">
                <a:sym typeface="+mn-ea"/>
              </a:rPr>
              <a:t>плану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спецификације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Израдити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арматурни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склоп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према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плану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арматуре</a:t>
            </a:r>
            <a:endParaRPr lang="en-US" dirty="0"/>
          </a:p>
          <a:p>
            <a:pPr marL="342900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Монтирати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арматурни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склоп</a:t>
            </a:r>
            <a:r>
              <a:rPr lang="en-US" dirty="0">
                <a:sym typeface="+mn-ea"/>
              </a:rPr>
              <a:t> у </a:t>
            </a:r>
            <a:r>
              <a:rPr lang="en-US" dirty="0" err="1">
                <a:sym typeface="+mn-ea"/>
              </a:rPr>
              <a:t>припремљену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оплату</a:t>
            </a:r>
            <a:endParaRPr lang="en-US" dirty="0"/>
          </a:p>
          <a:p>
            <a:pPr marL="342900" indent="-342900" algn="l"/>
            <a:r>
              <a:rPr lang="en-US" b="1" dirty="0">
                <a:sym typeface="+mn-ea"/>
              </a:rPr>
              <a:t>2.</a:t>
            </a:r>
            <a:r>
              <a:rPr lang="sr-Cyrl-RS" alt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Уградити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бетон</a:t>
            </a:r>
            <a:r>
              <a:rPr lang="en-US" b="1" dirty="0">
                <a:sym typeface="+mn-ea"/>
              </a:rPr>
              <a:t> у </a:t>
            </a:r>
            <a:r>
              <a:rPr lang="en-US" b="1" dirty="0" err="1">
                <a:sym typeface="+mn-ea"/>
              </a:rPr>
              <a:t>армирано</a:t>
            </a:r>
            <a:r>
              <a:rPr lang="en-US" b="1" dirty="0">
                <a:sym typeface="+mn-ea"/>
              </a:rPr>
              <a:t> – </a:t>
            </a:r>
            <a:r>
              <a:rPr lang="en-US" b="1" dirty="0" err="1">
                <a:sym typeface="+mn-ea"/>
              </a:rPr>
              <a:t>бетонски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елеменат</a:t>
            </a: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Бетонирати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армирани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стуб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поштујући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мере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за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збијање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бетона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.</a:t>
            </a:r>
            <a:endParaRPr lang="en-US" b="1" dirty="0">
              <a:solidFill>
                <a:srgbClr val="0070C0"/>
              </a:solidFill>
              <a:effectLst/>
            </a:endParaRPr>
          </a:p>
          <a:p>
            <a:pPr algn="l"/>
            <a:endParaRPr lang="en-US" b="1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1007110"/>
          <a:ext cx="10515600" cy="2339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6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1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09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8600">
                <a:tc grid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1">
                          <a:latin typeface="Calibri" panose="020F0502020204030204" charset="0"/>
                          <a:cs typeface="Calibri" panose="020F0502020204030204" charset="0"/>
                        </a:rPr>
                        <a:t>Оквир за оцењивање интегралног радног задатка за проверу стручних компетенција - АРМИРАЧ - БЕТОНИРАЦ</a:t>
                      </a:r>
                      <a:endParaRPr lang="en-US" sz="15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535">
                <a:tc gridSpan="8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 која се проверава: Израда арматурног склопа, армирање армирано – бетонских елемената и уграђивање бетона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170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Шифра радног задатка: АБ-А01-Б01-1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Назив радног задатка: АРМИРАЊЕ И БЕТОНИРАЊЕ СТУБА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Радни процеси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Начин извођења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Предвиђени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Остварени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Примена мера </a:t>
                      </a:r>
                      <a:r>
                        <a:rPr lang="sr-Cyrl-RS" alt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безбедности и здравља </a:t>
                      </a: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 раду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Средства личне заштите коришћена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Алати и опрема на безбедан начин коришћени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Радно место на крају рада очишћено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Отпадни материјал сортиран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20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0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Однос према раду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Економичност утрошка остварена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Прецизност у раду задовољавајућа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Однос према алату и опреми задовољавајући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10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807335" y="640080"/>
            <a:ext cx="9262745" cy="6134100"/>
          </a:xfrm>
          <a:prstGeom prst="roundRect">
            <a:avLst/>
          </a:prstGeom>
          <a:solidFill>
            <a:srgbClr val="DBEBFA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2997835" y="685800"/>
            <a:ext cx="90881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altLang="en-US" sz="2000" b="1"/>
              <a:t>I</a:t>
            </a:r>
            <a:r>
              <a:rPr lang="en-US" altLang="sr-Cyrl-RS" sz="2000" b="1"/>
              <a:t>. </a:t>
            </a:r>
            <a:r>
              <a:rPr lang="sr-Cyrl-RS" altLang="en-US" sz="2000" b="1"/>
              <a:t>Примена мера безбедности и здравља на раду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22270" y="3989705"/>
            <a:ext cx="9043670" cy="2433955"/>
          </a:xfrm>
          <a:prstGeom prst="roundRect">
            <a:avLst/>
          </a:prstGeom>
          <a:solidFill>
            <a:srgbClr val="F7F9F8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7. Материјали који се користе у грађевинарству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8. Профили арматурних шипки, врсте арматурне мреже, бетонског гвожђа, Bi-арматуре и челика за преднапрезање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9. Улога арматуре у конструктивним елементима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10. Принципи чувања бетонског гвожђа, арматуре и арматурне мреже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11. Сврха израде спецификације армирачког материјала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12. Начин качења арматуре помоћу челичних сајли и кука и поступак сигнализовања при транспорту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906395" y="1087755"/>
            <a:ext cx="9044305" cy="2379980"/>
          </a:xfrm>
          <a:prstGeom prst="roundRect">
            <a:avLst/>
          </a:prstGeom>
          <a:solidFill>
            <a:srgbClr val="F7F9F8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1. Права, обавезе и одговорности послодаваца и запослених које се односе на безбедности и здравље на раду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2. Лична заштитна средства и опрема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3. Поступак безбедног преноса материјала и руковања опремом у складу са прописима 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4. Врсте и методе безбедног коришћења опреме за рад на висини 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5. Поступак пружања прве помоћи у зависности од врсте повреде и стања унесрећеног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6. Узроци избијања пожара и поступци гашења малих пожара и пожара у зачетку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2807335" y="3594100"/>
            <a:ext cx="92189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altLang="en-US" sz="2000" b="1"/>
              <a:t>II.</a:t>
            </a:r>
            <a:r>
              <a:rPr lang="en-US" altLang="sr-Cyrl-RS" sz="2000" b="1"/>
              <a:t> </a:t>
            </a:r>
            <a:r>
              <a:rPr lang="sr-Cyrl-RS" altLang="en-US" sz="2000" b="1"/>
              <a:t>Припрема, транспорт и складиштење арматуре</a:t>
            </a:r>
          </a:p>
        </p:txBody>
      </p:sp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lvl="0" algn="ctr">
              <a:buClrTx/>
              <a:buSzTx/>
              <a:buFontTx/>
            </a:pPr>
            <a:r>
              <a:rPr 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Листа питања за квалификацију АРМИРАЧ – БЕТОНИРАЦ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  <a:endParaRPr lang="en-US" sz="2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84175" y="588645"/>
            <a:ext cx="638810" cy="6081395"/>
          </a:xfrm>
          <a:prstGeom prst="roundRect">
            <a:avLst/>
          </a:prstGeom>
          <a:solidFill>
            <a:srgbClr val="FDE1D7"/>
          </a:solidFill>
          <a:ln w="38100">
            <a:solidFill>
              <a:srgbClr val="EF4E0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558800" y="589280"/>
            <a:ext cx="290830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altLang="en-US" b="1"/>
              <a:t>СТАНДАРД</a:t>
            </a:r>
          </a:p>
          <a:p>
            <a:r>
              <a:rPr lang="sr-Cyrl-RS" altLang="en-US" b="1"/>
              <a:t> КВАЛИФИКАЦИЈЕ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233805" y="640080"/>
            <a:ext cx="1573530" cy="668655"/>
          </a:xfrm>
          <a:prstGeom prst="roundRect">
            <a:avLst/>
          </a:prstGeom>
          <a:gradFill>
            <a:gsLst>
              <a:gs pos="0">
                <a:srgbClr val="FFDBDB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  <a:alpha val="8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Знања </a:t>
            </a:r>
            <a:endParaRPr lang="en-US" sz="2400"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807335" y="640080"/>
            <a:ext cx="9219565" cy="6042660"/>
          </a:xfrm>
          <a:prstGeom prst="roundRect">
            <a:avLst/>
          </a:prstGeom>
          <a:solidFill>
            <a:srgbClr val="DBEBFA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2806700" y="881380"/>
            <a:ext cx="92202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2000" b="1"/>
              <a:t>III.</a:t>
            </a:r>
            <a:r>
              <a:rPr lang="en-US" sz="2000" b="1"/>
              <a:t> </a:t>
            </a:r>
            <a:r>
              <a:rPr sz="2000" b="1"/>
              <a:t>Израда арматурног склопа, армирање армирано-бетонских елемената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53385" y="4024630"/>
            <a:ext cx="8950325" cy="2070100"/>
          </a:xfrm>
          <a:prstGeom prst="roundRect">
            <a:avLst/>
          </a:prstGeom>
          <a:solidFill>
            <a:srgbClr val="F7F9F8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17. Бетон, особине, врсте и примена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18. Рaзмере мешања компоненти бетонске мешавине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19. Поступак ручног и машинског справљања бетона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20. Начин уграђивања бетона појединих армирано-бетонских елемената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21. Начин неговања бетона појединих армирано-бетонских елемената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953385" y="1354455"/>
            <a:ext cx="8950960" cy="1862455"/>
          </a:xfrm>
          <a:prstGeom prst="roundRect">
            <a:avLst/>
          </a:prstGeom>
          <a:solidFill>
            <a:srgbClr val="F7F9F8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13. Армирачки алат и прибор за ручну и машинску обраду арматуре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14. Поступци обраде арматуре на градилишту и у арматурним погонима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15. Редослед уградње арматуре према армирачким позицијама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16. Поступак израде монтаже и повезивања арматуре за све врсте армирано бетонских елемената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2806700" y="3599180"/>
            <a:ext cx="92195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2000" b="1"/>
              <a:t>IV.</a:t>
            </a:r>
            <a:r>
              <a:rPr lang="en-US" sz="2000" b="1"/>
              <a:t> </a:t>
            </a:r>
            <a:r>
              <a:rPr sz="2000" b="1"/>
              <a:t>Припрема за бетонирање, бетонирање и неговање бетона </a:t>
            </a:r>
          </a:p>
        </p:txBody>
      </p:sp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lvl="0" algn="ctr">
              <a:buClrTx/>
              <a:buSzTx/>
              <a:buFontTx/>
            </a:pPr>
            <a:r>
              <a:rPr 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Листа питања за квалификацију АРМИРАЧ – БЕТОНИРАЦ 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  <a:endParaRPr lang="en-US" sz="2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84175" y="588645"/>
            <a:ext cx="638810" cy="6081395"/>
          </a:xfrm>
          <a:prstGeom prst="roundRect">
            <a:avLst/>
          </a:prstGeom>
          <a:solidFill>
            <a:srgbClr val="FDE1D7"/>
          </a:solidFill>
          <a:ln w="38100">
            <a:solidFill>
              <a:srgbClr val="EF4E0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558800" y="589280"/>
            <a:ext cx="290830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altLang="en-US" b="1"/>
              <a:t>СТАНДАРД</a:t>
            </a:r>
          </a:p>
          <a:p>
            <a:r>
              <a:rPr lang="sr-Cyrl-RS" altLang="en-US" b="1"/>
              <a:t> КВАЛИФИКАЦИЈЕ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233805" y="640080"/>
            <a:ext cx="1573530" cy="668655"/>
          </a:xfrm>
          <a:prstGeom prst="roundRect">
            <a:avLst/>
          </a:prstGeom>
          <a:gradFill>
            <a:gsLst>
              <a:gs pos="0">
                <a:srgbClr val="FFDBDB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  <a:alpha val="8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Знања </a:t>
            </a:r>
            <a:endParaRPr lang="en-US" sz="2400"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807970" y="640080"/>
            <a:ext cx="9218930" cy="6042660"/>
          </a:xfrm>
          <a:prstGeom prst="roundRect">
            <a:avLst/>
          </a:prstGeom>
          <a:solidFill>
            <a:srgbClr val="DBEBFA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2807970" y="851535"/>
            <a:ext cx="92195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2000" b="1"/>
              <a:t>V.</a:t>
            </a:r>
            <a:r>
              <a:rPr lang="en-US" sz="2000" b="1"/>
              <a:t> </a:t>
            </a:r>
            <a:r>
              <a:rPr sz="2000" b="1"/>
              <a:t>Армирање  преднапрегнутих конструкција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53385" y="4258945"/>
            <a:ext cx="8950960" cy="1957705"/>
          </a:xfrm>
          <a:prstGeom prst="roundRect">
            <a:avLst/>
          </a:prstGeom>
          <a:solidFill>
            <a:srgbClr val="F7F9F8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26. Врсте бетонских префариката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27. Алат и прибор за израду префабриката</a:t>
            </a:r>
          </a:p>
          <a:p>
            <a:pPr indent="0" algn="l">
              <a:buNone/>
            </a:pPr>
            <a:r>
              <a:rPr lang="sr-Cyrl-RS" altLang="en-US">
                <a:solidFill>
                  <a:schemeClr val="tx1"/>
                </a:solidFill>
              </a:rPr>
              <a:t>28. Поступак израде бетонских префабриката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938145" y="1401445"/>
            <a:ext cx="8950960" cy="1799590"/>
          </a:xfrm>
          <a:prstGeom prst="roundRect">
            <a:avLst/>
          </a:prstGeom>
          <a:solidFill>
            <a:srgbClr val="F7F9F8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22. Врсте и својства арматуре за извођење преднапрегнутих конструкција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23. Испорука  и поступак постављања арматура за преднапрезање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24. Поступак истезања, укотвљавања и сечења арматуре </a:t>
            </a:r>
          </a:p>
          <a:p>
            <a:pPr indent="0" algn="l">
              <a:buFont typeface="Arial" panose="020B0604020202020204" pitchFamily="34" charset="0"/>
              <a:buNone/>
            </a:pPr>
            <a:r>
              <a:rPr lang="sr-Cyrl-RS" altLang="en-US">
                <a:solidFill>
                  <a:schemeClr val="tx1"/>
                </a:solidFill>
              </a:rPr>
              <a:t>25. Начин спајања преднапрегнутих елемената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2819400" y="3717290"/>
            <a:ext cx="92195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2000" b="1"/>
              <a:t>VI.</a:t>
            </a:r>
            <a:r>
              <a:rPr lang="en-US" sz="2000" b="1"/>
              <a:t> </a:t>
            </a:r>
            <a:r>
              <a:rPr sz="2000" b="1"/>
              <a:t>Припрема и израда бетонских префабриката</a:t>
            </a:r>
          </a:p>
        </p:txBody>
      </p:sp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lvl="0" algn="ctr">
              <a:buClrTx/>
              <a:buSzTx/>
              <a:buFontTx/>
            </a:pPr>
            <a:r>
              <a:rPr 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Листа питања за квалификацију АРМИРАЧ – БЕТОНИРАЦ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  <a:endParaRPr lang="en-US" sz="2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84175" y="588645"/>
            <a:ext cx="638810" cy="6081395"/>
          </a:xfrm>
          <a:prstGeom prst="roundRect">
            <a:avLst/>
          </a:prstGeom>
          <a:solidFill>
            <a:srgbClr val="FDE1D7"/>
          </a:solidFill>
          <a:ln w="38100">
            <a:solidFill>
              <a:srgbClr val="EF4E0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558800" y="589280"/>
            <a:ext cx="290830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altLang="en-US" b="1"/>
              <a:t>СТАНДАРД</a:t>
            </a:r>
          </a:p>
          <a:p>
            <a:r>
              <a:rPr lang="sr-Cyrl-RS" altLang="en-US" b="1"/>
              <a:t> КВАЛИФИКАЦИЈЕ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233805" y="640080"/>
            <a:ext cx="1573530" cy="668655"/>
          </a:xfrm>
          <a:prstGeom prst="roundRect">
            <a:avLst/>
          </a:prstGeom>
          <a:gradFill>
            <a:gsLst>
              <a:gs pos="0">
                <a:srgbClr val="FFDBDB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  <a:alpha val="8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Знања </a:t>
            </a:r>
            <a:endParaRPr lang="en-US" sz="2400"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384175" y="588645"/>
            <a:ext cx="638810" cy="6081395"/>
          </a:xfrm>
          <a:prstGeom prst="roundRect">
            <a:avLst/>
          </a:prstGeom>
          <a:solidFill>
            <a:srgbClr val="FDE1D7"/>
          </a:solidFill>
          <a:ln w="38100">
            <a:solidFill>
              <a:srgbClr val="EF4E0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558800" y="589280"/>
            <a:ext cx="290830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altLang="en-US" b="1"/>
              <a:t>СТАНДАРД</a:t>
            </a:r>
          </a:p>
          <a:p>
            <a:r>
              <a:rPr lang="sr-Cyrl-RS" altLang="en-US" b="1"/>
              <a:t> КВАЛИФИКАЦИЈЕ</a:t>
            </a:r>
          </a:p>
        </p:txBody>
      </p:sp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lvl="0" algn="ctr">
              <a:buClrTx/>
              <a:buSzTx/>
              <a:buFontTx/>
            </a:pP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Образац за самопроцену </a:t>
            </a:r>
            <a:r>
              <a:rPr 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АРМИРАЧ – БЕТОНИРАЦ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70660" y="3775710"/>
            <a:ext cx="858520" cy="2894330"/>
          </a:xfrm>
          <a:prstGeom prst="roundRect">
            <a:avLst/>
          </a:prstGeom>
          <a:gradFill>
            <a:gsLst>
              <a:gs pos="0">
                <a:srgbClr val="FDE1D7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  <a:alpha val="8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В</a:t>
            </a:r>
          </a:p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е</a:t>
            </a:r>
          </a:p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ш</a:t>
            </a:r>
          </a:p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т</a:t>
            </a:r>
          </a:p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и</a:t>
            </a:r>
          </a:p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н</a:t>
            </a:r>
          </a:p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е</a:t>
            </a:r>
            <a:endParaRPr lang="en-US" sz="2400">
              <a:sym typeface="+mn-ea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472565" y="588645"/>
            <a:ext cx="856615" cy="2893695"/>
          </a:xfrm>
          <a:prstGeom prst="roundRect">
            <a:avLst/>
          </a:prstGeom>
          <a:gradFill>
            <a:gsLst>
              <a:gs pos="0">
                <a:srgbClr val="FDE1D7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  <a:alpha val="8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З</a:t>
            </a:r>
          </a:p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н</a:t>
            </a:r>
          </a:p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а</a:t>
            </a:r>
          </a:p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њ</a:t>
            </a:r>
          </a:p>
          <a:p>
            <a:pPr lvl="0" algn="ctr">
              <a:buClrTx/>
              <a:buSzTx/>
              <a:buFontTx/>
            </a:pPr>
            <a:r>
              <a:rPr lang="sr-Cyrl-RS" altLang="en-US" sz="2400">
                <a:sym typeface="+mn-ea"/>
              </a:rPr>
              <a:t>а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952115" y="666115"/>
            <a:ext cx="8515985" cy="2738755"/>
          </a:xfrm>
          <a:prstGeom prst="roundRect">
            <a:avLst/>
          </a:prstGeom>
          <a:solidFill>
            <a:srgbClr val="DBEBFA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5448935" y="1123315"/>
            <a:ext cx="5629275" cy="1824355"/>
          </a:xfrm>
          <a:prstGeom prst="roundRect">
            <a:avLst/>
          </a:prstGeom>
          <a:solidFill>
            <a:srgbClr val="F7F9F8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Cyrl-RS" altLang="en-US" sz="2200">
                <a:solidFill>
                  <a:schemeClr val="tx1"/>
                </a:solidFill>
              </a:rPr>
              <a:t>ОПШТЕСТРУЧНА ЗНАЊА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Cyrl-RS" altLang="en-US" sz="2200">
                <a:solidFill>
                  <a:schemeClr val="tx1"/>
                </a:solidFill>
              </a:rPr>
              <a:t>УЖЕ СТРУЧНА ЗНАЊА - АРМИРАЧ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Cyrl-RS" altLang="en-US" sz="2200">
                <a:solidFill>
                  <a:schemeClr val="tx1"/>
                </a:solidFill>
              </a:rPr>
              <a:t>УЖЕ СТРУЧНА ЗНАЊА - БЕТОНИРАЦ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951480" y="3855720"/>
            <a:ext cx="8516620" cy="2738755"/>
          </a:xfrm>
          <a:prstGeom prst="roundRect">
            <a:avLst/>
          </a:prstGeom>
          <a:solidFill>
            <a:srgbClr val="DBEBFA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449570" y="4312920"/>
            <a:ext cx="5628640" cy="1824355"/>
          </a:xfrm>
          <a:prstGeom prst="roundRect">
            <a:avLst/>
          </a:prstGeom>
          <a:solidFill>
            <a:srgbClr val="F7F9F8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Cyrl-RS" altLang="en-US" sz="2200">
                <a:solidFill>
                  <a:schemeClr val="tx1"/>
                </a:solidFill>
              </a:rPr>
              <a:t>ОПШТЕСТРУЧНЕ ВЕШТИНЕ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Cyrl-RS" altLang="en-US" sz="2200">
                <a:solidFill>
                  <a:schemeClr val="tx1"/>
                </a:solidFill>
              </a:rPr>
              <a:t>УЖЕ СТРУЧНЕ ВЕШТИНЕ - АРМИРАЧ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r-Cyrl-RS" altLang="en-US" sz="2200">
                <a:solidFill>
                  <a:schemeClr val="tx1"/>
                </a:solidFill>
              </a:rPr>
              <a:t>УЖЕ СТРУЧНЕ ВЕШТИНЕ - БЕТОНИРАЦ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3409950" y="1123315"/>
            <a:ext cx="13703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altLang="en-US" sz="2400"/>
              <a:t>Ја знам...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3409950" y="4312920"/>
            <a:ext cx="16471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altLang="en-US" sz="2400"/>
              <a:t>Способан сам да...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ОБРАЗАЦ ЗА САМОПРОЦЕНУ ЗА КВАЛИФИКАЦИЈУ АРМИРАЧ-БЕТОНИРАЦ</a:t>
            </a:r>
            <a:r>
              <a:rPr lang="en-US" alt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  <a:endParaRPr lang="en-US" altLang="sr-Cyrl-RS" sz="2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rcRect r="17807" b="4796"/>
          <a:stretch>
            <a:fillRect/>
          </a:stretch>
        </p:blipFill>
        <p:spPr>
          <a:xfrm>
            <a:off x="962025" y="619760"/>
            <a:ext cx="10266680" cy="6026150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ОБРАЗАЦ ЗА САМОПРОЦЕНУ ЗА КВАЛИФИКАЦИЈУ АРМИРАЧ-БЕТОНИРАЦ</a:t>
            </a:r>
            <a:r>
              <a:rPr lang="en-US" alt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  <a:endParaRPr lang="en-US" altLang="sr-Cyrl-RS" sz="2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rcRect r="17845" b="5271"/>
          <a:stretch>
            <a:fillRect/>
          </a:stretch>
        </p:blipFill>
        <p:spPr>
          <a:xfrm>
            <a:off x="612140" y="632460"/>
            <a:ext cx="10968355" cy="5869940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802640" y="3674745"/>
            <a:ext cx="10358755" cy="2905760"/>
          </a:xfrm>
          <a:prstGeom prst="roundRect">
            <a:avLst/>
          </a:prstGeom>
          <a:solidFill>
            <a:srgbClr val="F3F8FC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02640" y="598805"/>
            <a:ext cx="10358755" cy="29063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8"/>
          <p:cNvSpPr txBox="1"/>
          <p:nvPr/>
        </p:nvSpPr>
        <p:spPr>
          <a:xfrm>
            <a:off x="788035" y="1214120"/>
            <a:ext cx="1061720" cy="16916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r-Cyrl-RS" altLang="en-US" sz="2600" b="1"/>
              <a:t>Ј</a:t>
            </a:r>
          </a:p>
          <a:p>
            <a:pPr algn="ctr"/>
            <a:r>
              <a:rPr lang="sr-Cyrl-RS" altLang="en-US" sz="2600" b="1"/>
              <a:t>П</a:t>
            </a:r>
          </a:p>
          <a:p>
            <a:pPr algn="ctr"/>
            <a:r>
              <a:rPr lang="sr-Cyrl-RS" altLang="en-US" sz="2600" b="1"/>
              <a:t>О</a:t>
            </a:r>
          </a:p>
          <a:p>
            <a:pPr algn="ctr"/>
            <a:r>
              <a:rPr lang="sr-Cyrl-RS" altLang="en-US" sz="2600" b="1"/>
              <a:t>А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802640" y="4471670"/>
            <a:ext cx="1061720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altLang="en-US" sz="2600" b="1"/>
              <a:t>П</a:t>
            </a:r>
          </a:p>
          <a:p>
            <a:pPr algn="ctr"/>
            <a:r>
              <a:rPr lang="sr-Cyrl-RS" altLang="en-US" sz="2600" b="1"/>
              <a:t>П</a:t>
            </a:r>
          </a:p>
          <a:p>
            <a:pPr algn="ctr"/>
            <a:r>
              <a:rPr lang="sr-Cyrl-RS" altLang="en-US" sz="2600" b="1"/>
              <a:t>У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2020570" y="3812540"/>
            <a:ext cx="41516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altLang="en-US" sz="2200"/>
              <a:t>Стицање квалификације у целини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2020570" y="4774565"/>
            <a:ext cx="41522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altLang="en-US" sz="2200" dirty="0"/>
              <a:t>Делимично остварен - на нивоу најмање једног занимања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2020570" y="5873115"/>
            <a:ext cx="398145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altLang="en-US" sz="2200"/>
              <a:t>Стандард стучних компетенција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1999932" y="2207657"/>
            <a:ext cx="39820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altLang="en-US" sz="2200" dirty="0"/>
              <a:t>Делимично остварен – </a:t>
            </a:r>
          </a:p>
          <a:p>
            <a:r>
              <a:rPr lang="sr-Cyrl-RS" altLang="en-US" sz="2200" dirty="0"/>
              <a:t>на нивоу најмање једног занимања</a:t>
            </a:r>
            <a:r>
              <a:rPr lang="en-US" altLang="en-US" sz="2200" dirty="0"/>
              <a:t>/</a:t>
            </a:r>
            <a:r>
              <a:rPr lang="sr-Cyrl-RS" altLang="en-US" sz="2200" dirty="0"/>
              <a:t>компетенције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6655435" y="1598930"/>
            <a:ext cx="392620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altLang="en-US" dirty="0"/>
              <a:t>Оквир за оцењивање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altLang="en-US" dirty="0"/>
              <a:t>Листа радних задатака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altLang="en-US" dirty="0"/>
              <a:t>Радни задатак 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6314757" y="3975497"/>
            <a:ext cx="4607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en-US" dirty="0"/>
              <a:t>Образац за самопроцену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en-US" dirty="0"/>
              <a:t>Портфолио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en-US" dirty="0"/>
              <a:t>Начин провере стрчних компетенција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altLang="en-US" dirty="0"/>
              <a:t>Листа питања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en-US" dirty="0"/>
              <a:t>Оквир за оцењивање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en-US" dirty="0"/>
              <a:t>Листа радних задатака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en-US" dirty="0"/>
              <a:t>Радни задатак </a:t>
            </a:r>
          </a:p>
          <a:p>
            <a:endParaRPr lang="sr-Cyrl-RS" alt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r-Cyrl-RS" alt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864360" y="584200"/>
            <a:ext cx="0" cy="290639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849755" y="3674745"/>
            <a:ext cx="14605" cy="288607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 Box 22"/>
          <p:cNvSpPr txBox="1"/>
          <p:nvPr/>
        </p:nvSpPr>
        <p:spPr>
          <a:xfrm>
            <a:off x="2020570" y="951230"/>
            <a:ext cx="398145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altLang="en-US" sz="2200"/>
              <a:t>Стицање квалификације у целини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160770" y="584200"/>
            <a:ext cx="11430" cy="290576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175375" y="3707765"/>
            <a:ext cx="11430" cy="290131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849755" y="2045335"/>
            <a:ext cx="4322445" cy="1460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845310" y="5622290"/>
            <a:ext cx="4326890" cy="63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851025" y="4668520"/>
            <a:ext cx="4335780" cy="825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 Box 1"/>
          <p:cNvSpPr txBox="1"/>
          <p:nvPr/>
        </p:nvSpPr>
        <p:spPr>
          <a:xfrm>
            <a:off x="-114300" y="-35560"/>
            <a:ext cx="1219263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altLang="en-US" sz="2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Инструменти за оцењивање исхода учења за квалификацију АРМИРАЧ - БЕТОНИРАЦ</a:t>
            </a:r>
            <a:endParaRPr lang="en-US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ОБРАЗАЦ ЗА САМОПРОЦЕНУ ЗА КВАЛИФИКАЦИЈУ АРМИРАЧ-БЕТОНИРАЦ</a:t>
            </a:r>
            <a:r>
              <a:rPr lang="en-US" alt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  <a:endParaRPr lang="en-US" altLang="sr-Cyrl-RS" sz="2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rcRect r="17946" b="5937"/>
          <a:stretch>
            <a:fillRect/>
          </a:stretch>
        </p:blipFill>
        <p:spPr>
          <a:xfrm>
            <a:off x="374650" y="656590"/>
            <a:ext cx="11442065" cy="5544185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ОБРАЗАЦ ЗА САМОПРОЦЕНУ ЗА КВАЛИФИКАЦИЈУ АРМИРАЧ-БЕТОНИРАЦ</a:t>
            </a:r>
            <a:r>
              <a:rPr lang="en-US" alt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  <a:endParaRPr lang="en-US" altLang="sr-Cyrl-RS" sz="2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rcRect r="17751" b="6754"/>
          <a:stretch>
            <a:fillRect/>
          </a:stretch>
        </p:blipFill>
        <p:spPr>
          <a:xfrm>
            <a:off x="301625" y="866775"/>
            <a:ext cx="11589385" cy="4881245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ОБРАЗАЦ ЗА САМОПРОЦЕНУ ЗА КВАЛИФИКАЦИЈУ АРМИРАЧ-БЕТОНИРАЦ</a:t>
            </a:r>
            <a:r>
              <a:rPr lang="en-US" alt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  <a:endParaRPr lang="en-US" altLang="sr-Cyrl-RS" sz="2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rcRect r="17751" b="6280"/>
          <a:stretch>
            <a:fillRect/>
          </a:stretch>
        </p:blipFill>
        <p:spPr>
          <a:xfrm>
            <a:off x="521970" y="891540"/>
            <a:ext cx="11146790" cy="5074920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ОБРАЗАЦ ЗА САМОПРОЦЕНУ ЗА КВАЛИФИКАЦИЈУ АРМИРАЧ-БЕТОНИРАЦ</a:t>
            </a:r>
            <a:r>
              <a:rPr lang="en-US" alt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  <a:endParaRPr lang="en-US" altLang="sr-Cyrl-RS" sz="2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r="18140" b="13205"/>
          <a:stretch>
            <a:fillRect/>
          </a:stretch>
        </p:blipFill>
        <p:spPr>
          <a:xfrm>
            <a:off x="687070" y="2339340"/>
            <a:ext cx="10816590" cy="2179320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r="18335" b="7863"/>
          <a:stretch>
            <a:fillRect/>
          </a:stretch>
        </p:blipFill>
        <p:spPr>
          <a:xfrm>
            <a:off x="410210" y="1381760"/>
            <a:ext cx="11371580" cy="4094480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buClrTx/>
              <a:buSzTx/>
              <a:buFontTx/>
            </a:pP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ОБРАЗАЦ ЗА САМОПРОЦЕНУ ЗА КВАЛИФИКАЦИЈУ АРМИРАЧ-БЕТОНИРАЦ</a:t>
            </a:r>
            <a:r>
              <a:rPr lang="en-US" alt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</a:t>
            </a:r>
            <a:r>
              <a:rPr lang="sr-Cyrl-R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ППУ)</a:t>
            </a:r>
            <a:endParaRPr lang="en-US" altLang="sr-Cyrl-RS" sz="2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763395" y="711200"/>
            <a:ext cx="10314940" cy="6044565"/>
          </a:xfrm>
          <a:prstGeom prst="roundRect">
            <a:avLst/>
          </a:prstGeom>
          <a:solidFill>
            <a:srgbClr val="F3F8FC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charset="0"/>
              <a:buChar char="q"/>
            </a:pPr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794250" y="1038860"/>
            <a:ext cx="7151370" cy="5577840"/>
          </a:xfrm>
          <a:prstGeom prst="roundRect">
            <a:avLst/>
          </a:prstGeom>
          <a:solidFill>
            <a:srgbClr val="F7F9F8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l">
              <a:buFont typeface="Arial" panose="020B0604020202020204" pitchFamily="34" charset="0"/>
              <a:buNone/>
            </a:pPr>
            <a:endParaRPr lang="sr-Cyrl-RS" altLang="en-US">
              <a:solidFill>
                <a:schemeClr val="tx1"/>
              </a:solidFill>
            </a:endParaRPr>
          </a:p>
        </p:txBody>
      </p:sp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lvl="0" algn="ctr">
              <a:buClrTx/>
              <a:buSzTx/>
              <a:buFontTx/>
            </a:pP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Портфолио </a:t>
            </a:r>
            <a:r>
              <a:rPr 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АРМИРАЧ – БЕТОНИРАЦ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(ППУ)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5074920" y="1289685"/>
            <a:ext cx="6887210" cy="53079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1.</a:t>
            </a:r>
            <a:r>
              <a:rPr lang="sr-Cyrl-RS" altLang="en-US">
                <a:solidFill>
                  <a:schemeClr val="tx1"/>
                </a:solidFill>
              </a:rPr>
              <a:t> </a:t>
            </a:r>
            <a:r>
              <a:rPr lang="en-US" b="1">
                <a:solidFill>
                  <a:schemeClr val="tx1"/>
                </a:solidFill>
              </a:rPr>
              <a:t>Испуњавање посебних услова</a:t>
            </a:r>
            <a:r>
              <a:rPr lang="sr-Cyrl-RS" altLang="en-US" b="1">
                <a:solidFill>
                  <a:schemeClr val="tx1"/>
                </a:solidFill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olidFill>
                  <a:schemeClr val="tx1"/>
                </a:solidFill>
              </a:rPr>
              <a:t>Лекарско уверење</a:t>
            </a:r>
          </a:p>
          <a:p>
            <a:pPr fontAlgn="auto">
              <a:spcBef>
                <a:spcPts val="600"/>
              </a:spcBef>
            </a:pPr>
            <a:r>
              <a:rPr lang="sr-Cyrl-RS" altLang="en-US" b="1">
                <a:solidFill>
                  <a:schemeClr val="tx1"/>
                </a:solidFill>
              </a:rPr>
              <a:t>2. Представљање кандидата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olidFill>
                  <a:schemeClr val="tx1"/>
                </a:solidFill>
              </a:rPr>
              <a:t>Биографија или EUROPASS CV </a:t>
            </a:r>
          </a:p>
          <a:p>
            <a:pPr fontAlgn="auto">
              <a:spcBef>
                <a:spcPts val="600"/>
              </a:spcBef>
            </a:pPr>
            <a:r>
              <a:rPr lang="sr-Cyrl-RS" altLang="en-US" b="1">
                <a:solidFill>
                  <a:schemeClr val="tx1"/>
                </a:solidFill>
              </a:rPr>
              <a:t>3. Радно искуство кандидата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olidFill>
                  <a:schemeClr val="tx1"/>
                </a:solidFill>
              </a:rPr>
              <a:t>радна књижица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olidFill>
                  <a:schemeClr val="tx1"/>
                </a:solidFill>
              </a:rPr>
              <a:t>уговор о раду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ym typeface="+mn-ea"/>
              </a:rPr>
              <a:t>потврда о раду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r-Cyrl-RS" altLang="en-US">
                <a:sym typeface="+mn-ea"/>
              </a:rPr>
              <a:t>препоруке</a:t>
            </a:r>
            <a:endParaRPr lang="sr-Cyrl-RS" altLang="en-US">
              <a:solidFill>
                <a:schemeClr val="tx1"/>
              </a:solidFill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r-Cyrl-RS" altLang="en-US">
                <a:sym typeface="+mn-ea"/>
              </a:rPr>
              <a:t>опис рада</a:t>
            </a:r>
            <a:endParaRPr lang="sr-Cyrl-RS" altLang="en-US">
              <a:solidFill>
                <a:schemeClr val="tx1"/>
              </a:solidFill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r-Cyrl-RS" altLang="en-US">
                <a:sym typeface="+mn-ea"/>
              </a:rPr>
              <a:t>изјава послодавца</a:t>
            </a:r>
            <a:endParaRPr lang="sr-Cyrl-RS" altLang="en-US">
              <a:solidFill>
                <a:schemeClr val="tx1"/>
              </a:solidFill>
            </a:endParaRPr>
          </a:p>
          <a:p>
            <a:pPr fontAlgn="auto">
              <a:spcBef>
                <a:spcPts val="600"/>
              </a:spcBef>
            </a:pPr>
            <a:r>
              <a:rPr lang="sr-Cyrl-RS" altLang="en-US" b="1">
                <a:solidFill>
                  <a:schemeClr val="tx1"/>
                </a:solidFill>
              </a:rPr>
              <a:t>4. Образовање и обуке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olidFill>
                  <a:schemeClr val="tx1"/>
                </a:solidFill>
              </a:rPr>
              <a:t>потврде о учешћ́у и/или завршеном програму обуке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olidFill>
                  <a:schemeClr val="tx1"/>
                </a:solidFill>
              </a:rPr>
              <a:t>сертификати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olidFill>
                  <a:schemeClr val="tx1"/>
                </a:solidFill>
              </a:rPr>
              <a:t>дипломе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ym typeface="+mn-ea"/>
              </a:rPr>
              <a:t>други докази о завршеним студијским и другим обавезама</a:t>
            </a:r>
            <a:endParaRPr lang="sr-Cyrl-RS" altLang="en-US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ym typeface="+mn-ea"/>
              </a:rPr>
              <a:t>лиценца</a:t>
            </a:r>
            <a:endParaRPr lang="sr-Cyrl-RS" altLang="en-US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altLang="en-US">
                <a:sym typeface="+mn-ea"/>
              </a:rPr>
              <a:t>сертификат компаније о обуци и друго</a:t>
            </a:r>
            <a:endParaRPr lang="sr-Cyrl-RS" altLang="en-US">
              <a:solidFill>
                <a:schemeClr val="tx1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352675" y="1289685"/>
            <a:ext cx="204660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200" b="1">
                <a:sym typeface="+mn-ea"/>
              </a:rPr>
              <a:t>СТРУКТУРА И САСТАВ ПОРТФОЛИЈА</a:t>
            </a:r>
            <a:endParaRPr lang="en-US" altLang="en-US" sz="2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1763395" y="711200"/>
            <a:ext cx="10314940" cy="6044565"/>
          </a:xfrm>
          <a:prstGeom prst="roundRect">
            <a:avLst/>
          </a:prstGeom>
          <a:solidFill>
            <a:srgbClr val="F3F8FC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charset="0"/>
              <a:buChar char="q"/>
            </a:pPr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399915" y="1038860"/>
            <a:ext cx="7545705" cy="5577840"/>
          </a:xfrm>
          <a:prstGeom prst="roundRect">
            <a:avLst/>
          </a:prstGeom>
          <a:solidFill>
            <a:srgbClr val="F7F9F8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l">
              <a:buFont typeface="Arial" panose="020B0604020202020204" pitchFamily="34" charset="0"/>
              <a:buNone/>
            </a:pPr>
            <a:endParaRPr lang="sr-Cyrl-RS" altLang="en-US">
              <a:solidFill>
                <a:schemeClr val="tx1"/>
              </a:solidFill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4867275" y="1289685"/>
            <a:ext cx="6610985" cy="37998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fontAlgn="auto">
              <a:spcBef>
                <a:spcPts val="600"/>
              </a:spcBef>
            </a:pPr>
            <a:r>
              <a:rPr lang="sr-Cyrl-RS" altLang="en-US" b="1">
                <a:sym typeface="+mn-ea"/>
              </a:rPr>
              <a:t>5.	Референце </a:t>
            </a:r>
          </a:p>
          <a:p>
            <a:pPr marL="285750" indent="-285750" fontAlgn="auto">
              <a:spcBef>
                <a:spcPts val="600"/>
              </a:spcBef>
              <a:buFont typeface="Tahoma" panose="020B0604030504040204" charset="0"/>
              <a:buChar char="–"/>
            </a:pPr>
            <a:r>
              <a:rPr lang="sr-Cyrl-RS" altLang="en-US">
                <a:sym typeface="+mn-ea"/>
              </a:rPr>
              <a:t>ако има радно искуство у професионалној области и може добити потврде од бивших послодаваца или клијената  </a:t>
            </a:r>
          </a:p>
          <a:p>
            <a:pPr marL="1200150" lvl="2" indent="-285750" fontAlgn="auto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потврдa од послодавца </a:t>
            </a:r>
            <a:endParaRPr lang="sr-Cyrl-RS" altLang="en-US">
              <a:sym typeface="+mn-ea"/>
            </a:endParaRPr>
          </a:p>
          <a:p>
            <a:pPr marL="285750" indent="-285750" fontAlgn="auto">
              <a:spcBef>
                <a:spcPts val="600"/>
              </a:spcBef>
              <a:buFont typeface="Tahoma" panose="020B0604030504040204" charset="0"/>
              <a:buChar char="–"/>
            </a:pPr>
            <a:r>
              <a:rPr lang="en-US">
                <a:sym typeface="+mn-ea"/>
              </a:rPr>
              <a:t>a</a:t>
            </a:r>
            <a:r>
              <a:rPr lang="sr-Cyrl-RS" altLang="en-US">
                <a:sym typeface="+mn-ea"/>
              </a:rPr>
              <a:t>к</a:t>
            </a:r>
            <a:r>
              <a:rPr lang="en-US">
                <a:sym typeface="+mn-ea"/>
              </a:rPr>
              <a:t>o има радно искуство у професионалној области код физичких лица </a:t>
            </a:r>
            <a:endParaRPr lang="sr-Cyrl-RS" altLang="en-US">
              <a:sym typeface="+mn-ea"/>
            </a:endParaRPr>
          </a:p>
          <a:p>
            <a:pPr marL="1200150" lvl="2" indent="-285750" fontAlgn="auto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Изјава инвеститора о практичном раду на радним задацима код физичких лица </a:t>
            </a:r>
            <a:r>
              <a:rPr lang="sr-Cyrl-RS" altLang="en-US">
                <a:sym typeface="+mn-ea"/>
              </a:rPr>
              <a:t>                               </a:t>
            </a:r>
            <a:r>
              <a:rPr lang="en-US">
                <a:sym typeface="+mn-ea"/>
              </a:rPr>
              <a:t>(снимак, фотографија или слично)</a:t>
            </a:r>
          </a:p>
          <a:p>
            <a:pPr marL="1200150" lvl="2" indent="-285750" fontAlgn="auto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Докази о освојеним наградама на такмичењима, производима, чланцима који потврђују његово учешче и рад, и слично</a:t>
            </a:r>
            <a:endParaRPr lang="en-US"/>
          </a:p>
        </p:txBody>
      </p:sp>
      <p:sp>
        <p:nvSpPr>
          <p:cNvPr id="34" name="Text Box 33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lvl="0" algn="ctr">
              <a:buClrTx/>
              <a:buSzTx/>
              <a:buFontTx/>
            </a:pP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Портфолио </a:t>
            </a:r>
            <a:r>
              <a:rPr 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АРМИРАЧ – БЕТОНИРАЦ</a:t>
            </a:r>
            <a:r>
              <a:rPr lang="sr-Cyrl-RS" altLang="en-US" sz="2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(ППУ)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2352675" y="1289685"/>
            <a:ext cx="204660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200" b="1">
                <a:sym typeface="+mn-ea"/>
              </a:rPr>
              <a:t>СТРУКТУРА И САСТАВ ПОРТФОЛИЈА</a:t>
            </a:r>
            <a:endParaRPr lang="en-US" altLang="en-US" sz="2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4867275" y="5089525"/>
            <a:ext cx="6610985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/>
              <a:t>Кандидат, међутим, мора недвосмислено доказати да су производ или пружена услуга његов рад, чак и ако се ради о групном (пројектном) раду. Ауторство се може доказати писменим изјавама послодаваца, менаџера пројеката, наградама, фотографијама и слично.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2720340" y="2213610"/>
            <a:ext cx="67513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6000" b="1">
                <a:gradFill>
                  <a:gsLst>
                    <a:gs pos="0">
                      <a:srgbClr val="FF7B7B"/>
                    </a:gs>
                    <a:gs pos="73000">
                      <a:schemeClr val="accent5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474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Хвала на </a:t>
            </a:r>
            <a:r>
              <a:rPr lang="sr-Cyrl-RS" sz="6000" b="1">
                <a:gradFill>
                  <a:gsLst>
                    <a:gs pos="0">
                      <a:srgbClr val="FF7B7B"/>
                    </a:gs>
                    <a:gs pos="47000">
                      <a:schemeClr val="accent5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474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пажњи</a:t>
            </a:r>
            <a:r>
              <a:rPr lang="sr-Cyrl-RS" sz="6000" b="1">
                <a:gradFill>
                  <a:gsLst>
                    <a:gs pos="0">
                      <a:srgbClr val="FF7B7B"/>
                    </a:gs>
                    <a:gs pos="73000">
                      <a:schemeClr val="accent5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474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0" y="0"/>
            <a:ext cx="12191365" cy="4298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2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Листа радни</a:t>
            </a:r>
            <a:r>
              <a:rPr lang="sr-Cyrl-RS" altLang="en-US" sz="2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</a:t>
            </a:r>
            <a:r>
              <a:rPr lang="en-US" sz="2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задатака за проверу стручних компетенција АРМИРАЧ - БЕТОНИРАЦ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78305" y="822960"/>
          <a:ext cx="900684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8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0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88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Компетенција која се проверава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Радни задатак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Шифра радног задатка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Време за извршење задатка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Израда арматурног склопа, армирање армирано – бетонски елемената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Израда и монтажа арматурног склопа стуба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АБ-А01</a:t>
                      </a:r>
                      <a:r>
                        <a:rPr lang="sr-Cyrl-RS" altLang="en-US" sz="1800" b="0">
                          <a:cs typeface="+mn-lt"/>
                        </a:rPr>
                        <a:t>-1</a:t>
                      </a:r>
                      <a:endParaRPr lang="sr-Cyrl-RS" alt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150 минута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Израда и монтажа арматурног склопа греде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АБ-А02</a:t>
                      </a:r>
                      <a:r>
                        <a:rPr lang="sr-Cyrl-RS" altLang="en-US" sz="1800" b="0">
                          <a:cs typeface="+mn-lt"/>
                        </a:rPr>
                        <a:t>-1</a:t>
                      </a:r>
                      <a:endParaRPr lang="sr-Cyrl-RS" alt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150 минута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Израда и монтажа арматурног склопа за темељну траку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АБ-А03</a:t>
                      </a:r>
                      <a:r>
                        <a:rPr lang="sr-Cyrl-RS" altLang="en-US" sz="1800" b="0">
                          <a:cs typeface="+mn-lt"/>
                        </a:rPr>
                        <a:t>-1</a:t>
                      </a:r>
                      <a:endParaRPr lang="sr-Cyrl-RS" alt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150 минута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Израда и монтажа арматурног склопа за пуну плочу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АБ-А04</a:t>
                      </a:r>
                      <a:r>
                        <a:rPr lang="sr-Cyrl-RS" altLang="en-US" sz="1800" b="0">
                          <a:cs typeface="+mn-lt"/>
                        </a:rPr>
                        <a:t>-1</a:t>
                      </a:r>
                      <a:endParaRPr lang="sr-Cyrl-RS" alt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150 минута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 rowSpan="4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Уграђивање бетона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Уградња бетона у армирано </a:t>
                      </a:r>
                      <a:r>
                        <a:rPr lang="en-US" sz="1800">
                          <a:cs typeface="+mn-lt"/>
                          <a:sym typeface="+mn-ea"/>
                        </a:rPr>
                        <a:t>–</a:t>
                      </a:r>
                      <a:r>
                        <a:rPr lang="sr-Cyrl-RS" altLang="en-US" sz="1800">
                          <a:cs typeface="+mn-lt"/>
                          <a:sym typeface="+mn-ea"/>
                        </a:rPr>
                        <a:t> </a:t>
                      </a:r>
                      <a:r>
                        <a:rPr lang="en-US" sz="1800" b="0">
                          <a:cs typeface="+mn-lt"/>
                        </a:rPr>
                        <a:t>бетонски стуб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АБ-Б01</a:t>
                      </a:r>
                      <a:r>
                        <a:rPr lang="sr-Cyrl-RS" altLang="en-US" sz="1800" b="0">
                          <a:cs typeface="+mn-lt"/>
                        </a:rPr>
                        <a:t>-1</a:t>
                      </a:r>
                      <a:endParaRPr lang="sr-Cyrl-RS" alt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150 минута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Уградња бетона  у армирано –</a:t>
                      </a:r>
                      <a:r>
                        <a:rPr lang="sr-Cyrl-RS" altLang="en-US" sz="1800" b="0">
                          <a:cs typeface="+mn-lt"/>
                        </a:rPr>
                        <a:t> </a:t>
                      </a:r>
                      <a:r>
                        <a:rPr lang="en-US" sz="1800" b="0">
                          <a:cs typeface="+mn-lt"/>
                        </a:rPr>
                        <a:t>бетонску греду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АБ-Б02</a:t>
                      </a:r>
                      <a:r>
                        <a:rPr lang="sr-Cyrl-RS" altLang="en-US" sz="1800" b="0">
                          <a:cs typeface="+mn-lt"/>
                        </a:rPr>
                        <a:t>-1</a:t>
                      </a:r>
                      <a:endParaRPr lang="sr-Cyrl-RS" alt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150 минута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Уградња бетона  у армирано –</a:t>
                      </a:r>
                      <a:r>
                        <a:rPr lang="sr-Cyrl-RS" altLang="en-US" sz="1800" b="0">
                          <a:cs typeface="+mn-lt"/>
                        </a:rPr>
                        <a:t> </a:t>
                      </a:r>
                      <a:r>
                        <a:rPr lang="en-US" sz="1800" b="0">
                          <a:cs typeface="+mn-lt"/>
                        </a:rPr>
                        <a:t>бетонску темену траку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АБ-Б03</a:t>
                      </a:r>
                      <a:r>
                        <a:rPr lang="sr-Cyrl-RS" altLang="en-US" sz="1800" b="0">
                          <a:cs typeface="+mn-lt"/>
                        </a:rPr>
                        <a:t>-1</a:t>
                      </a:r>
                      <a:endParaRPr lang="sr-Cyrl-RS" alt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150 минута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cs typeface="+mn-lt"/>
                        </a:rPr>
                        <a:t>Уградња бетона  у армирано </a:t>
                      </a:r>
                      <a:r>
                        <a:rPr lang="en-US" sz="1800">
                          <a:cs typeface="+mn-lt"/>
                          <a:sym typeface="+mn-ea"/>
                        </a:rPr>
                        <a:t>–</a:t>
                      </a:r>
                      <a:r>
                        <a:rPr lang="sr-Cyrl-RS" altLang="en-US" sz="1800">
                          <a:cs typeface="+mn-lt"/>
                          <a:sym typeface="+mn-ea"/>
                        </a:rPr>
                        <a:t> </a:t>
                      </a:r>
                      <a:r>
                        <a:rPr lang="en-US" sz="1800" b="0">
                          <a:cs typeface="+mn-lt"/>
                        </a:rPr>
                        <a:t>бетонску  пуну плочу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АБ-Б04</a:t>
                      </a:r>
                      <a:r>
                        <a:rPr lang="sr-Cyrl-RS" altLang="en-US" sz="1800" b="0">
                          <a:cs typeface="+mn-lt"/>
                        </a:rPr>
                        <a:t>-1</a:t>
                      </a:r>
                      <a:endParaRPr lang="sr-Cyrl-RS" alt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cs typeface="+mn-lt"/>
                        </a:rPr>
                        <a:t>150 минута</a:t>
                      </a:r>
                      <a:endParaRPr lang="en-US" sz="18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6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sz="1800" b="0">
                        <a:ea typeface="Calibri" panose="020F0502020204030204" charset="0"/>
                        <a:cs typeface="+mn-lt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384554"/>
              </p:ext>
            </p:extLst>
          </p:nvPr>
        </p:nvGraphicFramePr>
        <p:xfrm>
          <a:off x="521335" y="195580"/>
          <a:ext cx="11148695" cy="6478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2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9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07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8600">
                <a:tc grid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Оквир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оцењивање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интегралног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радног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задатка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проверу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стручних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- АРМИРАЧ - БЕТОНИРАЦ</a:t>
                      </a:r>
                      <a:endParaRPr lang="en-US" sz="1500" b="1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535">
                <a:tc gridSpan="8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 која се проверава: Израда арматурног склопа, армирање армирано – бетонских елемената и уграђивање бетона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170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 dirty="0" err="1">
                          <a:latin typeface="Calibri" panose="020F0502020204030204" charset="0"/>
                          <a:cs typeface="Calibri" panose="020F0502020204030204" charset="0"/>
                        </a:rPr>
                        <a:t>Шифра</a:t>
                      </a:r>
                      <a:r>
                        <a:rPr lang="en-US" sz="1300" b="0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300" b="0" dirty="0" err="1">
                          <a:latin typeface="Calibri" panose="020F0502020204030204" charset="0"/>
                          <a:cs typeface="Calibri" panose="020F0502020204030204" charset="0"/>
                        </a:rPr>
                        <a:t>радног</a:t>
                      </a:r>
                      <a:r>
                        <a:rPr lang="en-US" sz="1300" b="0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300" b="0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задатка</a:t>
                      </a:r>
                      <a:r>
                        <a:rPr lang="en-US" sz="1300" b="0" dirty="0">
                          <a:latin typeface="Calibri" panose="020F0502020204030204" charset="0"/>
                          <a:cs typeface="Calibri" panose="020F0502020204030204" charset="0"/>
                        </a:rPr>
                        <a:t>: АБ-А01-Б01-1</a:t>
                      </a:r>
                      <a:endParaRPr lang="en-US" sz="1300" b="0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Назив радног задатка: АРМИРАЊЕ И БЕТОНИРАЊЕ СТУБА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Радни процеси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Начин извођења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Предвиђени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Остварени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Планирање ресурса и организовање радног места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Предмер радова урађен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Предрачун радова урађен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Спецификација материјала урађе</a:t>
                      </a:r>
                      <a:r>
                        <a:rPr lang="en-US" sz="1300" b="0">
                          <a:latin typeface="Calibri" panose="020F0502020204030204" charset="0"/>
                          <a:ea typeface="Calibri" panose="020F0502020204030204" charset="0"/>
                          <a:cs typeface="Calibri" panose="020F0502020204030204" charset="0"/>
                        </a:rPr>
                        <a:t>н</a:t>
                      </a: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Радно место организовано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10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09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Исправљање, сечење и савијање арматуре према пројекту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Арматура према позицијама</a:t>
                      </a:r>
                      <a:r>
                        <a:rPr lang="sr-Cyrl-RS" alt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сортирана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Арматура исправљена и шипке према спецификацији сортирана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Арматура према спецификацији савијена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Узенгије према плану спецификације израђене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ea typeface="Calibri" panose="020F0502020204030204" charset="0"/>
                          <a:cs typeface="Calibri" panose="020F050202020403020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55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Израда арматурног склопа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Елементи арматурног склопа од корозије очишћени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Делови арматурног склопа према плану арматуре постављени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Узенгије на пројектовани размак постављене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Арматура у арматурни склоп постављена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15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741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Монтажа арматурних склопова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Оплата  проверена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Арматурни склоп у одговарајуће дистанцере монтиран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Тачност постављеног склопа у односу на пројекат арматуре проверена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15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Уграђивње бетона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Алат и материјал за бетонирање припремљен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Бетон уграђен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Уређаји за уграђивање бетона правилно кориштени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Завршни слој бетона обрађен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20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Примена мера </a:t>
                      </a:r>
                      <a:r>
                        <a:rPr lang="sr-Cyrl-RS" alt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безбедности и здравља </a:t>
                      </a: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 раду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Средства личне заштите коришћена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Алати и опрема на безбедан начин коришћени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Радно место на крају рада очишћено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Отпадни материјал сортиран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20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40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Однос према раду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Економичност утрошка остварена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Прецизност у раду задовољавајућа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Однос према алату и опреми задовољавајући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10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5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Укупан број бодова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1">
                          <a:latin typeface="Calibri" panose="020F0502020204030204" charset="0"/>
                          <a:cs typeface="Calibri" panose="020F0502020204030204" charset="0"/>
                        </a:rPr>
                        <a:t>100</a:t>
                      </a:r>
                      <a:endParaRPr lang="en-US" sz="13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527050" y="5201285"/>
            <a:ext cx="111359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605" y="1925320"/>
            <a:ext cx="111359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096135" y="855980"/>
            <a:ext cx="635" cy="582422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2765" y="1278255"/>
            <a:ext cx="111359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168275" y="287020"/>
            <a:ext cx="11936730" cy="6292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err="1"/>
              <a:t>Радни</a:t>
            </a:r>
            <a:r>
              <a:rPr lang="en-US" sz="2200" b="1" dirty="0"/>
              <a:t> </a:t>
            </a:r>
            <a:r>
              <a:rPr lang="en-US" sz="2200" b="1" dirty="0" err="1"/>
              <a:t>задатак</a:t>
            </a:r>
            <a:r>
              <a:rPr lang="en-US" sz="2200" b="1" dirty="0"/>
              <a:t> </a:t>
            </a:r>
            <a:r>
              <a:rPr lang="en-US" sz="2200" b="1" dirty="0" err="1"/>
              <a:t>за</a:t>
            </a:r>
            <a:r>
              <a:rPr lang="en-US" sz="2200" b="1" dirty="0"/>
              <a:t> </a:t>
            </a:r>
            <a:r>
              <a:rPr lang="en-US" sz="2200" b="1" dirty="0" err="1"/>
              <a:t>проверу</a:t>
            </a:r>
            <a:r>
              <a:rPr lang="en-US" sz="2200" b="1" dirty="0"/>
              <a:t> </a:t>
            </a:r>
            <a:r>
              <a:rPr lang="en-US" sz="2200" b="1" dirty="0" err="1"/>
              <a:t>стручних</a:t>
            </a:r>
            <a:r>
              <a:rPr lang="en-US" sz="2200" b="1" dirty="0"/>
              <a:t> </a:t>
            </a:r>
            <a:r>
              <a:rPr lang="en-US" sz="2200" b="1" dirty="0" err="1"/>
              <a:t>компетенција</a:t>
            </a:r>
            <a:r>
              <a:rPr lang="en-US" sz="2200" b="1" dirty="0"/>
              <a:t> - АРМИРАЧ - БЕТОНИРАЦ</a:t>
            </a:r>
          </a:p>
          <a:p>
            <a:pPr algn="l"/>
            <a:endParaRPr lang="en-US" sz="1900" b="1" dirty="0"/>
          </a:p>
          <a:p>
            <a:pPr algn="l"/>
            <a:endParaRPr lang="en-US" sz="1900" b="1" dirty="0"/>
          </a:p>
          <a:p>
            <a:pPr algn="l"/>
            <a:r>
              <a:rPr lang="en-US" sz="1900" b="1" dirty="0"/>
              <a:t>НАЗИВ ЗАДАТКА:  АРМИРАЊЕ И БЕТОНИРАЊЕ СТУБА</a:t>
            </a:r>
          </a:p>
          <a:p>
            <a:pPr algn="l"/>
            <a:r>
              <a:rPr lang="en-US" sz="1900" b="1" dirty="0"/>
              <a:t>ШИФРА ЗАДАТКА: АБ-А01-Б01-1</a:t>
            </a:r>
          </a:p>
          <a:p>
            <a:pPr algn="l"/>
            <a:endParaRPr lang="en-US" sz="1900" dirty="0"/>
          </a:p>
          <a:p>
            <a:pPr algn="l" fontAlgn="auto">
              <a:spcAft>
                <a:spcPts val="600"/>
              </a:spcAft>
            </a:pPr>
            <a:r>
              <a:rPr lang="en-US" sz="1900" dirty="0" err="1"/>
              <a:t>На</a:t>
            </a:r>
            <a:r>
              <a:rPr lang="en-US" sz="1900" dirty="0"/>
              <a:t> </a:t>
            </a:r>
            <a:r>
              <a:rPr lang="en-US" sz="1900" dirty="0" err="1"/>
              <a:t>основу</a:t>
            </a:r>
            <a:r>
              <a:rPr lang="en-US" sz="1900" dirty="0"/>
              <a:t> </a:t>
            </a:r>
            <a:r>
              <a:rPr lang="en-US" sz="1900" dirty="0" err="1"/>
              <a:t>приложеног</a:t>
            </a:r>
            <a:r>
              <a:rPr lang="en-US" sz="1900" dirty="0"/>
              <a:t> </a:t>
            </a:r>
            <a:r>
              <a:rPr lang="en-US" sz="1900" dirty="0" err="1"/>
              <a:t>нацрта</a:t>
            </a:r>
            <a:r>
              <a:rPr lang="en-US" sz="1900" dirty="0"/>
              <a:t> </a:t>
            </a:r>
            <a:r>
              <a:rPr lang="en-US" sz="1900" dirty="0" err="1"/>
              <a:t>стуба</a:t>
            </a:r>
            <a:r>
              <a:rPr lang="en-US" sz="1900" dirty="0"/>
              <a:t> и </a:t>
            </a:r>
            <a:r>
              <a:rPr lang="en-US" sz="1900" dirty="0" err="1"/>
              <a:t>датих</a:t>
            </a:r>
            <a:r>
              <a:rPr lang="en-US" sz="1900" dirty="0"/>
              <a:t> </a:t>
            </a:r>
            <a:r>
              <a:rPr lang="en-US" sz="1900" dirty="0" err="1"/>
              <a:t>таблица</a:t>
            </a:r>
            <a:r>
              <a:rPr lang="en-US" sz="1900" dirty="0"/>
              <a:t> у </a:t>
            </a:r>
            <a:r>
              <a:rPr lang="en-US" sz="1900" dirty="0" err="1"/>
              <a:t>прилогу</a:t>
            </a:r>
            <a:r>
              <a:rPr lang="en-US" sz="1900" dirty="0"/>
              <a:t>, </a:t>
            </a:r>
            <a:r>
              <a:rPr lang="en-US" sz="1900" dirty="0" err="1"/>
              <a:t>за</a:t>
            </a:r>
            <a:r>
              <a:rPr lang="en-US" sz="1900" dirty="0"/>
              <a:t> </a:t>
            </a:r>
            <a:r>
              <a:rPr lang="en-US" sz="1900" dirty="0" err="1"/>
              <a:t>армирано</a:t>
            </a:r>
            <a:r>
              <a:rPr lang="en-US" sz="1900" dirty="0"/>
              <a:t>–</a:t>
            </a:r>
            <a:r>
              <a:rPr lang="en-US" sz="1900" dirty="0" err="1"/>
              <a:t>бетонски</a:t>
            </a:r>
            <a:r>
              <a:rPr lang="en-US" sz="1900" dirty="0"/>
              <a:t> </a:t>
            </a:r>
            <a:r>
              <a:rPr lang="en-US" sz="1900" dirty="0" err="1"/>
              <a:t>стуб</a:t>
            </a:r>
            <a:r>
              <a:rPr lang="en-US" sz="1900" dirty="0"/>
              <a:t>,</a:t>
            </a:r>
            <a:r>
              <a:rPr lang="sr-Cyrl-RS" altLang="en-US" sz="1900" dirty="0"/>
              <a:t> </a:t>
            </a:r>
            <a:r>
              <a:rPr lang="en-US" sz="1900" dirty="0" err="1"/>
              <a:t>потребно</a:t>
            </a:r>
            <a:r>
              <a:rPr lang="en-US" sz="1900" dirty="0"/>
              <a:t> </a:t>
            </a:r>
            <a:r>
              <a:rPr lang="en-US" sz="1900" dirty="0" err="1"/>
              <a:t>је</a:t>
            </a:r>
            <a:r>
              <a:rPr lang="en-US" sz="1900" dirty="0"/>
              <a:t> </a:t>
            </a:r>
            <a:r>
              <a:rPr lang="en-US" sz="1900" dirty="0" err="1"/>
              <a:t>урадити</a:t>
            </a:r>
            <a:r>
              <a:rPr lang="en-US" sz="1900" dirty="0"/>
              <a:t>:</a:t>
            </a:r>
          </a:p>
          <a:p>
            <a:pPr algn="l"/>
            <a:r>
              <a:rPr lang="en-US" sz="1900" b="1" dirty="0" err="1"/>
              <a:t>A.Писани</a:t>
            </a:r>
            <a:r>
              <a:rPr lang="en-US" sz="1900" b="1" dirty="0"/>
              <a:t> </a:t>
            </a:r>
            <a:r>
              <a:rPr lang="en-US" sz="1900" b="1" dirty="0" err="1"/>
              <a:t>део</a:t>
            </a:r>
            <a:r>
              <a:rPr lang="en-US" sz="1900" b="1" dirty="0"/>
              <a:t> </a:t>
            </a:r>
            <a:r>
              <a:rPr lang="en-US" sz="1900" b="1" dirty="0" err="1"/>
              <a:t>задатка</a:t>
            </a:r>
            <a:r>
              <a:rPr lang="en-US" sz="1900" b="1" dirty="0"/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dirty="0" err="1"/>
              <a:t>предмер</a:t>
            </a:r>
            <a:r>
              <a:rPr lang="en-US" sz="1900" dirty="0"/>
              <a:t> и </a:t>
            </a:r>
            <a:r>
              <a:rPr lang="en-US" sz="1900" dirty="0" err="1"/>
              <a:t>предрачун</a:t>
            </a:r>
            <a:r>
              <a:rPr lang="en-US" sz="1900" dirty="0"/>
              <a:t> </a:t>
            </a:r>
            <a:r>
              <a:rPr lang="en-US" sz="1900" dirty="0" err="1"/>
              <a:t>радова</a:t>
            </a:r>
            <a:endParaRPr lang="en-US" sz="19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dirty="0" err="1"/>
              <a:t>спецификацију</a:t>
            </a:r>
            <a:r>
              <a:rPr lang="en-US" sz="1900" dirty="0"/>
              <a:t> </a:t>
            </a:r>
            <a:r>
              <a:rPr lang="en-US" sz="1900" dirty="0" err="1"/>
              <a:t>материјала</a:t>
            </a:r>
            <a:r>
              <a:rPr lang="en-US" sz="1900" dirty="0"/>
              <a:t> </a:t>
            </a:r>
          </a:p>
          <a:p>
            <a:pPr marL="1257300" lvl="2" indent="-342900" algn="l"/>
            <a:r>
              <a:rPr lang="en-US" sz="1900" dirty="0"/>
              <a:t>-</a:t>
            </a:r>
            <a:r>
              <a:rPr lang="en-US" sz="1900" dirty="0" err="1"/>
              <a:t>количину</a:t>
            </a:r>
            <a:r>
              <a:rPr lang="en-US" sz="1900" dirty="0"/>
              <a:t> </a:t>
            </a:r>
            <a:r>
              <a:rPr lang="en-US" sz="1900" dirty="0" err="1"/>
              <a:t>арматуре</a:t>
            </a:r>
            <a:r>
              <a:rPr lang="en-US" sz="1900" dirty="0"/>
              <a:t> </a:t>
            </a:r>
            <a:r>
              <a:rPr lang="en-US" sz="1900" dirty="0" err="1"/>
              <a:t>по</a:t>
            </a:r>
            <a:r>
              <a:rPr lang="en-US" sz="1900" dirty="0"/>
              <a:t> </a:t>
            </a:r>
            <a:r>
              <a:rPr lang="en-US" sz="1900" dirty="0" err="1"/>
              <a:t>врстама</a:t>
            </a:r>
            <a:r>
              <a:rPr lang="en-US" sz="1900" dirty="0"/>
              <a:t> и </a:t>
            </a:r>
            <a:r>
              <a:rPr lang="en-US" sz="1900" dirty="0" err="1"/>
              <a:t>пречницима</a:t>
            </a:r>
            <a:r>
              <a:rPr lang="en-US" sz="1900" dirty="0"/>
              <a:t>, </a:t>
            </a:r>
          </a:p>
          <a:p>
            <a:pPr lvl="2" algn="l" fontAlgn="auto">
              <a:spcAft>
                <a:spcPts val="600"/>
              </a:spcAft>
            </a:pPr>
            <a:r>
              <a:rPr lang="en-US" sz="1900" dirty="0"/>
              <a:t>-</a:t>
            </a:r>
            <a:r>
              <a:rPr lang="en-US" sz="1900" dirty="0" err="1"/>
              <a:t>количину</a:t>
            </a:r>
            <a:r>
              <a:rPr lang="en-US" sz="1900" dirty="0"/>
              <a:t> </a:t>
            </a:r>
            <a:r>
              <a:rPr lang="en-US" sz="1900" dirty="0" err="1"/>
              <a:t>бетона</a:t>
            </a:r>
            <a:r>
              <a:rPr lang="en-US" sz="1900" dirty="0"/>
              <a:t> – </a:t>
            </a:r>
            <a:r>
              <a:rPr lang="en-US" sz="1900" dirty="0" err="1"/>
              <a:t>количину</a:t>
            </a:r>
            <a:r>
              <a:rPr lang="en-US" sz="1900" dirty="0"/>
              <a:t> </a:t>
            </a:r>
            <a:r>
              <a:rPr lang="en-US" sz="1900" dirty="0" err="1"/>
              <a:t>цемента</a:t>
            </a:r>
            <a:r>
              <a:rPr lang="en-US" sz="1900" dirty="0"/>
              <a:t>, </a:t>
            </a:r>
            <a:r>
              <a:rPr lang="en-US" sz="1900" dirty="0" err="1"/>
              <a:t>агрегата</a:t>
            </a:r>
            <a:r>
              <a:rPr lang="en-US" sz="1900" dirty="0"/>
              <a:t> и </a:t>
            </a:r>
            <a:r>
              <a:rPr lang="en-US" sz="1900" dirty="0" err="1"/>
              <a:t>воде</a:t>
            </a:r>
            <a:r>
              <a:rPr lang="en-US" sz="1900" dirty="0"/>
              <a:t> </a:t>
            </a:r>
            <a:r>
              <a:rPr lang="en-US" sz="1900" dirty="0" err="1"/>
              <a:t>према</a:t>
            </a:r>
            <a:r>
              <a:rPr lang="en-US" sz="1900" dirty="0"/>
              <a:t> </a:t>
            </a:r>
            <a:r>
              <a:rPr lang="en-US" sz="1900" dirty="0" err="1"/>
              <a:t>датој</a:t>
            </a:r>
            <a:r>
              <a:rPr lang="en-US" sz="1900" dirty="0"/>
              <a:t> </a:t>
            </a:r>
            <a:r>
              <a:rPr lang="en-US" sz="1900" dirty="0" err="1"/>
              <a:t>марки</a:t>
            </a:r>
            <a:r>
              <a:rPr lang="en-US" sz="1900" dirty="0"/>
              <a:t> </a:t>
            </a:r>
            <a:r>
              <a:rPr lang="en-US" sz="1900" dirty="0" err="1"/>
              <a:t>бетона</a:t>
            </a:r>
            <a:r>
              <a:rPr lang="en-US" sz="1900" dirty="0"/>
              <a:t> и </a:t>
            </a:r>
            <a:r>
              <a:rPr lang="en-US" sz="1900" dirty="0" err="1"/>
              <a:t>класи</a:t>
            </a:r>
            <a:r>
              <a:rPr lang="en-US" sz="1900" dirty="0"/>
              <a:t> </a:t>
            </a:r>
            <a:r>
              <a:rPr lang="en-US" sz="1900" dirty="0" err="1"/>
              <a:t>цемента</a:t>
            </a:r>
            <a:endParaRPr lang="en-US" sz="1900" dirty="0"/>
          </a:p>
          <a:p>
            <a:pPr algn="l" fontAlgn="auto">
              <a:spcAft>
                <a:spcPts val="600"/>
              </a:spcAft>
            </a:pPr>
            <a:r>
              <a:rPr lang="en-US" sz="1900" b="1" dirty="0" err="1"/>
              <a:t>B.Практични</a:t>
            </a:r>
            <a:r>
              <a:rPr lang="en-US" sz="1900" b="1" dirty="0"/>
              <a:t> </a:t>
            </a:r>
            <a:r>
              <a:rPr lang="en-US" sz="1900" b="1" dirty="0" err="1"/>
              <a:t>део</a:t>
            </a:r>
            <a:r>
              <a:rPr lang="en-US" sz="1900" b="1" dirty="0"/>
              <a:t> </a:t>
            </a:r>
            <a:r>
              <a:rPr lang="en-US" sz="1900" b="1" dirty="0" err="1"/>
              <a:t>задатка</a:t>
            </a:r>
            <a:r>
              <a:rPr lang="sr-Cyrl-RS" altLang="en-US" sz="1900" b="1" dirty="0"/>
              <a:t>:</a:t>
            </a:r>
            <a:endParaRPr lang="en-US" sz="1900" b="1" dirty="0"/>
          </a:p>
          <a:p>
            <a:pPr algn="l"/>
            <a:r>
              <a:rPr lang="en-US" sz="1900" b="1" dirty="0"/>
              <a:t>1.</a:t>
            </a:r>
            <a:r>
              <a:rPr lang="sr-Cyrl-RS" altLang="en-US" sz="1900" b="1" dirty="0"/>
              <a:t> </a:t>
            </a:r>
            <a:r>
              <a:rPr lang="en-US" sz="1900" b="1" dirty="0" err="1"/>
              <a:t>Израдити</a:t>
            </a:r>
            <a:r>
              <a:rPr lang="en-US" sz="1900" b="1" dirty="0"/>
              <a:t> </a:t>
            </a:r>
            <a:r>
              <a:rPr lang="en-US" sz="1900" b="1" dirty="0" err="1"/>
              <a:t>арматурни</a:t>
            </a:r>
            <a:r>
              <a:rPr lang="en-US" sz="1900" b="1" dirty="0"/>
              <a:t> </a:t>
            </a:r>
            <a:r>
              <a:rPr lang="en-US" sz="1900" b="1" dirty="0" err="1"/>
              <a:t>склоп</a:t>
            </a:r>
            <a:r>
              <a:rPr lang="en-US" sz="1900" b="1" dirty="0"/>
              <a:t> и </a:t>
            </a:r>
            <a:r>
              <a:rPr lang="en-US" sz="1900" b="1" dirty="0" err="1"/>
              <a:t>армирати</a:t>
            </a:r>
            <a:r>
              <a:rPr lang="en-US" sz="1900" b="1" dirty="0"/>
              <a:t> </a:t>
            </a:r>
            <a:r>
              <a:rPr lang="en-US" sz="1900" b="1" dirty="0" err="1"/>
              <a:t>армирано</a:t>
            </a:r>
            <a:r>
              <a:rPr lang="en-US" sz="1900" b="1" dirty="0"/>
              <a:t> – </a:t>
            </a:r>
            <a:r>
              <a:rPr lang="en-US" sz="1900" b="1" dirty="0" err="1"/>
              <a:t>бетонски</a:t>
            </a:r>
            <a:r>
              <a:rPr lang="en-US" sz="1900" b="1" dirty="0"/>
              <a:t> </a:t>
            </a:r>
            <a:r>
              <a:rPr lang="en-US" sz="1900" b="1" dirty="0" err="1"/>
              <a:t>елеменат</a:t>
            </a:r>
            <a:endParaRPr lang="en-US" sz="19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dirty="0" err="1"/>
              <a:t>Арматуру</a:t>
            </a:r>
            <a:r>
              <a:rPr lang="en-US" sz="1900" dirty="0"/>
              <a:t> </a:t>
            </a:r>
            <a:r>
              <a:rPr lang="en-US" sz="1900" dirty="0" err="1"/>
              <a:t>исправити</a:t>
            </a:r>
            <a:r>
              <a:rPr lang="en-US" sz="1900" dirty="0"/>
              <a:t>, </a:t>
            </a:r>
            <a:r>
              <a:rPr lang="en-US" sz="1900" dirty="0" err="1"/>
              <a:t>обележити</a:t>
            </a:r>
            <a:r>
              <a:rPr lang="en-US" sz="1900" dirty="0"/>
              <a:t>, </a:t>
            </a:r>
            <a:r>
              <a:rPr lang="en-US" sz="1900" dirty="0" err="1"/>
              <a:t>исећи</a:t>
            </a:r>
            <a:r>
              <a:rPr lang="en-US" sz="1900" dirty="0"/>
              <a:t> </a:t>
            </a:r>
            <a:r>
              <a:rPr lang="en-US" sz="1900" dirty="0" err="1"/>
              <a:t>према</a:t>
            </a:r>
            <a:r>
              <a:rPr lang="en-US" sz="1900" dirty="0"/>
              <a:t> </a:t>
            </a:r>
            <a:r>
              <a:rPr lang="en-US" sz="1900" dirty="0" err="1"/>
              <a:t>спецификацији</a:t>
            </a:r>
            <a:r>
              <a:rPr lang="en-US" sz="1900" dirty="0"/>
              <a:t> и </a:t>
            </a:r>
            <a:r>
              <a:rPr lang="en-US" sz="1900" dirty="0" err="1"/>
              <a:t>очистити</a:t>
            </a:r>
            <a:r>
              <a:rPr lang="en-US" sz="19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dirty="0" err="1"/>
              <a:t>Арматуру</a:t>
            </a:r>
            <a:r>
              <a:rPr lang="en-US" sz="1900" dirty="0"/>
              <a:t> и </a:t>
            </a:r>
            <a:r>
              <a:rPr lang="en-US" sz="1900" dirty="0" err="1"/>
              <a:t>узенгије</a:t>
            </a:r>
            <a:r>
              <a:rPr lang="en-US" sz="1900" dirty="0"/>
              <a:t> </a:t>
            </a:r>
            <a:r>
              <a:rPr lang="en-US" sz="1900" dirty="0" err="1"/>
              <a:t>савити</a:t>
            </a:r>
            <a:r>
              <a:rPr lang="en-US" sz="1900" dirty="0"/>
              <a:t>  </a:t>
            </a:r>
            <a:r>
              <a:rPr lang="en-US" sz="1900" dirty="0" err="1"/>
              <a:t>према</a:t>
            </a:r>
            <a:r>
              <a:rPr lang="en-US" sz="1900" dirty="0"/>
              <a:t>  </a:t>
            </a:r>
            <a:r>
              <a:rPr lang="en-US" sz="1900" dirty="0" err="1"/>
              <a:t>плану</a:t>
            </a:r>
            <a:r>
              <a:rPr lang="en-US" sz="1900" dirty="0"/>
              <a:t> </a:t>
            </a:r>
            <a:r>
              <a:rPr lang="en-US" sz="1900" dirty="0" err="1"/>
              <a:t>спецификације</a:t>
            </a:r>
            <a:endParaRPr lang="en-US" sz="19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dirty="0" err="1"/>
              <a:t>Израдити</a:t>
            </a:r>
            <a:r>
              <a:rPr lang="en-US" sz="1900" dirty="0"/>
              <a:t> </a:t>
            </a:r>
            <a:r>
              <a:rPr lang="en-US" sz="1900" dirty="0" err="1"/>
              <a:t>арматурни</a:t>
            </a:r>
            <a:r>
              <a:rPr lang="en-US" sz="1900" dirty="0"/>
              <a:t> </a:t>
            </a:r>
            <a:r>
              <a:rPr lang="en-US" sz="1900" dirty="0" err="1"/>
              <a:t>склоп</a:t>
            </a:r>
            <a:r>
              <a:rPr lang="en-US" sz="1900" dirty="0"/>
              <a:t> </a:t>
            </a:r>
            <a:r>
              <a:rPr lang="en-US" sz="1900" dirty="0" err="1"/>
              <a:t>према</a:t>
            </a:r>
            <a:r>
              <a:rPr lang="en-US" sz="1900" dirty="0"/>
              <a:t> </a:t>
            </a:r>
            <a:r>
              <a:rPr lang="en-US" sz="1900" dirty="0" err="1"/>
              <a:t>плану</a:t>
            </a:r>
            <a:r>
              <a:rPr lang="en-US" sz="1900" dirty="0"/>
              <a:t> </a:t>
            </a:r>
            <a:r>
              <a:rPr lang="en-US" sz="1900" dirty="0" err="1"/>
              <a:t>арматуре</a:t>
            </a:r>
            <a:endParaRPr lang="en-US" sz="1900" dirty="0"/>
          </a:p>
          <a:p>
            <a:pPr marL="342900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err="1"/>
              <a:t>Монтирати</a:t>
            </a:r>
            <a:r>
              <a:rPr lang="en-US" sz="1900" dirty="0"/>
              <a:t> </a:t>
            </a:r>
            <a:r>
              <a:rPr lang="en-US" sz="1900" dirty="0" err="1"/>
              <a:t>арматурни</a:t>
            </a:r>
            <a:r>
              <a:rPr lang="en-US" sz="1900" dirty="0"/>
              <a:t> </a:t>
            </a:r>
            <a:r>
              <a:rPr lang="en-US" sz="1900" dirty="0" err="1"/>
              <a:t>склоп</a:t>
            </a:r>
            <a:r>
              <a:rPr lang="en-US" sz="1900" dirty="0"/>
              <a:t> у </a:t>
            </a:r>
            <a:r>
              <a:rPr lang="en-US" sz="1900" dirty="0" err="1"/>
              <a:t>припремљену</a:t>
            </a:r>
            <a:r>
              <a:rPr lang="en-US" sz="1900" dirty="0"/>
              <a:t> </a:t>
            </a:r>
            <a:r>
              <a:rPr lang="en-US" sz="1900" dirty="0" err="1"/>
              <a:t>оплату</a:t>
            </a:r>
            <a:endParaRPr lang="en-US" sz="1900" dirty="0"/>
          </a:p>
          <a:p>
            <a:pPr marL="342900" indent="-342900" algn="l"/>
            <a:r>
              <a:rPr lang="en-US" sz="1900" b="1" dirty="0"/>
              <a:t>2.</a:t>
            </a:r>
            <a:r>
              <a:rPr lang="sr-Cyrl-RS" altLang="en-US" sz="1900" b="1" dirty="0"/>
              <a:t> </a:t>
            </a:r>
            <a:r>
              <a:rPr lang="en-US" sz="1900" b="1" dirty="0" err="1"/>
              <a:t>Уградити</a:t>
            </a:r>
            <a:r>
              <a:rPr lang="en-US" sz="1900" b="1" dirty="0"/>
              <a:t> </a:t>
            </a:r>
            <a:r>
              <a:rPr lang="en-US" sz="1900" b="1" dirty="0" err="1"/>
              <a:t>бетон</a:t>
            </a:r>
            <a:r>
              <a:rPr lang="en-US" sz="1900" b="1" dirty="0"/>
              <a:t> у </a:t>
            </a:r>
            <a:r>
              <a:rPr lang="en-US" sz="1900" b="1" dirty="0" err="1"/>
              <a:t>армирано</a:t>
            </a:r>
            <a:r>
              <a:rPr lang="en-US" sz="1900" b="1" dirty="0"/>
              <a:t> – </a:t>
            </a:r>
            <a:r>
              <a:rPr lang="en-US" sz="1900" b="1" dirty="0" err="1"/>
              <a:t>бетонски</a:t>
            </a:r>
            <a:r>
              <a:rPr lang="en-US" sz="1900" b="1" dirty="0"/>
              <a:t> </a:t>
            </a:r>
            <a:r>
              <a:rPr lang="en-US" sz="1900" b="1" dirty="0" err="1"/>
              <a:t>елеменат</a:t>
            </a:r>
            <a:endParaRPr lang="en-US" sz="19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dirty="0" err="1"/>
              <a:t>Бетонирати</a:t>
            </a:r>
            <a:r>
              <a:rPr lang="en-US" sz="1900" dirty="0"/>
              <a:t> </a:t>
            </a:r>
            <a:r>
              <a:rPr lang="en-US" sz="1900" dirty="0" err="1"/>
              <a:t>армирани</a:t>
            </a:r>
            <a:r>
              <a:rPr lang="en-US" sz="1900" dirty="0"/>
              <a:t> </a:t>
            </a:r>
            <a:r>
              <a:rPr lang="en-US" sz="1900" dirty="0" err="1"/>
              <a:t>стуб</a:t>
            </a:r>
            <a:r>
              <a:rPr lang="en-US" sz="1900" dirty="0"/>
              <a:t> </a:t>
            </a:r>
            <a:r>
              <a:rPr lang="en-US" sz="1900" dirty="0" err="1"/>
              <a:t>поштујући</a:t>
            </a:r>
            <a:r>
              <a:rPr lang="en-US" sz="1900" dirty="0"/>
              <a:t> </a:t>
            </a:r>
            <a:r>
              <a:rPr lang="en-US" sz="1900" dirty="0" err="1"/>
              <a:t>мере</a:t>
            </a:r>
            <a:r>
              <a:rPr lang="en-US" sz="1900" dirty="0"/>
              <a:t> </a:t>
            </a:r>
            <a:r>
              <a:rPr lang="en-US" sz="1900" dirty="0" err="1"/>
              <a:t>за</a:t>
            </a:r>
            <a:r>
              <a:rPr lang="en-US" sz="1900" dirty="0"/>
              <a:t> </a:t>
            </a:r>
            <a:r>
              <a:rPr lang="en-US" sz="1900" dirty="0" err="1"/>
              <a:t>збијање</a:t>
            </a:r>
            <a:r>
              <a:rPr lang="en-US" sz="1900" dirty="0"/>
              <a:t> </a:t>
            </a:r>
            <a:r>
              <a:rPr lang="en-US" sz="1900" dirty="0" err="1"/>
              <a:t>бетона</a:t>
            </a:r>
            <a:r>
              <a:rPr lang="en-US" sz="19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04850" y="803910"/>
          <a:ext cx="67437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2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1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900" b="1">
                          <a:cs typeface="+mn-lt"/>
                        </a:rPr>
                        <a:t>МАРКА БЕТОНА (МБ)</a:t>
                      </a:r>
                      <a:endParaRPr lang="en-US" sz="1900" b="1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900" b="0">
                          <a:cs typeface="+mn-lt"/>
                        </a:rPr>
                        <a:t>30</a:t>
                      </a:r>
                      <a:endParaRPr lang="en-US" sz="19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900" b="1">
                          <a:cs typeface="+mn-lt"/>
                        </a:rPr>
                        <a:t>МАРКА ЦЕМЕНТА (ПЦ)</a:t>
                      </a:r>
                      <a:endParaRPr lang="en-US" sz="1900" b="1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900" b="0">
                          <a:cs typeface="+mn-lt"/>
                        </a:rPr>
                        <a:t>42,5</a:t>
                      </a:r>
                      <a:endParaRPr lang="en-US" sz="19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900" b="1">
                          <a:cs typeface="+mn-lt"/>
                        </a:rPr>
                        <a:t>АГРЕГАТ</a:t>
                      </a:r>
                      <a:endParaRPr lang="en-US" sz="1900" b="1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900" b="0">
                          <a:cs typeface="+mn-lt"/>
                        </a:rPr>
                        <a:t>ТРОФРАКЦИЈСКИ</a:t>
                      </a:r>
                      <a:endParaRPr lang="en-US" sz="19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900" b="1">
                          <a:cs typeface="+mn-lt"/>
                        </a:rPr>
                        <a:t>ЗБИЈАЊЕ БЕТОНА </a:t>
                      </a:r>
                      <a:endParaRPr lang="en-US" sz="1900" b="1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900" b="0">
                          <a:cs typeface="+mn-lt"/>
                        </a:rPr>
                        <a:t>ПЕРВИБРАТОР/ОПЛАТНИ ВИБРАТОР</a:t>
                      </a:r>
                      <a:endParaRPr lang="en-US" sz="1900" b="0">
                        <a:ea typeface="Times New Roman" panose="02020603050405020304" charset="0"/>
                        <a:cs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588010" y="433070"/>
            <a:ext cx="3712210" cy="383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900" b="1">
                <a:cs typeface="+mn-lt"/>
              </a:rPr>
              <a:t>Табела 1. ПРОРАЧУНСКИ ПОДАЦИ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588010" y="2188845"/>
            <a:ext cx="11132820" cy="3999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900" b="1">
                <a:cs typeface="+mn-lt"/>
              </a:rPr>
              <a:t>ПРИЛОЗИ</a:t>
            </a:r>
            <a:r>
              <a:rPr lang="en-US" sz="1900">
                <a:cs typeface="+mn-lt"/>
              </a:rPr>
              <a:t>:</a:t>
            </a:r>
          </a:p>
          <a:p>
            <a:pPr lvl="1" algn="l"/>
            <a:r>
              <a:rPr lang="en-US" sz="1900">
                <a:cs typeface="+mn-lt"/>
              </a:rPr>
              <a:t>1.</a:t>
            </a:r>
            <a:r>
              <a:rPr lang="sr-Cyrl-RS" altLang="en-US" sz="1900">
                <a:cs typeface="+mn-lt"/>
              </a:rPr>
              <a:t> </a:t>
            </a:r>
            <a:r>
              <a:rPr lang="en-US" sz="1900">
                <a:cs typeface="+mn-lt"/>
              </a:rPr>
              <a:t>комплет графичких прилога (нацрт стуба и план арматуре)</a:t>
            </a:r>
          </a:p>
          <a:p>
            <a:pPr lvl="1" algn="l"/>
            <a:r>
              <a:rPr lang="en-US" sz="1900">
                <a:cs typeface="+mn-lt"/>
              </a:rPr>
              <a:t>2.</a:t>
            </a:r>
            <a:r>
              <a:rPr lang="sr-Cyrl-RS" altLang="en-US" sz="1900">
                <a:cs typeface="+mn-lt"/>
              </a:rPr>
              <a:t> </a:t>
            </a:r>
            <a:r>
              <a:rPr lang="en-US" sz="1900">
                <a:cs typeface="+mn-lt"/>
              </a:rPr>
              <a:t>ценовник (јединичне цене материјала)</a:t>
            </a:r>
          </a:p>
          <a:p>
            <a:pPr lvl="1" algn="l"/>
            <a:r>
              <a:rPr lang="en-US" sz="1900">
                <a:cs typeface="+mn-lt"/>
              </a:rPr>
              <a:t>3.</a:t>
            </a:r>
            <a:r>
              <a:rPr lang="sr-Cyrl-RS" altLang="en-US" sz="1900">
                <a:cs typeface="+mn-lt"/>
              </a:rPr>
              <a:t> </a:t>
            </a:r>
            <a:r>
              <a:rPr lang="en-US" sz="1900">
                <a:cs typeface="+mn-lt"/>
              </a:rPr>
              <a:t>просечне норме у грађевинарству</a:t>
            </a:r>
          </a:p>
          <a:p>
            <a:pPr algn="l"/>
            <a:endParaRPr lang="en-US" sz="1500">
              <a:cs typeface="+mn-lt"/>
            </a:endParaRPr>
          </a:p>
          <a:p>
            <a:pPr algn="l"/>
            <a:r>
              <a:rPr lang="en-US" sz="1900" b="1">
                <a:cs typeface="+mn-lt"/>
              </a:rPr>
              <a:t>Писани део задатка се ради пре практичног дела. </a:t>
            </a:r>
          </a:p>
          <a:p>
            <a:pPr algn="l"/>
            <a:r>
              <a:rPr lang="en-US" sz="1900" b="1">
                <a:cs typeface="+mn-lt"/>
              </a:rPr>
              <a:t>Предвиђено време израде писаног дела је 60 минута.</a:t>
            </a:r>
          </a:p>
          <a:p>
            <a:pPr algn="l"/>
            <a:r>
              <a:rPr lang="en-US" sz="1900" b="1">
                <a:cs typeface="+mn-lt"/>
              </a:rPr>
              <a:t>Предвиђено време за израду практичног задатак је 240 минута. </a:t>
            </a:r>
          </a:p>
          <a:p>
            <a:pPr algn="l"/>
            <a:r>
              <a:rPr lang="en-US" sz="1900" b="1">
                <a:cs typeface="+mn-lt"/>
              </a:rPr>
              <a:t>По истеку времена комисија оцењује оно што је урађено.</a:t>
            </a:r>
          </a:p>
          <a:p>
            <a:pPr algn="l"/>
            <a:endParaRPr lang="en-US" sz="1500">
              <a:cs typeface="+mn-lt"/>
            </a:endParaRPr>
          </a:p>
          <a:p>
            <a:pPr algn="l"/>
            <a:r>
              <a:rPr lang="en-US" sz="1900">
                <a:cs typeface="+mn-lt"/>
              </a:rPr>
              <a:t>Приликом израде практичног дела задатка  посебно водити рачуна о безбедности и здрављу на раду, заштити животне средине и чистоће и уредности радног места.</a:t>
            </a:r>
          </a:p>
          <a:p>
            <a:pPr algn="l"/>
            <a:endParaRPr lang="en-US" sz="1500">
              <a:cs typeface="+mn-lt"/>
            </a:endParaRPr>
          </a:p>
          <a:p>
            <a:pPr algn="l"/>
            <a:r>
              <a:rPr lang="en-US" sz="1900" b="1">
                <a:cs typeface="+mn-lt"/>
              </a:rPr>
              <a:t>НАПОМЕНА:</a:t>
            </a:r>
            <a:r>
              <a:rPr lang="sr-Cyrl-RS" altLang="en-US" sz="1900" b="1">
                <a:cs typeface="+mn-lt"/>
              </a:rPr>
              <a:t> </a:t>
            </a:r>
            <a:r>
              <a:rPr lang="en-US" sz="1900" b="1">
                <a:cs typeface="+mn-lt"/>
              </a:rPr>
              <a:t>Потребан бетон мора бити припремљен и оплата постављена на месту израде.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lum bright="-18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1540" y="630555"/>
            <a:ext cx="3602990" cy="5596890"/>
          </a:xfrm>
          <a:prstGeom prst="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>
          <a:xfrm>
            <a:off x="5272405" y="630555"/>
            <a:ext cx="6174740" cy="3058795"/>
          </a:xfrm>
          <a:prstGeom prst="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  <p:pic>
        <p:nvPicPr>
          <p:cNvPr id="8" name="Picture 4" descr="STUB KVADRATNOG PRESEKA- tabela za propračun težine arm .jpg"/>
          <p:cNvPicPr>
            <a:picLocks noChangeAspect="1" noChangeArrowheads="1"/>
          </p:cNvPicPr>
          <p:nvPr/>
        </p:nvPicPr>
        <p:blipFill>
          <a:blip r:embed="rId4" cstate="print">
            <a:lum bright="-42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72405" y="3929380"/>
            <a:ext cx="6174740" cy="2298065"/>
          </a:xfrm>
          <a:prstGeom prst="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11505" y="463550"/>
          <a:ext cx="10662285" cy="2023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0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0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7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05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17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36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5110">
                <a:tc grid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1">
                          <a:latin typeface="Calibri" panose="020F0502020204030204" charset="0"/>
                          <a:cs typeface="Calibri" panose="020F0502020204030204" charset="0"/>
                        </a:rPr>
                        <a:t>Оквир за оцењивање интегралног радног задатка за проверу стручних компетенција - АРМИРАЧ - БЕТОНИРАЦ</a:t>
                      </a:r>
                      <a:endParaRPr lang="en-US" sz="15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75">
                <a:tc gridSpan="8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 која се проверава: Израда арматурног склопа, армирање армирано – бетонских елемената и уграђивање бетона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045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Шифра радног задатка: АБ-А01-Б01-1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Назив радног задатка: АРМИРАЊЕ И БЕТОНИРАЊЕ СТУБА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1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Радни процеси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Начин извођења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Предвиђени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Остварени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89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Планирање ресурса и организовање радног места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Предмер радова урађен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Предрачун радова урађен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Спецификација материјала урађе</a:t>
                      </a:r>
                      <a:r>
                        <a:rPr lang="en-US" sz="1300" b="0">
                          <a:latin typeface="Calibri" panose="020F0502020204030204" charset="0"/>
                          <a:ea typeface="Calibri" panose="020F0502020204030204" charset="0"/>
                          <a:cs typeface="Calibri" panose="020F0502020204030204" charset="0"/>
                        </a:rPr>
                        <a:t>н</a:t>
                      </a: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Радно место организовано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10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 Box 11"/>
          <p:cNvSpPr txBox="1"/>
          <p:nvPr/>
        </p:nvSpPr>
        <p:spPr>
          <a:xfrm>
            <a:off x="611505" y="2771775"/>
            <a:ext cx="10919460" cy="3491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err="1">
                <a:sym typeface="+mn-ea"/>
              </a:rPr>
              <a:t>Радни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задатак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проверу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стручних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компетенција</a:t>
            </a:r>
            <a:r>
              <a:rPr lang="en-US" b="1" dirty="0">
                <a:sym typeface="+mn-ea"/>
              </a:rPr>
              <a:t> - АРМИРАЧ - БЕТОНИРАЦ</a:t>
            </a:r>
            <a:endParaRPr lang="en-US" b="1" dirty="0"/>
          </a:p>
          <a:p>
            <a:pPr algn="l"/>
            <a:endParaRPr lang="en-US" b="1" dirty="0">
              <a:sym typeface="+mn-ea"/>
            </a:endParaRPr>
          </a:p>
          <a:p>
            <a:pPr algn="l"/>
            <a:r>
              <a:rPr lang="en-US" b="1" dirty="0">
                <a:sym typeface="+mn-ea"/>
              </a:rPr>
              <a:t>НАЗИВ ЗАДАТКА:  АРМИРАЊЕ И БЕТОНИРАЊЕ СТУБА</a:t>
            </a:r>
            <a:endParaRPr lang="en-US" b="1" dirty="0"/>
          </a:p>
          <a:p>
            <a:pPr algn="l"/>
            <a:r>
              <a:rPr lang="en-US" b="1" dirty="0">
                <a:sym typeface="+mn-ea"/>
              </a:rPr>
              <a:t>ШИФРА ЗАДАТКА: АБ-А01-Б01-1</a:t>
            </a:r>
            <a:endParaRPr lang="en-US" b="1" dirty="0"/>
          </a:p>
          <a:p>
            <a:pPr algn="l"/>
            <a:endParaRPr lang="en-US" b="1" dirty="0">
              <a:sym typeface="+mn-ea"/>
            </a:endParaRPr>
          </a:p>
          <a:p>
            <a:pPr algn="l"/>
            <a:endParaRPr lang="en-US" b="1" dirty="0">
              <a:sym typeface="+mn-ea"/>
            </a:endParaRPr>
          </a:p>
          <a:p>
            <a:pPr algn="l"/>
            <a:r>
              <a:rPr lang="en-US" b="1" dirty="0" err="1">
                <a:sym typeface="+mn-ea"/>
              </a:rPr>
              <a:t>A.Писани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део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задатка</a:t>
            </a:r>
            <a:r>
              <a:rPr lang="en-US" b="1" dirty="0">
                <a:sym typeface="+mn-ea"/>
              </a:rPr>
              <a:t>:</a:t>
            </a: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предмер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и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предрачун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радова</a:t>
            </a:r>
            <a:endParaRPr lang="en-US" b="1" dirty="0">
              <a:solidFill>
                <a:srgbClr val="0070C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спецификацију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материјала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endParaRPr lang="en-US" b="1" dirty="0">
              <a:solidFill>
                <a:srgbClr val="0070C0"/>
              </a:solidFill>
              <a:effectLst/>
            </a:endParaRPr>
          </a:p>
          <a:p>
            <a:pPr marL="1257300" lvl="2" indent="-342900" algn="l"/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-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количину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арматуре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по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врстама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и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пречницима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, </a:t>
            </a:r>
            <a:endParaRPr lang="en-US" b="1" dirty="0">
              <a:solidFill>
                <a:srgbClr val="0070C0"/>
              </a:solidFill>
              <a:effectLst/>
            </a:endParaRPr>
          </a:p>
          <a:p>
            <a:pPr lvl="2" algn="l" fontAlgn="auto"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-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количину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бетона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–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количину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цемента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,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агрегата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и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воде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према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датој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марки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бетона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и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класи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цемента</a:t>
            </a:r>
            <a:endParaRPr lang="en-US" b="1" dirty="0">
              <a:solidFill>
                <a:srgbClr val="0070C0"/>
              </a:solidFill>
              <a:effectLst/>
            </a:endParaRPr>
          </a:p>
          <a:p>
            <a:pPr algn="l"/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910115"/>
              </p:ext>
            </p:extLst>
          </p:nvPr>
        </p:nvGraphicFramePr>
        <p:xfrm>
          <a:off x="838200" y="56515"/>
          <a:ext cx="10515600" cy="1986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6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1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09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8600">
                <a:tc gridSpan="8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Оквир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оцењивање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интегралног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радног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задатка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за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проверу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стручних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500" b="1" dirty="0" err="1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</a:t>
                      </a:r>
                      <a:r>
                        <a:rPr lang="en-US" sz="1500" b="1" dirty="0">
                          <a:latin typeface="Calibri" panose="020F0502020204030204" charset="0"/>
                          <a:cs typeface="Calibri" panose="020F0502020204030204" charset="0"/>
                        </a:rPr>
                        <a:t> - АРМИРАЧ - БЕТОНИРАЦ</a:t>
                      </a:r>
                      <a:endParaRPr lang="en-US" sz="1500" b="1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cap="flat">
                      <a:noFill/>
                    </a:lnR>
                    <a:lnT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535">
                <a:tc gridSpan="8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Компетенција која се проверава: Израда арматурног склопа, армирање армирано – бетонских елемената и уграђивање бетона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170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Шифра радног задатка: АБ-А01-Б01-1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Назив радног задатка: АРМИРАЊЕ И БЕТОНИРАЊЕ СТУБА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Радни процеси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Начин извођења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Предвиђени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Остварени број бодова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BFA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9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Исправљање, сечење и савијање арматуре према пројекту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Арматура према позицијама</a:t>
                      </a:r>
                      <a:r>
                        <a:rPr lang="sr-Cyrl-RS" alt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сортирана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Арматура исправљена и шипке према спецификацији сортирана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Арматура према спецификацији савијена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Узенгије према плану спецификације израђене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300" b="0">
                          <a:latin typeface="Calibri" panose="020F0502020204030204" charset="0"/>
                          <a:cs typeface="Calibri" panose="020F0502020204030204" charset="0"/>
                        </a:rPr>
                        <a:t>10</a:t>
                      </a:r>
                      <a:endParaRPr lang="en-US" sz="13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300" b="0" dirty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1300" b="0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6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 Box 8"/>
          <p:cNvSpPr txBox="1"/>
          <p:nvPr/>
        </p:nvSpPr>
        <p:spPr>
          <a:xfrm>
            <a:off x="837883" y="2274570"/>
            <a:ext cx="7925435" cy="4399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err="1">
                <a:sym typeface="+mn-ea"/>
              </a:rPr>
              <a:t>Радни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задатак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проверу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стручних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компетенција</a:t>
            </a:r>
            <a:r>
              <a:rPr lang="en-US" b="1" dirty="0">
                <a:sym typeface="+mn-ea"/>
              </a:rPr>
              <a:t> - АРМИРАЧ - БЕТОНИРАЦ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>
                <a:sym typeface="+mn-ea"/>
              </a:rPr>
              <a:t>НАЗИВ ЗАДАТКА:  АРМИРАЊЕ И БЕТОНИРАЊЕ СТУБА</a:t>
            </a:r>
            <a:endParaRPr lang="en-US" b="1" dirty="0"/>
          </a:p>
          <a:p>
            <a:pPr algn="l"/>
            <a:r>
              <a:rPr lang="en-US" b="1" dirty="0">
                <a:sym typeface="+mn-ea"/>
              </a:rPr>
              <a:t>ШИФРА ЗАДАТКА: АБ-А01-Б01-1</a:t>
            </a:r>
            <a:endParaRPr lang="en-US" b="1" dirty="0"/>
          </a:p>
          <a:p>
            <a:pPr algn="l"/>
            <a:endParaRPr lang="en-US" dirty="0"/>
          </a:p>
          <a:p>
            <a:pPr algn="l" fontAlgn="auto">
              <a:spcAft>
                <a:spcPts val="600"/>
              </a:spcAft>
            </a:pPr>
            <a:r>
              <a:rPr lang="en-US" b="1" dirty="0" err="1">
                <a:sym typeface="+mn-ea"/>
              </a:rPr>
              <a:t>B.Практични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део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задатка</a:t>
            </a:r>
            <a:r>
              <a:rPr lang="sr-Cyrl-RS" altLang="en-US" b="1" dirty="0">
                <a:sym typeface="+mn-ea"/>
              </a:rPr>
              <a:t>:</a:t>
            </a:r>
            <a:endParaRPr lang="en-US" b="1" dirty="0"/>
          </a:p>
          <a:p>
            <a:pPr algn="l"/>
            <a:r>
              <a:rPr lang="en-US" b="1" dirty="0">
                <a:sym typeface="+mn-ea"/>
              </a:rPr>
              <a:t>1.</a:t>
            </a:r>
            <a:r>
              <a:rPr lang="sr-Cyrl-RS" alt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Израдити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арматурни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склоп</a:t>
            </a:r>
            <a:r>
              <a:rPr lang="en-US" b="1" dirty="0">
                <a:sym typeface="+mn-ea"/>
              </a:rPr>
              <a:t> и </a:t>
            </a:r>
            <a:r>
              <a:rPr lang="en-US" b="1" dirty="0" err="1">
                <a:sym typeface="+mn-ea"/>
              </a:rPr>
              <a:t>армирати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армирано</a:t>
            </a:r>
            <a:r>
              <a:rPr lang="en-US" b="1" dirty="0">
                <a:sym typeface="+mn-ea"/>
              </a:rPr>
              <a:t> – </a:t>
            </a:r>
            <a:r>
              <a:rPr lang="en-US" b="1" dirty="0" err="1">
                <a:sym typeface="+mn-ea"/>
              </a:rPr>
              <a:t>бетонски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елеменат</a:t>
            </a: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Арматуру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исправити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,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обележити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,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исећи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према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спецификацији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и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очистити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endParaRPr lang="en-US" b="1" dirty="0">
              <a:solidFill>
                <a:srgbClr val="0070C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Арматуру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и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узенгије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савити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према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плану</a:t>
            </a:r>
            <a:r>
              <a:rPr lang="en-US" b="1" dirty="0">
                <a:solidFill>
                  <a:srgbClr val="0070C0"/>
                </a:solidFill>
                <a:effectLst/>
                <a:sym typeface="+mn-ea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/>
                <a:sym typeface="+mn-ea"/>
              </a:rPr>
              <a:t>спецификације</a:t>
            </a:r>
            <a:endParaRPr lang="en-US" b="1" dirty="0">
              <a:solidFill>
                <a:srgbClr val="0070C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Израдити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арматурни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склоп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према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плану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арматуре</a:t>
            </a:r>
            <a:endParaRPr lang="en-US" dirty="0"/>
          </a:p>
          <a:p>
            <a:pPr marL="342900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Монтирати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арматурни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склоп</a:t>
            </a:r>
            <a:r>
              <a:rPr lang="en-US" dirty="0">
                <a:sym typeface="+mn-ea"/>
              </a:rPr>
              <a:t> у </a:t>
            </a:r>
            <a:r>
              <a:rPr lang="en-US" dirty="0" err="1">
                <a:sym typeface="+mn-ea"/>
              </a:rPr>
              <a:t>припремљену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оплату</a:t>
            </a:r>
            <a:endParaRPr lang="en-US" dirty="0"/>
          </a:p>
          <a:p>
            <a:pPr marL="342900" indent="-342900" algn="l"/>
            <a:r>
              <a:rPr lang="en-US" b="1" dirty="0">
                <a:sym typeface="+mn-ea"/>
              </a:rPr>
              <a:t>2.</a:t>
            </a:r>
            <a:r>
              <a:rPr lang="sr-Cyrl-RS" alt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Уградити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бетон</a:t>
            </a:r>
            <a:r>
              <a:rPr lang="en-US" b="1" dirty="0">
                <a:sym typeface="+mn-ea"/>
              </a:rPr>
              <a:t> у </a:t>
            </a:r>
            <a:r>
              <a:rPr lang="en-US" b="1" dirty="0" err="1">
                <a:sym typeface="+mn-ea"/>
              </a:rPr>
              <a:t>армирано</a:t>
            </a:r>
            <a:r>
              <a:rPr lang="en-US" b="1" dirty="0">
                <a:sym typeface="+mn-ea"/>
              </a:rPr>
              <a:t> – </a:t>
            </a:r>
            <a:r>
              <a:rPr lang="en-US" b="1" dirty="0" err="1">
                <a:sym typeface="+mn-ea"/>
              </a:rPr>
              <a:t>бетонски</a:t>
            </a:r>
            <a:r>
              <a:rPr lang="en-US" b="1" dirty="0">
                <a:sym typeface="+mn-ea"/>
              </a:rPr>
              <a:t> </a:t>
            </a:r>
            <a:r>
              <a:rPr lang="en-US" b="1" dirty="0" err="1">
                <a:sym typeface="+mn-ea"/>
              </a:rPr>
              <a:t>елеменат</a:t>
            </a: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ym typeface="+mn-ea"/>
              </a:rPr>
              <a:t>Бетонирати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армирани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стуб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поштујући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мере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за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збијање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бетона</a:t>
            </a:r>
            <a:r>
              <a:rPr lang="en-US" dirty="0">
                <a:sym typeface="+mn-ea"/>
              </a:rPr>
              <a:t>.</a:t>
            </a:r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2324</Words>
  <Application>Microsoft Office PowerPoint</Application>
  <PresentationFormat>Widescreen</PresentationFormat>
  <Paragraphs>438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Инструменти за оцењивање исхода учења за квалификацију АРМИРАЧ - БЕТОНИРАЦ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Назив квалификације АРМИРАЧ - БЕТОНИРАЦ</dc:title>
  <dc:creator>BOJANA</dc:creator>
  <cp:lastModifiedBy>Tamara Ikonomov</cp:lastModifiedBy>
  <cp:revision>23</cp:revision>
  <dcterms:created xsi:type="dcterms:W3CDTF">2021-03-26T23:26:00Z</dcterms:created>
  <dcterms:modified xsi:type="dcterms:W3CDTF">2021-04-16T10:21:39Z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1033-11.2.0.10101</vt:lpwstr>
  </property>
</Properties>
</file>