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334" r:id="rId3"/>
    <p:sldId id="278" r:id="rId4"/>
    <p:sldId id="355" r:id="rId5"/>
    <p:sldId id="356" r:id="rId6"/>
    <p:sldId id="348" r:id="rId7"/>
    <p:sldId id="349" r:id="rId8"/>
    <p:sldId id="357" r:id="rId9"/>
    <p:sldId id="350" r:id="rId10"/>
    <p:sldId id="351" r:id="rId11"/>
    <p:sldId id="352" r:id="rId12"/>
    <p:sldId id="257" r:id="rId13"/>
    <p:sldId id="358" r:id="rId14"/>
    <p:sldId id="336" r:id="rId15"/>
    <p:sldId id="335" r:id="rId16"/>
    <p:sldId id="354" r:id="rId17"/>
    <p:sldId id="353" r:id="rId18"/>
    <p:sldId id="338" r:id="rId19"/>
    <p:sldId id="339" r:id="rId20"/>
    <p:sldId id="340" r:id="rId21"/>
    <p:sldId id="341" r:id="rId22"/>
    <p:sldId id="342" r:id="rId23"/>
    <p:sldId id="347" r:id="rId2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ara Ikonomov" initials="TI" lastIdx="2" clrIdx="0">
    <p:extLst>
      <p:ext uri="{19B8F6BF-5375-455C-9EA6-DF929625EA0E}">
        <p15:presenceInfo xmlns:p15="http://schemas.microsoft.com/office/powerpoint/2012/main" userId="Tamara Ikonomo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42637A"/>
    <a:srgbClr val="456238"/>
    <a:srgbClr val="E79787"/>
    <a:srgbClr val="A49692"/>
    <a:srgbClr val="666699"/>
    <a:srgbClr val="727077"/>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F060668-6F3F-458C-83C8-4B49D88961A5}" type="datetimeFigureOut">
              <a:rPr lang="en-GB" smtClean="0"/>
              <a:t>19/04/2021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E9307B90-12BE-459B-B7F7-87398D431175}" type="slidenum">
              <a:rPr lang="en-GB" smtClean="0"/>
              <a:t>‹#›</a:t>
            </a:fld>
            <a:endParaRPr lang="en-GB"/>
          </a:p>
        </p:txBody>
      </p:sp>
    </p:spTree>
    <p:extLst>
      <p:ext uri="{BB962C8B-B14F-4D97-AF65-F5344CB8AC3E}">
        <p14:creationId xmlns:p14="http://schemas.microsoft.com/office/powerpoint/2010/main" val="3503281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849AD-C78D-4135-AD16-9249D12B82D0}" type="slidenum">
              <a:rPr kumimoji="0" lang="en-GB"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3403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altLang="en-US" dirty="0"/>
              <a:t>Прилог 1 Компетенције андрагога</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10</a:t>
            </a:fld>
            <a:endParaRPr lang="en-GB"/>
          </a:p>
        </p:txBody>
      </p:sp>
    </p:spTree>
    <p:extLst>
      <p:ext uri="{BB962C8B-B14F-4D97-AF65-F5344CB8AC3E}">
        <p14:creationId xmlns:p14="http://schemas.microsoft.com/office/powerpoint/2010/main" val="849054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altLang="en-US" dirty="0"/>
              <a:t>Ови задаци ће се користити и у процесу ППУ.</a:t>
            </a:r>
            <a:endParaRPr lang="en-US" altLang="en-US" dirty="0"/>
          </a:p>
          <a:p>
            <a:r>
              <a:rPr lang="en-US" altLang="en-US" dirty="0" err="1"/>
              <a:t>Recimo</a:t>
            </a:r>
            <a:r>
              <a:rPr lang="en-US" altLang="en-US" dirty="0"/>
              <a:t> </a:t>
            </a:r>
            <a:r>
              <a:rPr lang="en-US" altLang="en-US" dirty="0" err="1"/>
              <a:t>stubovi</a:t>
            </a:r>
            <a:r>
              <a:rPr lang="en-US" altLang="en-US" dirty="0"/>
              <a:t>. </a:t>
            </a:r>
            <a:r>
              <a:rPr lang="en-US" altLang="en-US" dirty="0" err="1"/>
              <a:t>Mogu</a:t>
            </a:r>
            <a:r>
              <a:rPr lang="en-US" altLang="en-US" dirty="0"/>
              <a:t> </a:t>
            </a:r>
            <a:r>
              <a:rPr lang="en-US" altLang="en-US" dirty="0" err="1"/>
              <a:t>biti</a:t>
            </a:r>
            <a:r>
              <a:rPr lang="en-US" altLang="en-US" dirty="0"/>
              <a:t> </a:t>
            </a:r>
            <a:r>
              <a:rPr lang="en-US" altLang="en-US" dirty="0" err="1"/>
              <a:t>okrugli</a:t>
            </a:r>
            <a:r>
              <a:rPr lang="en-US" altLang="en-US" dirty="0"/>
              <a:t>, </a:t>
            </a:r>
            <a:r>
              <a:rPr lang="en-US" altLang="en-US" dirty="0" err="1"/>
              <a:t>pravougaoni</a:t>
            </a:r>
            <a:r>
              <a:rPr lang="en-US" altLang="en-US" dirty="0"/>
              <a:t>, </a:t>
            </a:r>
            <a:r>
              <a:rPr lang="en-US" altLang="en-US" dirty="0" err="1"/>
              <a:t>rombiidni</a:t>
            </a:r>
            <a:r>
              <a:rPr lang="en-US" altLang="en-US" dirty="0"/>
              <a:t>, </a:t>
            </a:r>
            <a:r>
              <a:rPr lang="en-US" altLang="en-US" dirty="0" err="1"/>
              <a:t>onda</a:t>
            </a:r>
            <a:r>
              <a:rPr lang="en-US" altLang="en-US" dirty="0"/>
              <a:t> se pave </a:t>
            </a:r>
            <a:r>
              <a:rPr lang="en-US" altLang="en-US" dirty="0" err="1"/>
              <a:t>yadaci</a:t>
            </a:r>
            <a:r>
              <a:rPr lang="en-US" altLang="en-US" dirty="0"/>
              <a:t> </a:t>
            </a:r>
            <a:r>
              <a:rPr lang="en-US" altLang="en-US" dirty="0" err="1"/>
              <a:t>ya</a:t>
            </a:r>
            <a:r>
              <a:rPr lang="en-US" altLang="en-US" dirty="0"/>
              <a:t> </a:t>
            </a:r>
            <a:r>
              <a:rPr lang="en-US" altLang="en-US" dirty="0" err="1"/>
              <a:t>svaku</a:t>
            </a:r>
            <a:r>
              <a:rPr lang="en-US" altLang="en-US" dirty="0"/>
              <a:t> </a:t>
            </a:r>
            <a:r>
              <a:rPr lang="en-US" altLang="en-US" dirty="0" err="1"/>
              <a:t>vrstu</a:t>
            </a:r>
            <a:r>
              <a:rPr lang="en-US" altLang="en-US" dirty="0"/>
              <a:t> </a:t>
            </a:r>
            <a:r>
              <a:rPr lang="en-US" altLang="en-US" dirty="0" err="1"/>
              <a:t>stubova</a:t>
            </a:r>
            <a:r>
              <a:rPr lang="en-US" altLang="en-US" dirty="0"/>
              <a:t> *ne </a:t>
            </a:r>
            <a:r>
              <a:rPr lang="en-US" altLang="en-US" dirty="0" err="1"/>
              <a:t>yadatak</a:t>
            </a:r>
            <a:r>
              <a:rPr lang="en-US" altLang="en-US" dirty="0"/>
              <a:t>&gt; stub od 1., stub od 2 </a:t>
            </a:r>
            <a:r>
              <a:rPr lang="en-US" altLang="en-US" dirty="0" err="1"/>
              <a:t>metra</a:t>
            </a:r>
            <a:r>
              <a:rPr lang="en-US" altLang="en-US" dirty="0"/>
              <a:t> I </a:t>
            </a:r>
            <a:r>
              <a:rPr lang="en-US" altLang="en-US" dirty="0" err="1"/>
              <a:t>sl</a:t>
            </a:r>
            <a:r>
              <a:rPr lang="en-US" altLang="en-US" dirty="0"/>
              <a:t>(</a:t>
            </a:r>
          </a:p>
          <a:p>
            <a:r>
              <a:rPr lang="en-US" altLang="en-US" dirty="0"/>
              <a:t>Il </a:t>
            </a:r>
            <a:r>
              <a:rPr lang="en-US" altLang="en-US" dirty="0" err="1"/>
              <a:t>recimo</a:t>
            </a:r>
            <a:r>
              <a:rPr lang="en-US" altLang="en-US" dirty="0"/>
              <a:t> </a:t>
            </a:r>
            <a:r>
              <a:rPr lang="en-US" altLang="en-US" dirty="0" err="1"/>
              <a:t>peciva</a:t>
            </a:r>
            <a:r>
              <a:rPr lang="sr-Latn-RS" altLang="en-US" dirty="0"/>
              <a:t>, </a:t>
            </a:r>
            <a:r>
              <a:rPr lang="en-US" altLang="en-US" dirty="0" err="1"/>
              <a:t>ishod</a:t>
            </a:r>
            <a:r>
              <a:rPr lang="en-US" altLang="en-US" dirty="0"/>
              <a:t> je . Bi</a:t>
            </a:r>
            <a:r>
              <a:rPr lang="sr-Latn-RS" altLang="en-US" dirty="0"/>
              <a:t>ć</a:t>
            </a:r>
            <a:r>
              <a:rPr lang="en-US" altLang="en-US" dirty="0"/>
              <a:t>e </a:t>
            </a:r>
            <a:r>
              <a:rPr lang="en-US" altLang="en-US" dirty="0" err="1"/>
              <a:t>osposobljen</a:t>
            </a:r>
            <a:r>
              <a:rPr lang="en-US" altLang="en-US" dirty="0"/>
              <a:t> da </a:t>
            </a:r>
            <a:r>
              <a:rPr lang="en-US" altLang="en-US" dirty="0" err="1"/>
              <a:t>iyra</a:t>
            </a:r>
            <a:r>
              <a:rPr lang="en-US" altLang="en-US" dirty="0"/>
              <a:t>]</a:t>
            </a:r>
            <a:r>
              <a:rPr lang="en-US" altLang="en-US" dirty="0" err="1"/>
              <a:t>uje</a:t>
            </a:r>
            <a:r>
              <a:rPr lang="en-US" altLang="en-US" dirty="0"/>
              <a:t> </a:t>
            </a:r>
            <a:r>
              <a:rPr lang="en-US" altLang="en-US" dirty="0" err="1"/>
              <a:t>rayli;ite</a:t>
            </a:r>
            <a:r>
              <a:rPr lang="en-US" altLang="en-US" dirty="0"/>
              <a:t> </a:t>
            </a:r>
            <a:r>
              <a:rPr lang="en-US" altLang="en-US" dirty="0" err="1"/>
              <a:t>vrste</a:t>
            </a:r>
            <a:r>
              <a:rPr lang="en-US" altLang="en-US" dirty="0"/>
              <a:t> </a:t>
            </a:r>
            <a:r>
              <a:rPr lang="en-US" altLang="en-US" dirty="0" err="1"/>
              <a:t>peciva</a:t>
            </a:r>
            <a:r>
              <a:rPr lang="en-US" altLang="en-US" dirty="0"/>
              <a:t>( pa sad </a:t>
            </a:r>
            <a:r>
              <a:rPr lang="en-US" altLang="en-US" dirty="0" err="1"/>
              <a:t>poga;ice</a:t>
            </a:r>
            <a:r>
              <a:rPr lang="en-US" altLang="en-US" dirty="0"/>
              <a:t>, </a:t>
            </a:r>
            <a:r>
              <a:rPr lang="en-US" altLang="en-US" dirty="0" err="1"/>
              <a:t>kifle</a:t>
            </a:r>
            <a:r>
              <a:rPr lang="en-US" altLang="en-US" dirty="0"/>
              <a:t>, </a:t>
            </a:r>
            <a:r>
              <a:rPr lang="en-US" altLang="en-US" dirty="0" err="1"/>
              <a:t>burek</a:t>
            </a:r>
            <a:r>
              <a:rPr lang="en-US" altLang="en-US" dirty="0"/>
              <a:t>,</a:t>
            </a:r>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11</a:t>
            </a:fld>
            <a:endParaRPr lang="en-GB"/>
          </a:p>
        </p:txBody>
      </p:sp>
    </p:spTree>
    <p:extLst>
      <p:ext uri="{BB962C8B-B14F-4D97-AF65-F5344CB8AC3E}">
        <p14:creationId xmlns:p14="http://schemas.microsoft.com/office/powerpoint/2010/main" val="321277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altLang="en-US" dirty="0"/>
              <a:t>ЈПОА правилник говои о стандарду стручних компетенција и делимично оствареном стандарду стручних компетенција а не говори о делимично оствареном стандарду квалификација исто и правилник о врсти и називу</a:t>
            </a:r>
          </a:p>
          <a:p>
            <a:endParaRPr lang="sr-Cyrl-RS" altLang="en-US" dirty="0"/>
          </a:p>
          <a:p>
            <a:r>
              <a:rPr lang="sr-Cyrl-RS" altLang="en-US" dirty="0"/>
              <a:t>Правилник о врсти, називу и садржају образаца и начину вођења евиденција и називу, садржају и изгледу образаца јавних исправа и уверења у образовању одраслих ("Службени гласник РС", бр. 89 од 27. октобра 2015, 102 од 11. децембра 2015) не предвиђа могућност делимичног остварења стандарда стручних квалификација, већ само стандарда стручих компетенција, што указује на потребу његове ревизије и формализовање могућности делимичног стицања квалификације; делимично остварен стадард квалификација може се разумети као овладавањ једном компетенцијом из СК или овладавање једним занимањем које је обухваћено СК.</a:t>
            </a:r>
            <a:endParaRPr lang="en-US"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14</a:t>
            </a:fld>
            <a:endParaRPr lang="en-GB"/>
          </a:p>
        </p:txBody>
      </p:sp>
    </p:spTree>
    <p:extLst>
      <p:ext uri="{BB962C8B-B14F-4D97-AF65-F5344CB8AC3E}">
        <p14:creationId xmlns:p14="http://schemas.microsoft.com/office/powerpoint/2010/main" val="683550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altLang="en-US" dirty="0"/>
              <a:t>ЈПОА правилник говои о стандарду стручних компетенција и делимично оствареном стандарду стручних компетенција а не говори о делимично оствареном стандарду квалификација исто и правилник о врсти и називу</a:t>
            </a:r>
          </a:p>
          <a:p>
            <a:endParaRPr lang="sr-Cyrl-RS" altLang="en-US" dirty="0"/>
          </a:p>
          <a:p>
            <a:r>
              <a:rPr lang="sr-Cyrl-RS" altLang="en-US" dirty="0"/>
              <a:t>Правилник о врсти, називу и садржају образаца и начину вођења евиденција и називу, садржају и изгледу образаца јавних исправа и уверења у образовању одраслих ("Службени гласник РС", бр. 89 од 27. октобра 2015, 102 од 11. децембра 2015) не предвиђа могућност делимичног остварења стандарда стручних квалификација, већ само стандарда стручих компетенција, што указује на потребу његове ревизије и формализовање могућности делимичног стицања квалификације; делимично остварен стадард квалификација може се разумети као овладавањ једном компетенцијом из СК или овладавање једним занимањем које је обухваћено СК.</a:t>
            </a:r>
            <a:endParaRPr lang="en-US"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15</a:t>
            </a:fld>
            <a:endParaRPr lang="en-GB"/>
          </a:p>
        </p:txBody>
      </p:sp>
    </p:spTree>
    <p:extLst>
      <p:ext uri="{BB962C8B-B14F-4D97-AF65-F5344CB8AC3E}">
        <p14:creationId xmlns:p14="http://schemas.microsoft.com/office/powerpoint/2010/main" val="2755592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sr-Cyrl-CS" altLang="en-US" dirty="0"/>
              <a:t>Само условно постоје три приступа, зависно од тога коју програмску компоненту наглашавају. </a:t>
            </a:r>
            <a:r>
              <a:rPr lang="sr-Cyrl-RS" altLang="en-US" dirty="0"/>
              <a:t>У сваком приступу доминира по једна програмска компонента: садржај, процес или продукт</a:t>
            </a:r>
          </a:p>
          <a:p>
            <a:pPr eaLnBrk="1" hangingPunct="1">
              <a:spcBef>
                <a:spcPct val="0"/>
              </a:spcBef>
            </a:pPr>
            <a:r>
              <a:rPr lang="sr-Cyrl-RS" altLang="en-US" dirty="0"/>
              <a:t>Једна компонента се посебно наглашава и  разрађује; ви можете у програму да то користите и у програму посебан нагласак ставите на неку од програмских компоненти</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2</a:t>
            </a:fld>
            <a:endParaRPr lang="en-GB"/>
          </a:p>
        </p:txBody>
      </p:sp>
    </p:spTree>
    <p:extLst>
      <p:ext uri="{BB962C8B-B14F-4D97-AF65-F5344CB8AC3E}">
        <p14:creationId xmlns:p14="http://schemas.microsoft.com/office/powerpoint/2010/main" val="2843478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sr-Cyrl-CS" altLang="en-US" dirty="0"/>
              <a:t>Само условно постоје три приступа, зависно од тога коју програмску компоненту наглашавају. </a:t>
            </a:r>
            <a:r>
              <a:rPr lang="sr-Cyrl-RS" altLang="en-US" dirty="0"/>
              <a:t>У сваком приступу доминира по једна програмска компонента: садржај, процес или продукт</a:t>
            </a:r>
          </a:p>
          <a:p>
            <a:pPr eaLnBrk="1" hangingPunct="1">
              <a:spcBef>
                <a:spcPct val="0"/>
              </a:spcBef>
            </a:pPr>
            <a:r>
              <a:rPr lang="sr-Cyrl-RS" altLang="en-US" dirty="0"/>
              <a:t>Једна компонента се посебно наглашава и  разрађује; ви можете у програму да то користите и у програму посебан нагласак ставите на неку од програмских компоненти</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3</a:t>
            </a:fld>
            <a:endParaRPr lang="en-GB"/>
          </a:p>
        </p:txBody>
      </p:sp>
    </p:spTree>
    <p:extLst>
      <p:ext uri="{BB962C8B-B14F-4D97-AF65-F5344CB8AC3E}">
        <p14:creationId xmlns:p14="http://schemas.microsoft.com/office/powerpoint/2010/main" val="2672673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sr-Cyrl-CS" altLang="en-US" dirty="0"/>
              <a:t>Само условно постоје три приступа, зависно од тога коју програмску компоненту наглашавају. </a:t>
            </a:r>
            <a:r>
              <a:rPr lang="sr-Cyrl-RS" altLang="en-US" dirty="0"/>
              <a:t>У сваком приступу доминира по једна програмска компонента: садржај, процес или продукт</a:t>
            </a:r>
          </a:p>
          <a:p>
            <a:pPr eaLnBrk="1" hangingPunct="1">
              <a:spcBef>
                <a:spcPct val="0"/>
              </a:spcBef>
            </a:pPr>
            <a:r>
              <a:rPr lang="sr-Cyrl-RS" altLang="en-US" dirty="0"/>
              <a:t>Једна компонента се посебно наглашава и  разрађује; ви можете у програму да то користите и у програму посебан нагласак ставите на неку од програмских компоненти</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4</a:t>
            </a:fld>
            <a:endParaRPr lang="en-GB"/>
          </a:p>
        </p:txBody>
      </p:sp>
    </p:spTree>
    <p:extLst>
      <p:ext uri="{BB962C8B-B14F-4D97-AF65-F5344CB8AC3E}">
        <p14:creationId xmlns:p14="http://schemas.microsoft.com/office/powerpoint/2010/main" val="1034427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altLang="en-US" dirty="0"/>
              <a:t>Дефинисање исхода као резултата (постигнућа) учења има две, на први поглед различите, варијанте: а) исходи су исказ о оном шта ученик зна (разуме) и у стању је да уради на крају процеса учења и б) исходи су исказ о ономе шта је ученик у стању да уради и услова под којима је у стању то да уради. Могућност да се нешто уради, односно да се научено демонстрира кључна је карактеристика исхода. Инсистирање на демонстрацији наученог </a:t>
            </a:r>
            <a:r>
              <a:rPr lang="ru-RU" altLang="en-US" b="1" dirty="0"/>
              <a:t>не значи да исходи рефлектују само вештине </a:t>
            </a:r>
            <a:r>
              <a:rPr lang="ru-RU" altLang="en-US" dirty="0"/>
              <a:t>(мануелне или когнитивне) или стручне компетенције. Демонстрација наученог указује на бихејвиорални карактер исхода и, осим вештина, односи се и на </a:t>
            </a:r>
            <a:r>
              <a:rPr lang="ru-RU" altLang="en-US" b="1" dirty="0"/>
              <a:t>све активности повезане са репрезентацијом резултата учења, па и оних који се тичу знања</a:t>
            </a:r>
            <a:r>
              <a:rPr lang="ru-RU" altLang="en-US" dirty="0"/>
              <a:t>. Репрезентација знања (демонстрација стеченог знања) свакако има бихејвиорални карактер. Синтагма „бити у стању да уради“ у том контексту значи, на пример, да </a:t>
            </a:r>
            <a:r>
              <a:rPr lang="ru-RU" altLang="en-US" b="1" dirty="0"/>
              <a:t>наведе, објасни, укаже, процени </a:t>
            </a:r>
            <a:r>
              <a:rPr lang="ru-RU" altLang="en-US" dirty="0"/>
              <a:t>и сл., што представља валидну демонстрацију знања, односно постигнућа у домену знања.</a:t>
            </a:r>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5</a:t>
            </a:fld>
            <a:endParaRPr lang="en-GB"/>
          </a:p>
        </p:txBody>
      </p:sp>
    </p:spTree>
    <p:extLst>
      <p:ext uri="{BB962C8B-B14F-4D97-AF65-F5344CB8AC3E}">
        <p14:creationId xmlns:p14="http://schemas.microsoft.com/office/powerpoint/2010/main" val="2240448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altLang="en-US" dirty="0"/>
              <a:t>Прилог 1 Компетенције андрагога</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6</a:t>
            </a:fld>
            <a:endParaRPr lang="en-GB"/>
          </a:p>
        </p:txBody>
      </p:sp>
    </p:spTree>
    <p:extLst>
      <p:ext uri="{BB962C8B-B14F-4D97-AF65-F5344CB8AC3E}">
        <p14:creationId xmlns:p14="http://schemas.microsoft.com/office/powerpoint/2010/main" val="3627409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altLang="en-US" dirty="0"/>
              <a:t>Прилог 1 Компетенције андрагога</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7</a:t>
            </a:fld>
            <a:endParaRPr lang="en-GB"/>
          </a:p>
        </p:txBody>
      </p:sp>
    </p:spTree>
    <p:extLst>
      <p:ext uri="{BB962C8B-B14F-4D97-AF65-F5344CB8AC3E}">
        <p14:creationId xmlns:p14="http://schemas.microsoft.com/office/powerpoint/2010/main" val="4204834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altLang="en-US" dirty="0"/>
              <a:t>Прилог 1 Компетенције андрагога</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8</a:t>
            </a:fld>
            <a:endParaRPr lang="en-GB"/>
          </a:p>
        </p:txBody>
      </p:sp>
    </p:spTree>
    <p:extLst>
      <p:ext uri="{BB962C8B-B14F-4D97-AF65-F5344CB8AC3E}">
        <p14:creationId xmlns:p14="http://schemas.microsoft.com/office/powerpoint/2010/main" val="3926530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altLang="en-US" dirty="0"/>
              <a:t>Прилог 1 Компетенције андрагога</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9</a:t>
            </a:fld>
            <a:endParaRPr lang="en-GB"/>
          </a:p>
        </p:txBody>
      </p:sp>
    </p:spTree>
    <p:extLst>
      <p:ext uri="{BB962C8B-B14F-4D97-AF65-F5344CB8AC3E}">
        <p14:creationId xmlns:p14="http://schemas.microsoft.com/office/powerpoint/2010/main" val="4016554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F398-3433-46CF-B810-A43C94D3CA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A9C84A-2A72-43CE-88FC-82CA4B805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9C8C799-577A-42F8-8ABF-253BE6FF459B}"/>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5" name="Footer Placeholder 4">
            <a:extLst>
              <a:ext uri="{FF2B5EF4-FFF2-40B4-BE49-F238E27FC236}">
                <a16:creationId xmlns:a16="http://schemas.microsoft.com/office/drawing/2014/main" id="{CA41874A-07E8-4BE7-A6FB-602F215A91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3C8E02-CDE8-43AF-8242-9CCF91E22A64}"/>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02246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2A52-745E-4F8F-9F88-6060986E73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16AF31-0488-4BAC-B933-B2C7AD1586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A16E1C-02B1-4261-9E1B-5C87E76F6F42}"/>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5" name="Footer Placeholder 4">
            <a:extLst>
              <a:ext uri="{FF2B5EF4-FFF2-40B4-BE49-F238E27FC236}">
                <a16:creationId xmlns:a16="http://schemas.microsoft.com/office/drawing/2014/main" id="{B3E8A9CF-26EA-494F-9464-CCF7C4CC4B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B15EB3-4DB9-40CF-B86C-2DA509FF8EAB}"/>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37855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9DE07-3B8F-4FCB-87CF-C65378CAE7EE}"/>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DDD9D9-FD96-4692-8D9E-04083C1DA2E1}"/>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5804E9-F448-493C-BC90-7928FFA302C6}"/>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5" name="Footer Placeholder 4">
            <a:extLst>
              <a:ext uri="{FF2B5EF4-FFF2-40B4-BE49-F238E27FC236}">
                <a16:creationId xmlns:a16="http://schemas.microsoft.com/office/drawing/2014/main" id="{765363A6-19B3-478F-9501-305FECD52B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8F5F60-2AFB-4083-AE39-F67D03B9DD94}"/>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991579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5638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extLst>
      <p:ext uri="{BB962C8B-B14F-4D97-AF65-F5344CB8AC3E}">
        <p14:creationId xmlns:p14="http://schemas.microsoft.com/office/powerpoint/2010/main" val="3459908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2259989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1754936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extLst>
      <p:ext uri="{BB962C8B-B14F-4D97-AF65-F5344CB8AC3E}">
        <p14:creationId xmlns:p14="http://schemas.microsoft.com/office/powerpoint/2010/main" val="3690856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extLst>
      <p:ext uri="{BB962C8B-B14F-4D97-AF65-F5344CB8AC3E}">
        <p14:creationId xmlns:p14="http://schemas.microsoft.com/office/powerpoint/2010/main" val="1316732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1233159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73925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30795-BC0E-4923-83FE-41DF819395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27559A-7668-46CD-96FF-3D3AB9F293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B4E110-BB2E-4EF8-815D-5765BA9E0A58}"/>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5" name="Footer Placeholder 4">
            <a:extLst>
              <a:ext uri="{FF2B5EF4-FFF2-40B4-BE49-F238E27FC236}">
                <a16:creationId xmlns:a16="http://schemas.microsoft.com/office/drawing/2014/main" id="{ED3FA426-A301-4F60-BFED-4EEAFB999C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EAABAD-F184-47D4-A864-61422329EA2F}"/>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2073497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14364810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130365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7817142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67622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0B06-B1B7-47EF-89DA-0238DB15CB3C}"/>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AA0EC9-5AD6-4D99-9971-A216159F883F}"/>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3436D4-D214-4569-A8EF-4D26CF43A94A}"/>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5" name="Footer Placeholder 4">
            <a:extLst>
              <a:ext uri="{FF2B5EF4-FFF2-40B4-BE49-F238E27FC236}">
                <a16:creationId xmlns:a16="http://schemas.microsoft.com/office/drawing/2014/main" id="{69FBEA0F-7C4F-4C07-A65A-7583861D14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EAD956-E417-42BD-97E0-5A29A925811D}"/>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338603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647F3-728D-467C-B0A2-80E1336E6B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C72F49-3A34-4BA4-A6E1-63368C9A06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8B752D-9338-4E37-AB13-8EEA6C6B82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C2111B-311B-4818-9A60-F7E59D938B72}"/>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6" name="Footer Placeholder 5">
            <a:extLst>
              <a:ext uri="{FF2B5EF4-FFF2-40B4-BE49-F238E27FC236}">
                <a16:creationId xmlns:a16="http://schemas.microsoft.com/office/drawing/2014/main" id="{545F6B3F-0FAD-47BA-9634-36BD1A79D2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1E87ED-74FA-406A-87A1-73FC1053A57D}"/>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284960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74BE-71C9-4989-8435-B5F26CF41104}"/>
              </a:ext>
            </a:extLst>
          </p:cNvPr>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5DDBAB-6CEA-4935-8BE2-6715303E0F73}"/>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D238FE-C047-4983-A59F-A5FA6468F0FD}"/>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0647E3-2852-4FDD-88EF-B8B2704B720F}"/>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811BD1-BE19-4A5E-90C1-482D48A08B42}"/>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D843CF-12D4-469B-BD01-EB98A38FDEF1}"/>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8" name="Footer Placeholder 7">
            <a:extLst>
              <a:ext uri="{FF2B5EF4-FFF2-40B4-BE49-F238E27FC236}">
                <a16:creationId xmlns:a16="http://schemas.microsoft.com/office/drawing/2014/main" id="{9D3B275E-DD82-49CC-8A78-312DF54ABC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173905-02F4-474D-8D56-4056C3A5D062}"/>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63147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ACE7-F786-4583-B58F-F327E67F6F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5E0133-5210-4D57-9FCC-A557452B8E38}"/>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4" name="Footer Placeholder 3">
            <a:extLst>
              <a:ext uri="{FF2B5EF4-FFF2-40B4-BE49-F238E27FC236}">
                <a16:creationId xmlns:a16="http://schemas.microsoft.com/office/drawing/2014/main" id="{DC8DF4F6-7DA3-4FBB-967F-F3C331D4A0E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D17E9DE-5D4B-411D-A061-1C95374E67D7}"/>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314577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AA6D17-6772-46D2-8BAC-C5BC48B77E5A}"/>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3" name="Footer Placeholder 2">
            <a:extLst>
              <a:ext uri="{FF2B5EF4-FFF2-40B4-BE49-F238E27FC236}">
                <a16:creationId xmlns:a16="http://schemas.microsoft.com/office/drawing/2014/main" id="{02C23568-F9CB-4DED-8E24-1AFD1B5B72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050EC4-0B1F-4287-AAFF-940B220F0D38}"/>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15195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DC5E-8064-4EC0-BD01-25BEC9EBA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FB8E99-EF09-4504-A1E4-6C28FB5AE987}"/>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9764DB-C914-4DA5-84D0-3236DAC3C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EE5F6-2426-4835-9DE9-FE09648A2F2E}"/>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6" name="Footer Placeholder 5">
            <a:extLst>
              <a:ext uri="{FF2B5EF4-FFF2-40B4-BE49-F238E27FC236}">
                <a16:creationId xmlns:a16="http://schemas.microsoft.com/office/drawing/2014/main" id="{4F17E53C-7AE3-4325-92EB-290B79F15B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FA01D3-8659-445E-B321-68321DE90609}"/>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382532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E98AA-AC73-4B63-AEFD-62B0F354E3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8AB224-C887-4072-8C2F-E2134961F032}"/>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A9E32E7-0935-4917-904D-7226E9121D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E4589C-892E-4FD9-89D6-470B60090F36}"/>
              </a:ext>
            </a:extLst>
          </p:cNvPr>
          <p:cNvSpPr>
            <a:spLocks noGrp="1"/>
          </p:cNvSpPr>
          <p:nvPr>
            <p:ph type="dt" sz="half" idx="10"/>
          </p:nvPr>
        </p:nvSpPr>
        <p:spPr/>
        <p:txBody>
          <a:bodyPr/>
          <a:lstStyle/>
          <a:p>
            <a:fld id="{9AA2FF8E-A78E-4B49-BE08-6DA5807FA050}" type="datetimeFigureOut">
              <a:rPr lang="en-GB" smtClean="0"/>
              <a:t>19/04/2021</a:t>
            </a:fld>
            <a:endParaRPr lang="en-GB"/>
          </a:p>
        </p:txBody>
      </p:sp>
      <p:sp>
        <p:nvSpPr>
          <p:cNvPr id="6" name="Footer Placeholder 5">
            <a:extLst>
              <a:ext uri="{FF2B5EF4-FFF2-40B4-BE49-F238E27FC236}">
                <a16:creationId xmlns:a16="http://schemas.microsoft.com/office/drawing/2014/main" id="{BFD7E8FD-4F06-4B04-B354-0146C88A58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E87B3F-4E70-469A-A837-D9E7C2C9F0A4}"/>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403844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0156B3-A32F-4D24-A7EC-9EE2A9B2AA8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1586A9-D669-446C-B7A9-F14E885E0F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10F79-008E-47FD-B89D-32974808935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2FF8E-A78E-4B49-BE08-6DA5807FA050}" type="datetimeFigureOut">
              <a:rPr lang="en-GB" smtClean="0"/>
              <a:t>19/04/2021</a:t>
            </a:fld>
            <a:endParaRPr lang="en-GB"/>
          </a:p>
        </p:txBody>
      </p:sp>
      <p:sp>
        <p:nvSpPr>
          <p:cNvPr id="5" name="Footer Placeholder 4">
            <a:extLst>
              <a:ext uri="{FF2B5EF4-FFF2-40B4-BE49-F238E27FC236}">
                <a16:creationId xmlns:a16="http://schemas.microsoft.com/office/drawing/2014/main" id="{4FCA0C7A-366C-47C3-8C89-00A09B0E987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57B57E-7CD2-4F69-A49F-B95CBC0F308E}"/>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5A5E5-B7A5-4820-A0D2-A1AB84430067}" type="slidenum">
              <a:rPr lang="en-GB" smtClean="0"/>
              <a:t>‹#›</a:t>
            </a:fld>
            <a:endParaRPr lang="en-GB"/>
          </a:p>
        </p:txBody>
      </p:sp>
    </p:spTree>
    <p:extLst>
      <p:ext uri="{BB962C8B-B14F-4D97-AF65-F5344CB8AC3E}">
        <p14:creationId xmlns:p14="http://schemas.microsoft.com/office/powerpoint/2010/main" val="15231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8F6CC5EF-E95C-46CF-9733-A5BF37F78AE3}" type="datetime">
              <a:rPr lang="en-US" sz="1200" b="0" strike="noStrike" spc="-1">
                <a:solidFill>
                  <a:srgbClr val="8B8B8B"/>
                </a:solidFill>
                <a:latin typeface="Calibri"/>
              </a:rPr>
              <a:t>4/19/2021</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05ED4402-105D-445B-B43F-B2AFC99595CD}"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extLst>
      <p:ext uri="{BB962C8B-B14F-4D97-AF65-F5344CB8AC3E}">
        <p14:creationId xmlns:p14="http://schemas.microsoft.com/office/powerpoint/2010/main" val="36780074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797679" y="2279646"/>
            <a:ext cx="10384521" cy="2913132"/>
          </a:xfrm>
          <a:prstGeom prst="rect">
            <a:avLst/>
          </a:prstGeom>
          <a:noFill/>
          <a:ln>
            <a:noFill/>
          </a:ln>
        </p:spPr>
        <p:txBody>
          <a:bodyPr anchor="b"/>
          <a:lstStyle/>
          <a:p>
            <a:pPr algn="ctr"/>
            <a:r>
              <a:rPr lang="sr-Cyrl-RS" sz="3600" b="1" i="1" dirty="0">
                <a:solidFill>
                  <a:schemeClr val="accent5">
                    <a:lumMod val="50000"/>
                  </a:schemeClr>
                </a:solidFill>
              </a:rPr>
              <a:t>Методологија за проверу стручних компетенција</a:t>
            </a:r>
            <a:endParaRPr lang="sl-SI" sz="3600" b="1" i="1" dirty="0">
              <a:solidFill>
                <a:schemeClr val="accent5">
                  <a:lumMod val="50000"/>
                </a:schemeClr>
              </a:solidFill>
            </a:endParaRPr>
          </a:p>
          <a:p>
            <a:pPr algn="ctr"/>
            <a:endParaRPr lang="sl-SI" sz="4400" b="1" i="1" dirty="0"/>
          </a:p>
          <a:p>
            <a:pPr algn="ctr">
              <a:lnSpc>
                <a:spcPct val="100000"/>
              </a:lnSpc>
              <a:spcBef>
                <a:spcPts val="0"/>
              </a:spcBef>
            </a:pPr>
            <a:r>
              <a:rPr lang="sr-Cyrl-RS" b="1" i="1" dirty="0"/>
              <a:t>Проф. др Миомир Деспотовић</a:t>
            </a:r>
            <a:endParaRPr lang="sl-SI" b="1" i="1" dirty="0"/>
          </a:p>
          <a:p>
            <a:pPr algn="ctr">
              <a:lnSpc>
                <a:spcPct val="100000"/>
              </a:lnSpc>
              <a:spcBef>
                <a:spcPts val="0"/>
              </a:spcBef>
            </a:pPr>
            <a:r>
              <a:rPr lang="en-GB" b="1" i="1" dirty="0"/>
              <a:t/>
            </a:r>
            <a:br>
              <a:rPr lang="en-GB" b="1" i="1" dirty="0"/>
            </a:br>
            <a:endParaRPr lang="sl-SI" b="1" i="1" dirty="0"/>
          </a:p>
          <a:p>
            <a:pPr algn="ctr"/>
            <a:r>
              <a:rPr lang="sr-Cyrl-RS" b="1" i="1" dirty="0"/>
              <a:t>Палић</a:t>
            </a:r>
            <a:r>
              <a:rPr lang="sl-SI" b="1" i="1" dirty="0"/>
              <a:t>, </a:t>
            </a:r>
            <a:r>
              <a:rPr lang="sr-Cyrl-RS" b="1" i="1" dirty="0"/>
              <a:t>13. април 2021.</a:t>
            </a:r>
            <a:endParaRPr lang="ro-RO" b="1" dirty="0"/>
          </a:p>
        </p:txBody>
      </p:sp>
      <p:pic>
        <p:nvPicPr>
          <p:cNvPr id="86" name="Picture 3"/>
          <p:cNvPicPr/>
          <p:nvPr/>
        </p:nvPicPr>
        <p:blipFill>
          <a:blip r:embed="rId3"/>
          <a:srcRect l="24839" r="23193"/>
          <a:stretch/>
        </p:blipFill>
        <p:spPr>
          <a:xfrm>
            <a:off x="351720" y="49680"/>
            <a:ext cx="561960" cy="1109520"/>
          </a:xfrm>
          <a:prstGeom prst="rect">
            <a:avLst/>
          </a:prstGeom>
          <a:ln>
            <a:noFill/>
          </a:ln>
        </p:spPr>
      </p:pic>
      <p:pic>
        <p:nvPicPr>
          <p:cNvPr id="87" name="Picture 4"/>
          <p:cNvPicPr/>
          <p:nvPr/>
        </p:nvPicPr>
        <p:blipFill>
          <a:blip r:embed="rId4"/>
          <a:stretch/>
        </p:blipFill>
        <p:spPr>
          <a:xfrm>
            <a:off x="9453600" y="406080"/>
            <a:ext cx="2322360" cy="628200"/>
          </a:xfrm>
          <a:prstGeom prst="rect">
            <a:avLst/>
          </a:prstGeom>
          <a:ln>
            <a:noFill/>
          </a:ln>
        </p:spPr>
      </p:pic>
      <p:sp>
        <p:nvSpPr>
          <p:cNvPr id="88" name="CustomShape 3"/>
          <p:cNvSpPr/>
          <p:nvPr/>
        </p:nvSpPr>
        <p:spPr>
          <a:xfrm>
            <a:off x="7297200" y="538920"/>
            <a:ext cx="2110320" cy="4071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0" marR="0" lvl="0" indent="0" algn="r" defTabSz="914400" rtl="0" eaLnBrk="1" fontAlgn="auto" latinLnBrk="0" hangingPunct="1">
              <a:lnSpc>
                <a:spcPct val="80000"/>
              </a:lnSpc>
              <a:spcBef>
                <a:spcPts val="0"/>
              </a:spcBef>
              <a:spcAft>
                <a:spcPts val="0"/>
              </a:spcAft>
              <a:buClrTx/>
              <a:buSzTx/>
              <a:buFontTx/>
              <a:buNone/>
              <a:tabLst/>
              <a:defRPr/>
            </a:pPr>
            <a:r>
              <a:rPr kumimoji="0" lang="sr-Cyrl-RS" sz="1100" b="0" i="0" u="none" strike="noStrike" kern="1200" cap="none" spc="-1" normalizeH="0" baseline="0">
                <a:ln>
                  <a:noFill/>
                </a:ln>
                <a:solidFill>
                  <a:srgbClr val="000000"/>
                </a:solidFill>
                <a:effectLst/>
                <a:uLnTx/>
                <a:uFillTx/>
                <a:latin typeface="Arial"/>
              </a:rPr>
              <a:t>Овај пројекат финансира</a:t>
            </a:r>
            <a:endParaRPr kumimoji="0" lang="sr-Cyrl-RS" sz="1100" b="0" i="0" u="none" strike="noStrike" kern="1200" cap="none" spc="-1" normalizeH="0" baseline="0">
              <a:ln>
                <a:noFill/>
              </a:ln>
              <a:solidFill>
                <a:prstClr val="black"/>
              </a:solidFill>
              <a:effectLst/>
              <a:uLnTx/>
              <a:uFillTx/>
              <a:latin typeface="Arial"/>
            </a:endParaRPr>
          </a:p>
          <a:p>
            <a:pPr marL="0" marR="0" lvl="0" indent="0" algn="r" defTabSz="914400" rtl="0" eaLnBrk="1" fontAlgn="auto" latinLnBrk="0" hangingPunct="1">
              <a:lnSpc>
                <a:spcPct val="80000"/>
              </a:lnSpc>
              <a:spcBef>
                <a:spcPts val="0"/>
              </a:spcBef>
              <a:spcAft>
                <a:spcPts val="0"/>
              </a:spcAft>
              <a:buClrTx/>
              <a:buSzTx/>
              <a:buFontTx/>
              <a:buNone/>
              <a:tabLst/>
              <a:defRPr/>
            </a:pPr>
            <a:r>
              <a:rPr kumimoji="0" lang="sr-Cyrl-RS" sz="1100" b="0" i="0" u="none" strike="noStrike" kern="1200" cap="none" spc="-1" normalizeH="0" baseline="0">
                <a:ln>
                  <a:noFill/>
                </a:ln>
                <a:solidFill>
                  <a:srgbClr val="000000"/>
                </a:solidFill>
                <a:effectLst/>
                <a:uLnTx/>
                <a:uFillTx/>
                <a:latin typeface="Arial"/>
              </a:rPr>
              <a:t>Европска унија</a:t>
            </a:r>
            <a:endParaRPr kumimoji="0" lang="sr-Cyrl-RS" sz="1100" b="0" i="0" u="none" strike="noStrike" kern="1200" cap="none" spc="-1" normalizeH="0" baseline="0">
              <a:ln>
                <a:noFill/>
              </a:ln>
              <a:solidFill>
                <a:prstClr val="black"/>
              </a:solidFill>
              <a:effectLst/>
              <a:uLnTx/>
              <a:uFillTx/>
              <a:latin typeface="Arial"/>
            </a:endParaRPr>
          </a:p>
        </p:txBody>
      </p:sp>
      <p:sp>
        <p:nvSpPr>
          <p:cNvPr id="91" name="CustomShape 6"/>
          <p:cNvSpPr/>
          <p:nvPr/>
        </p:nvSpPr>
        <p:spPr>
          <a:xfrm>
            <a:off x="442800" y="6006960"/>
            <a:ext cx="1138932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r-Cyrl-RS" sz="1200" b="0" i="0" u="none" strike="noStrike" kern="1200" cap="none" spc="-1" normalizeH="0" baseline="0" noProof="0" dirty="0">
                <a:ln>
                  <a:noFill/>
                </a:ln>
                <a:solidFill>
                  <a:srgbClr val="E7E6E6">
                    <a:lumMod val="25000"/>
                  </a:srgbClr>
                </a:solidFill>
                <a:effectLst/>
                <a:uLnTx/>
                <a:uFillTx/>
                <a:latin typeface="Arial"/>
              </a:rPr>
              <a:t>Ова презентација је направљена уз финансијску помоћ Европске уније. За њену садржину искључиво </a:t>
            </a:r>
            <a:r>
              <a:rPr kumimoji="0" lang="en-GB" sz="1200" b="0" i="0" u="none" strike="noStrike" kern="1200" cap="none" spc="-1" normalizeH="0" baseline="0" noProof="0" dirty="0">
                <a:ln>
                  <a:noFill/>
                </a:ln>
                <a:solidFill>
                  <a:srgbClr val="E7E6E6">
                    <a:lumMod val="25000"/>
                  </a:srgbClr>
                </a:solidFill>
                <a:effectLst/>
                <a:uLnTx/>
                <a:uFillTx/>
                <a:latin typeface="Arial"/>
              </a:rPr>
              <a:t>je </a:t>
            </a:r>
            <a:r>
              <a:rPr kumimoji="0" lang="sr-Cyrl-RS" sz="1200" b="0" i="0" u="none" strike="noStrike" kern="1200" cap="none" spc="-1" normalizeH="0" baseline="0" noProof="0" dirty="0">
                <a:ln>
                  <a:noFill/>
                </a:ln>
                <a:solidFill>
                  <a:srgbClr val="E7E6E6">
                    <a:lumMod val="25000"/>
                  </a:srgbClr>
                </a:solidFill>
                <a:effectLst/>
                <a:uLnTx/>
                <a:uFillTx/>
                <a:latin typeface="Arial"/>
              </a:rPr>
              <a:t>одговоран пројекат „</a:t>
            </a:r>
            <a:r>
              <a:rPr kumimoji="0" lang="sr-Cyrl-RS" sz="1200" b="0" u="none" strike="noStrike" kern="1200" cap="none" spc="-1" normalizeH="0" baseline="0" noProof="0" dirty="0">
                <a:ln>
                  <a:noFill/>
                </a:ln>
                <a:solidFill>
                  <a:srgbClr val="E7E6E6">
                    <a:lumMod val="25000"/>
                  </a:srgbClr>
                </a:solidFill>
                <a:effectLst/>
                <a:uLnTx/>
                <a:uFillTx/>
                <a:latin typeface="Arial"/>
              </a:rPr>
              <a:t>Развој интегрисаног система националних квалификација“</a:t>
            </a:r>
            <a:r>
              <a:rPr kumimoji="0" lang="sr-Cyrl-RS" sz="1200" b="0" i="0" u="none" strike="noStrike" kern="1200" cap="none" spc="-1" normalizeH="0" baseline="0" noProof="0" dirty="0">
                <a:ln>
                  <a:noFill/>
                </a:ln>
                <a:solidFill>
                  <a:srgbClr val="E7E6E6">
                    <a:lumMod val="25000"/>
                  </a:srgbClr>
                </a:solidFill>
                <a:effectLst/>
                <a:uLnTx/>
                <a:uFillTx/>
                <a:latin typeface="Arial"/>
              </a:rPr>
              <a:t>, и та садржина не изражава нужно званичне ставове Европске уније. </a:t>
            </a:r>
          </a:p>
        </p:txBody>
      </p:sp>
      <p:sp>
        <p:nvSpPr>
          <p:cNvPr id="11" name="TextBox 5">
            <a:extLst>
              <a:ext uri="{FF2B5EF4-FFF2-40B4-BE49-F238E27FC236}">
                <a16:creationId xmlns:a16="http://schemas.microsoft.com/office/drawing/2014/main" id="{7EBC08A3-E8AE-46D5-9DCF-6FBCD7A6EFC9}"/>
              </a:ext>
            </a:extLst>
          </p:cNvPr>
          <p:cNvSpPr txBox="1">
            <a:spLocks noChangeArrowheads="1"/>
          </p:cNvSpPr>
          <p:nvPr/>
        </p:nvSpPr>
        <p:spPr bwMode="auto">
          <a:xfrm>
            <a:off x="959760" y="265136"/>
            <a:ext cx="265271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en-US" sz="1050" dirty="0">
                <a:latin typeface="Arial" panose="020B0604020202020204" pitchFamily="34" charset="0"/>
                <a:cs typeface="Arial" panose="020B0604020202020204" pitchFamily="34" charset="0"/>
              </a:rPr>
              <a:t>РЕПУБЛИКА СРБИЈА
МИНИСТАРСТВО ФИНАНСИЈА
Сектор за уговарање и финансирање програма из средстава Европске уније</a:t>
            </a:r>
          </a:p>
          <a:p>
            <a:pPr eaLnBrk="1" hangingPunct="1"/>
            <a:r>
              <a:rPr lang="ru-RU" altLang="en-US" sz="1050" dirty="0">
                <a:latin typeface="Arial" panose="020B0604020202020204" pitchFamily="34" charset="0"/>
                <a:cs typeface="Arial" panose="020B0604020202020204" pitchFamily="34" charset="0"/>
              </a:rPr>
              <a:t>МИНИСТАРСТВО ПРОСВЕТЕ, </a:t>
            </a:r>
            <a:endParaRPr lang="en-US" altLang="en-US" sz="1050" dirty="0">
              <a:latin typeface="Arial" panose="020B0604020202020204" pitchFamily="34" charset="0"/>
              <a:cs typeface="Arial" panose="020B0604020202020204" pitchFamily="34" charset="0"/>
            </a:endParaRPr>
          </a:p>
          <a:p>
            <a:pPr eaLnBrk="1" hangingPunct="1"/>
            <a:r>
              <a:rPr lang="ru-RU" altLang="en-US" sz="1050" dirty="0">
                <a:latin typeface="Arial" panose="020B0604020202020204" pitchFamily="34" charset="0"/>
                <a:cs typeface="Arial" panose="020B0604020202020204" pitchFamily="34" charset="0"/>
              </a:rPr>
              <a:t>НАУКЕ</a:t>
            </a:r>
            <a:r>
              <a:rPr lang="en-US" altLang="en-US" sz="1050" dirty="0">
                <a:latin typeface="Arial" panose="020B0604020202020204" pitchFamily="34" charset="0"/>
                <a:cs typeface="Arial" panose="020B0604020202020204" pitchFamily="34" charset="0"/>
              </a:rPr>
              <a:t> </a:t>
            </a:r>
            <a:r>
              <a:rPr lang="ru-RU" altLang="en-US" sz="1050" dirty="0">
                <a:latin typeface="Arial" panose="020B0604020202020204" pitchFamily="34" charset="0"/>
                <a:cs typeface="Arial" panose="020B0604020202020204" pitchFamily="34" charset="0"/>
              </a:rPr>
              <a:t>И ТЕХНОЛОШКОГ РАЗВОЈА</a:t>
            </a:r>
            <a:r>
              <a:rPr lang="en-GB" altLang="en-US" sz="800" dirty="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35944"/>
            <a:ext cx="10861680" cy="773008"/>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Листа радних задатака</a:t>
            </a:r>
            <a:endParaRPr lang="sr-Latn-RS" sz="4000" b="1" dirty="0">
              <a:solidFill>
                <a:schemeClr val="accent5">
                  <a:lumMod val="50000"/>
                </a:schemeClr>
              </a:solidFill>
              <a:latin typeface="+mn-lt"/>
            </a:endParaRPr>
          </a:p>
        </p:txBody>
      </p:sp>
      <p:graphicFrame>
        <p:nvGraphicFramePr>
          <p:cNvPr id="4" name="Table 3">
            <a:extLst>
              <a:ext uri="{FF2B5EF4-FFF2-40B4-BE49-F238E27FC236}">
                <a16:creationId xmlns:a16="http://schemas.microsoft.com/office/drawing/2014/main" id="{0597F9F9-B260-4134-80C4-1F58CBD0C14B}"/>
              </a:ext>
            </a:extLst>
          </p:cNvPr>
          <p:cNvGraphicFramePr>
            <a:graphicFrameLocks noGrp="1"/>
          </p:cNvGraphicFramePr>
          <p:nvPr>
            <p:extLst>
              <p:ext uri="{D42A27DB-BD31-4B8C-83A1-F6EECF244321}">
                <p14:modId xmlns:p14="http://schemas.microsoft.com/office/powerpoint/2010/main" val="3426193300"/>
              </p:ext>
            </p:extLst>
          </p:nvPr>
        </p:nvGraphicFramePr>
        <p:xfrm>
          <a:off x="1626106" y="1626680"/>
          <a:ext cx="8531226" cy="3805220"/>
        </p:xfrm>
        <a:graphic>
          <a:graphicData uri="http://schemas.openxmlformats.org/drawingml/2006/table">
            <a:tbl>
              <a:tblPr firstRow="1" firstCol="1" bandRow="1">
                <a:tableStyleId>{5940675A-B579-460E-94D1-54222C63F5DA}</a:tableStyleId>
              </a:tblPr>
              <a:tblGrid>
                <a:gridCol w="2598172">
                  <a:extLst>
                    <a:ext uri="{9D8B030D-6E8A-4147-A177-3AD203B41FA5}">
                      <a16:colId xmlns:a16="http://schemas.microsoft.com/office/drawing/2014/main" val="20000"/>
                    </a:ext>
                  </a:extLst>
                </a:gridCol>
                <a:gridCol w="2983675">
                  <a:extLst>
                    <a:ext uri="{9D8B030D-6E8A-4147-A177-3AD203B41FA5}">
                      <a16:colId xmlns:a16="http://schemas.microsoft.com/office/drawing/2014/main" val="20001"/>
                    </a:ext>
                  </a:extLst>
                </a:gridCol>
                <a:gridCol w="1314646">
                  <a:extLst>
                    <a:ext uri="{9D8B030D-6E8A-4147-A177-3AD203B41FA5}">
                      <a16:colId xmlns:a16="http://schemas.microsoft.com/office/drawing/2014/main" val="20002"/>
                    </a:ext>
                  </a:extLst>
                </a:gridCol>
                <a:gridCol w="1634733">
                  <a:extLst>
                    <a:ext uri="{9D8B030D-6E8A-4147-A177-3AD203B41FA5}">
                      <a16:colId xmlns:a16="http://schemas.microsoft.com/office/drawing/2014/main" val="20003"/>
                    </a:ext>
                  </a:extLst>
                </a:gridCol>
              </a:tblGrid>
              <a:tr h="466992">
                <a:tc>
                  <a:txBody>
                    <a:bodyPr/>
                    <a:lstStyle/>
                    <a:p>
                      <a:pPr marL="0" marR="0" algn="ctr">
                        <a:lnSpc>
                          <a:spcPct val="107000"/>
                        </a:lnSpc>
                        <a:spcBef>
                          <a:spcPts val="0"/>
                        </a:spcBef>
                        <a:spcAft>
                          <a:spcPts val="0"/>
                        </a:spcAft>
                      </a:pPr>
                      <a:r>
                        <a:rPr lang="ru-RU" sz="1500" dirty="0">
                          <a:effectLst/>
                          <a:latin typeface="Arial" panose="020B0604020202020204" pitchFamily="34" charset="0"/>
                          <a:cs typeface="Arial" panose="020B0604020202020204" pitchFamily="34" charset="0"/>
                        </a:rPr>
                        <a:t>Компетенција која се проверава</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nchor="ctr">
                    <a:solidFill>
                      <a:schemeClr val="bg1">
                        <a:lumMod val="95000"/>
                      </a:schemeClr>
                    </a:solidFill>
                  </a:tcPr>
                </a:tc>
                <a:tc>
                  <a:txBody>
                    <a:bodyPr/>
                    <a:lstStyle/>
                    <a:p>
                      <a:pPr marL="0" marR="0" algn="ctr">
                        <a:lnSpc>
                          <a:spcPct val="107000"/>
                        </a:lnSpc>
                        <a:spcBef>
                          <a:spcPts val="0"/>
                        </a:spcBef>
                        <a:spcAft>
                          <a:spcPts val="0"/>
                        </a:spcAft>
                      </a:pPr>
                      <a:r>
                        <a:rPr lang="ru-RU" sz="1500" dirty="0">
                          <a:effectLst/>
                          <a:latin typeface="Arial" panose="020B0604020202020204" pitchFamily="34" charset="0"/>
                          <a:cs typeface="Arial" panose="020B0604020202020204" pitchFamily="34" charset="0"/>
                        </a:rPr>
                        <a:t>Радни задатак</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nchor="ctr">
                    <a:solidFill>
                      <a:schemeClr val="bg1">
                        <a:lumMod val="95000"/>
                      </a:schemeClr>
                    </a:solidFill>
                  </a:tcPr>
                </a:tc>
                <a:tc>
                  <a:txBody>
                    <a:bodyPr/>
                    <a:lstStyle/>
                    <a:p>
                      <a:pPr marL="0" marR="0" algn="ctr">
                        <a:lnSpc>
                          <a:spcPct val="107000"/>
                        </a:lnSpc>
                        <a:spcBef>
                          <a:spcPts val="0"/>
                        </a:spcBef>
                        <a:spcAft>
                          <a:spcPts val="0"/>
                        </a:spcAft>
                      </a:pPr>
                      <a:r>
                        <a:rPr lang="ru-RU" sz="1500" dirty="0">
                          <a:effectLst/>
                          <a:latin typeface="Arial" panose="020B0604020202020204" pitchFamily="34" charset="0"/>
                          <a:cs typeface="Arial" panose="020B0604020202020204" pitchFamily="34" charset="0"/>
                        </a:rPr>
                        <a:t>Шифра радног задатка</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nchor="ctr">
                    <a:solidFill>
                      <a:schemeClr val="bg1">
                        <a:lumMod val="95000"/>
                      </a:schemeClr>
                    </a:solidFill>
                  </a:tcPr>
                </a:tc>
                <a:tc>
                  <a:txBody>
                    <a:bodyPr/>
                    <a:lstStyle/>
                    <a:p>
                      <a:pPr marL="0" marR="0" algn="ctr">
                        <a:lnSpc>
                          <a:spcPct val="107000"/>
                        </a:lnSpc>
                        <a:spcBef>
                          <a:spcPts val="0"/>
                        </a:spcBef>
                        <a:spcAft>
                          <a:spcPts val="0"/>
                        </a:spcAft>
                      </a:pPr>
                      <a:r>
                        <a:rPr lang="ru-RU" sz="1500" dirty="0">
                          <a:effectLst/>
                          <a:latin typeface="Arial" panose="020B0604020202020204" pitchFamily="34" charset="0"/>
                          <a:cs typeface="Arial" panose="020B0604020202020204" pitchFamily="34" charset="0"/>
                        </a:rPr>
                        <a:t>Време за извршење задатка</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nchor="ctr">
                    <a:solidFill>
                      <a:schemeClr val="bg1">
                        <a:lumMod val="95000"/>
                      </a:schemeClr>
                    </a:solidFill>
                  </a:tcPr>
                </a:tc>
                <a:extLst>
                  <a:ext uri="{0D108BD9-81ED-4DB2-BD59-A6C34878D82A}">
                    <a16:rowId xmlns:a16="http://schemas.microsoft.com/office/drawing/2014/main" val="10000"/>
                  </a:ext>
                </a:extLst>
              </a:tr>
              <a:tr h="227603">
                <a:tc rowSpan="4">
                  <a:txBody>
                    <a:bodyPr/>
                    <a:lstStyle/>
                    <a:p>
                      <a:pPr marL="0" marR="0" algn="l">
                        <a:lnSpc>
                          <a:spcPct val="107000"/>
                        </a:lnSpc>
                        <a:spcBef>
                          <a:spcPts val="0"/>
                        </a:spcBef>
                        <a:spcAft>
                          <a:spcPts val="0"/>
                        </a:spcAft>
                      </a:pPr>
                      <a:r>
                        <a:rPr lang="ru-RU" sz="1500" dirty="0">
                          <a:effectLst/>
                          <a:latin typeface="Arial" panose="020B0604020202020204" pitchFamily="34" charset="0"/>
                          <a:cs typeface="Arial" panose="020B0604020202020204" pitchFamily="34" charset="0"/>
                        </a:rPr>
                        <a:t>Компетенција 1</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nchor="ct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dirty="0">
                          <a:effectLst/>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1"/>
                  </a:ext>
                </a:extLst>
              </a:tr>
              <a:tr h="227603">
                <a:tc vMerge="1">
                  <a:txBody>
                    <a:bodyPr/>
                    <a:lstStyle/>
                    <a:p>
                      <a:endParaRPr lang="en-US"/>
                    </a:p>
                  </a:txBody>
                  <a:tcP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2"/>
                  </a:ext>
                </a:extLst>
              </a:tr>
              <a:tr h="227603">
                <a:tc vMerge="1">
                  <a:txBody>
                    <a:bodyPr/>
                    <a:lstStyle/>
                    <a:p>
                      <a:endParaRPr lang="en-US"/>
                    </a:p>
                  </a:txBody>
                  <a:tcP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3"/>
                  </a:ext>
                </a:extLst>
              </a:tr>
              <a:tr h="227603">
                <a:tc vMerge="1">
                  <a:txBody>
                    <a:bodyPr/>
                    <a:lstStyle/>
                    <a:p>
                      <a:endParaRPr lang="en-US"/>
                    </a:p>
                  </a:txBody>
                  <a:tcP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4"/>
                  </a:ext>
                </a:extLst>
              </a:tr>
              <a:tr h="227603">
                <a:tc rowSpan="4">
                  <a:txBody>
                    <a:bodyPr/>
                    <a:lstStyle/>
                    <a:p>
                      <a:pPr marL="0" marR="0" algn="l">
                        <a:lnSpc>
                          <a:spcPct val="107000"/>
                        </a:lnSpc>
                        <a:spcBef>
                          <a:spcPts val="0"/>
                        </a:spcBef>
                        <a:spcAft>
                          <a:spcPts val="0"/>
                        </a:spcAft>
                      </a:pPr>
                      <a:r>
                        <a:rPr lang="ru-RU" sz="1500" dirty="0">
                          <a:effectLst/>
                          <a:latin typeface="Arial" panose="020B0604020202020204" pitchFamily="34" charset="0"/>
                          <a:cs typeface="Arial" panose="020B0604020202020204" pitchFamily="34" charset="0"/>
                        </a:rPr>
                        <a:t>Компетенција 2</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nchor="ct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5"/>
                  </a:ext>
                </a:extLst>
              </a:tr>
              <a:tr h="227603">
                <a:tc vMerge="1">
                  <a:txBody>
                    <a:bodyPr/>
                    <a:lstStyle/>
                    <a:p>
                      <a:endParaRPr lang="en-US"/>
                    </a:p>
                  </a:txBody>
                  <a:tcP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6"/>
                  </a:ext>
                </a:extLst>
              </a:tr>
              <a:tr h="227603">
                <a:tc vMerge="1">
                  <a:txBody>
                    <a:bodyPr/>
                    <a:lstStyle/>
                    <a:p>
                      <a:endParaRPr lang="en-US"/>
                    </a:p>
                  </a:txBody>
                  <a:tcP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7"/>
                  </a:ext>
                </a:extLst>
              </a:tr>
              <a:tr h="227603">
                <a:tc vMerge="1">
                  <a:txBody>
                    <a:bodyPr/>
                    <a:lstStyle/>
                    <a:p>
                      <a:endParaRPr lang="en-US"/>
                    </a:p>
                  </a:txBody>
                  <a:tcP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8"/>
                  </a:ext>
                </a:extLst>
              </a:tr>
              <a:tr h="227603">
                <a:tc rowSpan="4">
                  <a:txBody>
                    <a:bodyPr/>
                    <a:lstStyle/>
                    <a:p>
                      <a:pPr marL="0" marR="0" algn="l">
                        <a:lnSpc>
                          <a:spcPct val="107000"/>
                        </a:lnSpc>
                        <a:spcBef>
                          <a:spcPts val="0"/>
                        </a:spcBef>
                        <a:spcAft>
                          <a:spcPts val="0"/>
                        </a:spcAft>
                      </a:pPr>
                      <a:r>
                        <a:rPr lang="ru-RU" sz="1500" dirty="0">
                          <a:effectLst/>
                          <a:latin typeface="Arial" panose="020B0604020202020204" pitchFamily="34" charset="0"/>
                          <a:cs typeface="Arial" panose="020B0604020202020204" pitchFamily="34" charset="0"/>
                        </a:rPr>
                        <a:t>Компетенција </a:t>
                      </a:r>
                      <a:r>
                        <a:rPr lang="en-US" sz="1500" dirty="0">
                          <a:effectLst/>
                          <a:latin typeface="Arial" panose="020B0604020202020204" pitchFamily="34" charset="0"/>
                          <a:cs typeface="Arial" panose="020B0604020202020204" pitchFamily="34" charset="0"/>
                        </a:rPr>
                        <a:t>3</a:t>
                      </a:r>
                      <a:r>
                        <a:rPr lang="ru-RU" sz="1500" dirty="0">
                          <a:effectLst/>
                          <a:latin typeface="Arial" panose="020B0604020202020204" pitchFamily="34" charset="0"/>
                          <a:cs typeface="Arial" panose="020B0604020202020204" pitchFamily="34" charset="0"/>
                        </a:rPr>
                        <a:t> </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nchor="ct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09"/>
                  </a:ext>
                </a:extLst>
              </a:tr>
              <a:tr h="227603">
                <a:tc vMerge="1">
                  <a:txBody>
                    <a:bodyPr/>
                    <a:lstStyle/>
                    <a:p>
                      <a:endParaRPr lang="en-US"/>
                    </a:p>
                  </a:txBody>
                  <a:tcP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10"/>
                  </a:ext>
                </a:extLst>
              </a:tr>
              <a:tr h="227603">
                <a:tc vMerge="1">
                  <a:txBody>
                    <a:bodyPr/>
                    <a:lstStyle/>
                    <a:p>
                      <a:endParaRPr lang="en-US"/>
                    </a:p>
                  </a:txBody>
                  <a:tcPr/>
                </a:tc>
                <a:tc>
                  <a:txBody>
                    <a:bodyPr/>
                    <a:lstStyle/>
                    <a:p>
                      <a:pPr marL="0" marR="0" algn="just">
                        <a:lnSpc>
                          <a:spcPct val="107000"/>
                        </a:lnSpc>
                        <a:spcBef>
                          <a:spcPts val="0"/>
                        </a:spcBef>
                        <a:spcAft>
                          <a:spcPts val="0"/>
                        </a:spcAft>
                      </a:pPr>
                      <a:r>
                        <a:rPr lang="ru-RU" sz="1500">
                          <a:effectLst/>
                        </a:rPr>
                        <a:t> </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dirty="0">
                          <a:effectLst/>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dirty="0">
                          <a:effectLst/>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11"/>
                  </a:ext>
                </a:extLst>
              </a:tr>
              <a:tr h="298750">
                <a:tc vMerge="1">
                  <a:txBody>
                    <a:bodyPr/>
                    <a:lstStyle/>
                    <a:p>
                      <a:endParaRPr lang="en-US"/>
                    </a:p>
                  </a:txBody>
                  <a:tcPr/>
                </a:tc>
                <a:tc>
                  <a:txBody>
                    <a:bodyPr/>
                    <a:lstStyle/>
                    <a:p>
                      <a:pPr marL="0" marR="0" algn="just">
                        <a:lnSpc>
                          <a:spcPct val="107000"/>
                        </a:lnSpc>
                        <a:spcBef>
                          <a:spcPts val="0"/>
                        </a:spcBef>
                        <a:spcAft>
                          <a:spcPts val="0"/>
                        </a:spcAft>
                      </a:pPr>
                      <a:r>
                        <a:rPr lang="ru-RU" sz="1500" dirty="0">
                          <a:effectLst/>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dirty="0">
                          <a:effectLst/>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a:txBody>
                    <a:bodyPr/>
                    <a:lstStyle/>
                    <a:p>
                      <a:pPr marL="0" marR="0" algn="just">
                        <a:lnSpc>
                          <a:spcPct val="107000"/>
                        </a:lnSpc>
                        <a:spcBef>
                          <a:spcPts val="0"/>
                        </a:spcBef>
                        <a:spcAft>
                          <a:spcPts val="0"/>
                        </a:spcAft>
                      </a:pPr>
                      <a:r>
                        <a:rPr lang="ru-RU" sz="1500" dirty="0">
                          <a:effectLst/>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extLst>
                  <a:ext uri="{0D108BD9-81ED-4DB2-BD59-A6C34878D82A}">
                    <a16:rowId xmlns:a16="http://schemas.microsoft.com/office/drawing/2014/main" val="10012"/>
                  </a:ext>
                </a:extLst>
              </a:tr>
              <a:tr h="227603">
                <a:tc gridSpan="4">
                  <a:txBody>
                    <a:bodyPr/>
                    <a:lstStyle/>
                    <a:p>
                      <a:pPr marL="0" marR="0" algn="just">
                        <a:lnSpc>
                          <a:spcPct val="107000"/>
                        </a:lnSpc>
                        <a:spcBef>
                          <a:spcPts val="0"/>
                        </a:spcBef>
                        <a:spcAft>
                          <a:spcPts val="0"/>
                        </a:spcAft>
                      </a:pPr>
                      <a:r>
                        <a:rPr lang="ru-RU" sz="1500" dirty="0">
                          <a:effectLst/>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90" marR="6859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70020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381F462-87CB-470B-BA92-2BD15BB70879}"/>
              </a:ext>
            </a:extLst>
          </p:cNvPr>
          <p:cNvSpPr>
            <a:spLocks noGrp="1"/>
          </p:cNvSpPr>
          <p:nvPr>
            <p:ph type="title"/>
          </p:nvPr>
        </p:nvSpPr>
        <p:spPr>
          <a:xfrm>
            <a:off x="731837" y="353706"/>
            <a:ext cx="10515600" cy="941229"/>
          </a:xfrm>
        </p:spPr>
        <p:txBody>
          <a:bodyPr vert="horz" lIns="91440" tIns="45720" rIns="91440" bIns="45720" rtlCol="0" anchor="ctr">
            <a:normAutofit/>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Груписање задатака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3EE5F88-68F9-4CC2-BBF8-ECCBF7CDAF15}"/>
              </a:ext>
            </a:extLst>
          </p:cNvPr>
          <p:cNvSpPr txBox="1">
            <a:spLocks noChangeArrowheads="1"/>
          </p:cNvSpPr>
          <p:nvPr/>
        </p:nvSpPr>
        <p:spPr>
          <a:xfrm>
            <a:off x="838199" y="1641848"/>
            <a:ext cx="10302875" cy="38737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Aft>
                <a:spcPts val="600"/>
              </a:spcAft>
              <a:buClr>
                <a:srgbClr val="1F4E79"/>
              </a:buClr>
              <a:buSzPct val="70000"/>
              <a:buFont typeface="Wingdings" panose="05000000000000000000" pitchFamily="2" charset="2"/>
              <a:buChar char="q"/>
            </a:pPr>
            <a:r>
              <a:rPr lang="sr-Cyrl-RS" altLang="en-US" sz="1900" dirty="0">
                <a:latin typeface="Arial" panose="020B0604020202020204" pitchFamily="34" charset="0"/>
                <a:cs typeface="Arial" panose="020B0604020202020204" pitchFamily="34" charset="0"/>
              </a:rPr>
              <a:t>За сваку компетенцију која се проверава неопходно је израдити </a:t>
            </a:r>
            <a:r>
              <a:rPr lang="sr-Cyrl-RS" altLang="en-US" sz="1900" b="1" dirty="0">
                <a:solidFill>
                  <a:srgbClr val="1F4E79"/>
                </a:solidFill>
                <a:latin typeface="Arial" panose="020B0604020202020204" pitchFamily="34" charset="0"/>
                <a:cs typeface="Arial" panose="020B0604020202020204" pitchFamily="34" charset="0"/>
              </a:rPr>
              <a:t>више група задатака</a:t>
            </a:r>
            <a:r>
              <a:rPr lang="sr-Cyrl-RS" altLang="en-US" sz="1900" dirty="0">
                <a:latin typeface="Arial" panose="020B0604020202020204" pitchFamily="34" charset="0"/>
                <a:cs typeface="Arial" panose="020B0604020202020204" pitchFamily="34" charset="0"/>
              </a:rPr>
              <a:t>, односно комбинација задатака.</a:t>
            </a:r>
          </a:p>
          <a:p>
            <a:pPr marL="342900" indent="-342900" algn="just">
              <a:lnSpc>
                <a:spcPct val="100000"/>
              </a:lnSpc>
              <a:spcAft>
                <a:spcPts val="600"/>
              </a:spcAft>
              <a:buClr>
                <a:srgbClr val="1F4E79"/>
              </a:buClr>
              <a:buSzPct val="70000"/>
              <a:buFont typeface="Wingdings" panose="05000000000000000000" pitchFamily="2" charset="2"/>
              <a:buChar char="q"/>
            </a:pPr>
            <a:r>
              <a:rPr lang="sr-Cyrl-RS" altLang="en-US" sz="1900" dirty="0">
                <a:latin typeface="Arial" panose="020B0604020202020204" pitchFamily="34" charset="0"/>
                <a:cs typeface="Arial" panose="020B0604020202020204" pitchFamily="34" charset="0"/>
              </a:rPr>
              <a:t>Критеријум за за груписање задатака је крајњи </a:t>
            </a:r>
            <a:r>
              <a:rPr lang="sr-Cyrl-RS" altLang="en-US" sz="1900" b="1" dirty="0">
                <a:solidFill>
                  <a:srgbClr val="1F4E79"/>
                </a:solidFill>
                <a:latin typeface="Arial" panose="020B0604020202020204" pitchFamily="34" charset="0"/>
                <a:cs typeface="Arial" panose="020B0604020202020204" pitchFamily="34" charset="0"/>
              </a:rPr>
              <a:t>производ</a:t>
            </a:r>
            <a:r>
              <a:rPr lang="sr-Cyrl-RS" altLang="en-US" sz="1900" dirty="0">
                <a:latin typeface="Arial" panose="020B0604020202020204" pitchFamily="34" charset="0"/>
                <a:cs typeface="Arial" panose="020B0604020202020204" pitchFamily="34" charset="0"/>
              </a:rPr>
              <a:t> или </a:t>
            </a:r>
            <a:r>
              <a:rPr lang="sr-Cyrl-RS" altLang="en-US" sz="1900" b="1" dirty="0">
                <a:solidFill>
                  <a:srgbClr val="1F4E79"/>
                </a:solidFill>
                <a:latin typeface="Arial" panose="020B0604020202020204" pitchFamily="34" charset="0"/>
                <a:cs typeface="Arial" panose="020B0604020202020204" pitchFamily="34" charset="0"/>
              </a:rPr>
              <a:t>услуга</a:t>
            </a:r>
            <a:r>
              <a:rPr lang="sr-Cyrl-RS" altLang="en-US" sz="1900" dirty="0">
                <a:latin typeface="Arial" panose="020B0604020202020204" pitchFamily="34" charset="0"/>
                <a:cs typeface="Arial" panose="020B0604020202020204" pitchFamily="34" charset="0"/>
              </a:rPr>
              <a:t> чије креирање, односно извршење омогућује та компетенција. </a:t>
            </a:r>
          </a:p>
          <a:p>
            <a:pPr marL="342900" indent="-342900" algn="just">
              <a:lnSpc>
                <a:spcPct val="100000"/>
              </a:lnSpc>
              <a:spcAft>
                <a:spcPts val="600"/>
              </a:spcAft>
              <a:buClr>
                <a:srgbClr val="1F4E79"/>
              </a:buClr>
              <a:buSzPct val="70000"/>
              <a:buFont typeface="Wingdings" panose="05000000000000000000" pitchFamily="2" charset="2"/>
              <a:buChar char="q"/>
            </a:pPr>
            <a:r>
              <a:rPr lang="sr-Cyrl-RS" altLang="en-US" sz="1900" dirty="0">
                <a:latin typeface="Arial" panose="020B0604020202020204" pitchFamily="34" charset="0"/>
                <a:cs typeface="Arial" panose="020B0604020202020204" pitchFamily="34" charset="0"/>
              </a:rPr>
              <a:t>Задаци за проверу компетенције морају обухватити све врсте крајњег производа или услуге у чијем креирању, односно извршењу се та компетенција манифестује. </a:t>
            </a:r>
          </a:p>
          <a:p>
            <a:pPr marL="342900" indent="-342900" algn="just">
              <a:lnSpc>
                <a:spcPct val="100000"/>
              </a:lnSpc>
              <a:spcAft>
                <a:spcPts val="600"/>
              </a:spcAft>
              <a:buClr>
                <a:srgbClr val="1F4E79"/>
              </a:buClr>
              <a:buSzPct val="70000"/>
              <a:buFont typeface="Wingdings" panose="05000000000000000000" pitchFamily="2" charset="2"/>
              <a:buChar char="q"/>
            </a:pPr>
            <a:r>
              <a:rPr lang="sr-Cyrl-RS" altLang="en-US" sz="1900" dirty="0">
                <a:latin typeface="Arial" panose="020B0604020202020204" pitchFamily="34" charset="0"/>
                <a:cs typeface="Arial" panose="020B0604020202020204" pitchFamily="34" charset="0"/>
              </a:rPr>
              <a:t>Групе производа и услуга за одређену компетенцију идентификују се на основу вештина које садржи одговарајући стандард квалификација, односно програм обуке. </a:t>
            </a:r>
          </a:p>
          <a:p>
            <a:pPr marL="342900" indent="-342900" algn="just">
              <a:lnSpc>
                <a:spcPct val="100000"/>
              </a:lnSpc>
              <a:spcAft>
                <a:spcPts val="600"/>
              </a:spcAft>
              <a:buClr>
                <a:srgbClr val="1F4E79"/>
              </a:buClr>
              <a:buSzPct val="70000"/>
              <a:buFont typeface="Wingdings" panose="05000000000000000000" pitchFamily="2" charset="2"/>
              <a:buChar char="q"/>
            </a:pPr>
            <a:r>
              <a:rPr lang="sr-Cyrl-RS" altLang="en-US" sz="1900" dirty="0">
                <a:latin typeface="Arial" panose="020B0604020202020204" pitchFamily="34" charset="0"/>
                <a:cs typeface="Arial" panose="020B0604020202020204" pitchFamily="34" charset="0"/>
              </a:rPr>
              <a:t>За сваку компетенцију формулишу се максимално четири (4) групе задатака. </a:t>
            </a:r>
            <a:endParaRPr lang="en-US" alt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336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B4787F7-8E83-4F75-8D4F-16FD93DD0CA5}"/>
              </a:ext>
            </a:extLst>
          </p:cNvPr>
          <p:cNvSpPr>
            <a:spLocks noGrp="1"/>
          </p:cNvSpPr>
          <p:nvPr>
            <p:ph type="title"/>
          </p:nvPr>
        </p:nvSpPr>
        <p:spPr>
          <a:xfrm>
            <a:off x="745840" y="201863"/>
            <a:ext cx="10515600" cy="1325563"/>
          </a:xfrm>
        </p:spPr>
        <p:txBody>
          <a:bodyPr vert="horz" lIns="91440" tIns="45720" rIns="91440" bIns="45720" rtlCol="0" anchor="ctr">
            <a:normAutofit/>
          </a:bodyPr>
          <a:lstStyle/>
          <a:p>
            <a:r>
              <a:rPr lang="sr-Cyrl-RS" altLang="en-US" sz="4000" b="1">
                <a:solidFill>
                  <a:schemeClr val="accent5">
                    <a:lumMod val="50000"/>
                  </a:schemeClr>
                </a:solidFill>
                <a:latin typeface="Arial" panose="020B0604020202020204" pitchFamily="34" charset="0"/>
                <a:cs typeface="Arial" panose="020B0604020202020204" pitchFamily="34" charset="0"/>
              </a:rPr>
              <a:t>Груписање задатака - пример</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8" name="AutoShape 4">
            <a:extLst>
              <a:ext uri="{FF2B5EF4-FFF2-40B4-BE49-F238E27FC236}">
                <a16:creationId xmlns:a16="http://schemas.microsoft.com/office/drawing/2014/main" id="{83763BB6-9F2B-4C84-AC8A-95448B6E7731}"/>
              </a:ext>
            </a:extLst>
          </p:cNvPr>
          <p:cNvSpPr>
            <a:spLocks noChangeArrowheads="1"/>
          </p:cNvSpPr>
          <p:nvPr/>
        </p:nvSpPr>
        <p:spPr bwMode="auto">
          <a:xfrm>
            <a:off x="852738" y="1746389"/>
            <a:ext cx="7104487" cy="2961798"/>
          </a:xfrm>
          <a:prstGeom prst="roundRect">
            <a:avLst>
              <a:gd name="adj" fmla="val 16667"/>
            </a:avLst>
          </a:prstGeom>
          <a:solidFill>
            <a:srgbClr val="FFFFFF"/>
          </a:solidFill>
          <a:ln w="9525">
            <a:solidFill>
              <a:srgbClr val="000000"/>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600"/>
              </a:spcAft>
            </a:pPr>
            <a:r>
              <a:rPr lang="sr-Cyrl-RS" altLang="en-US" dirty="0">
                <a:solidFill>
                  <a:srgbClr val="000000"/>
                </a:solidFill>
                <a:latin typeface="Arial" panose="020B0604020202020204" pitchFamily="34" charset="0"/>
                <a:cs typeface="Arial" panose="020B0604020202020204" pitchFamily="34" charset="0"/>
              </a:rPr>
              <a:t>Компетенција:  </a:t>
            </a:r>
            <a:r>
              <a:rPr lang="sr-Cyrl-RS" altLang="en-US" b="1" dirty="0">
                <a:solidFill>
                  <a:srgbClr val="000000"/>
                </a:solidFill>
                <a:latin typeface="Arial" panose="020B0604020202020204" pitchFamily="34" charset="0"/>
                <a:cs typeface="Arial" panose="020B0604020202020204" pitchFamily="34" charset="0"/>
              </a:rPr>
              <a:t>Малтерисање и облагање површина</a:t>
            </a:r>
          </a:p>
          <a:p>
            <a:pPr>
              <a:spcBef>
                <a:spcPts val="600"/>
              </a:spcBef>
              <a:spcAft>
                <a:spcPts val="600"/>
              </a:spcAft>
            </a:pPr>
            <a:r>
              <a:rPr lang="sr-Cyrl-RS" altLang="en-US" dirty="0">
                <a:solidFill>
                  <a:srgbClr val="000000"/>
                </a:solidFill>
                <a:latin typeface="Arial" panose="020B0604020202020204" pitchFamily="34" charset="0"/>
                <a:cs typeface="Arial" panose="020B0604020202020204" pitchFamily="34" charset="0"/>
              </a:rPr>
              <a:t>Задаци за проверу ове компетенције групишу се у задатке за: </a:t>
            </a:r>
          </a:p>
          <a:p>
            <a:pPr>
              <a:spcBef>
                <a:spcPts val="600"/>
              </a:spcBef>
              <a:spcAft>
                <a:spcPts val="600"/>
              </a:spcAft>
              <a:buClr>
                <a:srgbClr val="000000"/>
              </a:buClr>
            </a:pPr>
            <a:r>
              <a:rPr lang="sr-Cyrl-RS" altLang="en-US" dirty="0">
                <a:solidFill>
                  <a:srgbClr val="000000"/>
                </a:solidFill>
                <a:latin typeface="Arial" panose="020B0604020202020204" pitchFamily="34" charset="0"/>
                <a:cs typeface="Arial" panose="020B0604020202020204" pitchFamily="34" charset="0"/>
              </a:rPr>
              <a:t>- Малтерисање кречним малтером</a:t>
            </a:r>
          </a:p>
          <a:p>
            <a:pPr>
              <a:spcBef>
                <a:spcPts val="600"/>
              </a:spcBef>
              <a:spcAft>
                <a:spcPts val="600"/>
              </a:spcAft>
              <a:buClr>
                <a:srgbClr val="000000"/>
              </a:buClr>
            </a:pPr>
            <a:r>
              <a:rPr lang="sr-Cyrl-RS" altLang="en-US" dirty="0">
                <a:solidFill>
                  <a:srgbClr val="000000"/>
                </a:solidFill>
                <a:latin typeface="Arial" panose="020B0604020202020204" pitchFamily="34" charset="0"/>
                <a:cs typeface="Arial" panose="020B0604020202020204" pitchFamily="34" charset="0"/>
              </a:rPr>
              <a:t>- Облагање зидова фасадном опеком</a:t>
            </a:r>
          </a:p>
          <a:p>
            <a:pPr>
              <a:spcBef>
                <a:spcPts val="600"/>
              </a:spcBef>
              <a:spcAft>
                <a:spcPts val="600"/>
              </a:spcAft>
              <a:buClr>
                <a:srgbClr val="000000"/>
              </a:buClr>
            </a:pPr>
            <a:r>
              <a:rPr lang="sr-Cyrl-RS" altLang="en-US" dirty="0">
                <a:solidFill>
                  <a:srgbClr val="000000"/>
                </a:solidFill>
                <a:latin typeface="Arial" panose="020B0604020202020204" pitchFamily="34" charset="0"/>
                <a:cs typeface="Arial" panose="020B0604020202020204" pitchFamily="34" charset="0"/>
              </a:rPr>
              <a:t>- Облагање зидова „демит“ фасадом</a:t>
            </a:r>
          </a:p>
          <a:p>
            <a:pPr>
              <a:spcBef>
                <a:spcPts val="600"/>
              </a:spcBef>
              <a:spcAft>
                <a:spcPts val="600"/>
              </a:spcAft>
              <a:buClr>
                <a:srgbClr val="000000"/>
              </a:buClr>
            </a:pPr>
            <a:r>
              <a:rPr lang="sr-Cyrl-RS" altLang="en-US" dirty="0">
                <a:solidFill>
                  <a:srgbClr val="000000"/>
                </a:solidFill>
                <a:latin typeface="Arial" panose="020B0604020202020204" pitchFamily="34" charset="0"/>
                <a:cs typeface="Arial" panose="020B0604020202020204" pitchFamily="34" charset="0"/>
              </a:rPr>
              <a:t>- Облагање украсним каменом;</a:t>
            </a:r>
            <a:r>
              <a:rPr lang="sr-Cyrl-RS" altLang="en-US" sz="1600" dirty="0">
                <a:solidFill>
                  <a:srgbClr val="000000"/>
                </a:solidFill>
                <a:latin typeface="Arial" panose="020B0604020202020204" pitchFamily="34" charset="0"/>
                <a:cs typeface="Arial" panose="020B0604020202020204" pitchFamily="34" charset="0"/>
              </a:rPr>
              <a:t>	</a:t>
            </a:r>
            <a:endParaRPr lang="sr-Cyrl-RS" altLang="en-US" sz="1600" dirty="0">
              <a:latin typeface="Arial" panose="020B0604020202020204" pitchFamily="34" charset="0"/>
              <a:cs typeface="Arial" panose="020B0604020202020204" pitchFamily="34" charset="0"/>
            </a:endParaRPr>
          </a:p>
          <a:p>
            <a:endParaRPr lang="en-US" altLang="en-US" dirty="0"/>
          </a:p>
        </p:txBody>
      </p:sp>
    </p:spTree>
    <p:extLst>
      <p:ext uri="{BB962C8B-B14F-4D97-AF65-F5344CB8AC3E}">
        <p14:creationId xmlns:p14="http://schemas.microsoft.com/office/powerpoint/2010/main" val="63125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B4787F7-8E83-4F75-8D4F-16FD93DD0CA5}"/>
              </a:ext>
            </a:extLst>
          </p:cNvPr>
          <p:cNvSpPr>
            <a:spLocks noGrp="1"/>
          </p:cNvSpPr>
          <p:nvPr>
            <p:ph type="title"/>
          </p:nvPr>
        </p:nvSpPr>
        <p:spPr>
          <a:xfrm>
            <a:off x="745840" y="338050"/>
            <a:ext cx="10515600" cy="1422656"/>
          </a:xfrm>
        </p:spPr>
        <p:txBody>
          <a:bodyPr vert="horz" lIns="91440" tIns="45720" rIns="91440" bIns="45720" rtlCol="0" anchor="ctr">
            <a:normAutofit/>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Груписање и оцењивање задатака - правила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FA10BAE7-883A-41B2-A9B1-750E0BF8B981}"/>
              </a:ext>
            </a:extLst>
          </p:cNvPr>
          <p:cNvSpPr txBox="1">
            <a:spLocks/>
          </p:cNvSpPr>
          <p:nvPr/>
        </p:nvSpPr>
        <p:spPr>
          <a:xfrm>
            <a:off x="745840" y="2001379"/>
            <a:ext cx="10515600" cy="386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9250" indent="-295275">
              <a:lnSpc>
                <a:spcPct val="100000"/>
              </a:lnSpc>
              <a:spcBef>
                <a:spcPts val="1200"/>
              </a:spcBef>
              <a:spcAft>
                <a:spcPts val="1200"/>
              </a:spcAft>
              <a:buClr>
                <a:srgbClr val="1F4E79"/>
              </a:buClr>
              <a:buSzPct val="70000"/>
              <a:buFont typeface="Wingdings" panose="05000000000000000000" pitchFamily="2" charset="2"/>
              <a:buChar char="q"/>
              <a:defRPr/>
            </a:pPr>
            <a:r>
              <a:rPr lang="ru-RU" sz="1800" dirty="0">
                <a:latin typeface="Arial" panose="020B0604020202020204" pitchFamily="34" charset="0"/>
                <a:cs typeface="Arial" panose="020B0604020202020204" pitchFamily="34" charset="0"/>
              </a:rPr>
              <a:t>Од израђених радних задатака сачињава се одговарајући број комбинација</a:t>
            </a:r>
            <a:r>
              <a:rPr lang="ru-RU" sz="1800" b="1" dirty="0">
                <a:latin typeface="Arial" panose="020B0604020202020204" pitchFamily="34" charset="0"/>
                <a:cs typeface="Arial" panose="020B0604020202020204" pitchFamily="34" charset="0"/>
              </a:rPr>
              <a:t> </a:t>
            </a:r>
            <a:r>
              <a:rPr lang="ru-RU" sz="1800" dirty="0">
                <a:latin typeface="Arial" panose="020B0604020202020204" pitchFamily="34" charset="0"/>
                <a:cs typeface="Arial" panose="020B0604020202020204" pitchFamily="34" charset="0"/>
              </a:rPr>
              <a:t>радних задатака за испит. </a:t>
            </a:r>
          </a:p>
          <a:p>
            <a:pPr marL="349250" indent="-295275">
              <a:lnSpc>
                <a:spcPct val="100000"/>
              </a:lnSpc>
              <a:spcBef>
                <a:spcPts val="1200"/>
              </a:spcBef>
              <a:spcAft>
                <a:spcPts val="1200"/>
              </a:spcAft>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Комбинација задатака које кандидат извлачи на испиту мора садржати задатке из сваке групе.</a:t>
            </a:r>
          </a:p>
          <a:p>
            <a:pPr marL="349250" indent="-295275">
              <a:lnSpc>
                <a:spcPct val="100000"/>
              </a:lnSpc>
              <a:spcBef>
                <a:spcPts val="1200"/>
              </a:spcBef>
              <a:spcAft>
                <a:spcPts val="1200"/>
              </a:spcAft>
              <a:buClr>
                <a:srgbClr val="1F4E79"/>
              </a:buClr>
              <a:buSzPct val="70000"/>
              <a:buFont typeface="Wingdings" panose="05000000000000000000" pitchFamily="2" charset="2"/>
              <a:buChar char="q"/>
              <a:defRPr/>
            </a:pPr>
            <a:r>
              <a:rPr lang="ru-RU" sz="1800" dirty="0">
                <a:latin typeface="Arial" panose="020B0604020202020204" pitchFamily="34" charset="0"/>
                <a:cs typeface="Arial" panose="020B0604020202020204" pitchFamily="34" charset="0"/>
              </a:rPr>
              <a:t>Број комбинација мора бити за најмање </a:t>
            </a:r>
            <a:r>
              <a:rPr lang="ru-RU" sz="1800" b="1" dirty="0">
                <a:solidFill>
                  <a:srgbClr val="1F4E79"/>
                </a:solidFill>
                <a:latin typeface="Arial" panose="020B0604020202020204" pitchFamily="34" charset="0"/>
                <a:cs typeface="Arial" panose="020B0604020202020204" pitchFamily="34" charset="0"/>
              </a:rPr>
              <a:t>10%</a:t>
            </a:r>
            <a:r>
              <a:rPr lang="ru-RU" sz="1800" dirty="0">
                <a:latin typeface="Arial" panose="020B0604020202020204" pitchFamily="34" charset="0"/>
                <a:cs typeface="Arial" panose="020B0604020202020204" pitchFamily="34" charset="0"/>
              </a:rPr>
              <a:t> већи од броја полазника који полажу испит.</a:t>
            </a:r>
            <a:endParaRPr lang="sr-Cyrl-RS" sz="1800" dirty="0">
              <a:latin typeface="Arial" panose="020B0604020202020204" pitchFamily="34" charset="0"/>
              <a:cs typeface="Arial" panose="020B0604020202020204" pitchFamily="34" charset="0"/>
            </a:endParaRPr>
          </a:p>
          <a:p>
            <a:pPr marL="349250" indent="-295275">
              <a:lnSpc>
                <a:spcPct val="100000"/>
              </a:lnSpc>
              <a:spcBef>
                <a:spcPts val="1200"/>
              </a:spcBef>
              <a:spcAft>
                <a:spcPts val="1200"/>
              </a:spcAft>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Сваки члан испитне комисије пре испита добија обрасце за оцењивање радних задатака (у оквиру одабране комбинације), а председник комисије и збирни образац за оцењивање.</a:t>
            </a:r>
          </a:p>
          <a:p>
            <a:pPr marL="349250" indent="-295275">
              <a:lnSpc>
                <a:spcPct val="100000"/>
              </a:lnSpc>
              <a:spcBef>
                <a:spcPts val="1200"/>
              </a:spcBef>
              <a:spcAft>
                <a:spcPts val="1200"/>
              </a:spcAft>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Сваки члан комисије независно оцењује рад полазника, користећи одговарајући образац за оцењивање радног задатка. </a:t>
            </a:r>
            <a:endParaRPr lang="en-US" sz="1800" dirty="0">
              <a:latin typeface="Arial" panose="020B0604020202020204" pitchFamily="34" charset="0"/>
              <a:cs typeface="Arial" panose="020B0604020202020204" pitchFamily="34" charset="0"/>
            </a:endParaRPr>
          </a:p>
          <a:p>
            <a:pPr marL="395287" indent="0">
              <a:lnSpc>
                <a:spcPct val="150000"/>
              </a:lnSpc>
              <a:spcBef>
                <a:spcPts val="1200"/>
              </a:spcBef>
              <a:spcAft>
                <a:spcPts val="1200"/>
              </a:spcAft>
              <a:buClr>
                <a:srgbClr val="C00000"/>
              </a:buClr>
              <a:buSzPct val="70000"/>
              <a:buFont typeface="Arial" panose="020B0604020202020204" pitchFamily="34" charset="0"/>
              <a:buNone/>
              <a:defRPr/>
            </a:pPr>
            <a:endParaRPr lang="sr-Cyrl-RS" sz="1800" dirty="0">
              <a:latin typeface="Arial" panose="020B0604020202020204" pitchFamily="34" charset="0"/>
              <a:cs typeface="Arial" panose="020B0604020202020204" pitchFamily="34" charset="0"/>
            </a:endParaRPr>
          </a:p>
          <a:p>
            <a:pPr marL="631825" indent="-236538">
              <a:lnSpc>
                <a:spcPct val="150000"/>
              </a:lnSpc>
              <a:spcBef>
                <a:spcPts val="1200"/>
              </a:spcBef>
              <a:spcAft>
                <a:spcPts val="1200"/>
              </a:spcAft>
              <a:buClr>
                <a:srgbClr val="C00000"/>
              </a:buClr>
              <a:buSzPct val="70000"/>
              <a:buFont typeface="Wingdings" panose="05000000000000000000" pitchFamily="2" charset="2"/>
              <a:buChar char="q"/>
              <a:defRPr/>
            </a:pPr>
            <a:endParaRPr lang="en-US" sz="1800" dirty="0">
              <a:latin typeface="Arial" panose="020B0604020202020204" pitchFamily="34" charset="0"/>
              <a:cs typeface="Arial" panose="020B0604020202020204" pitchFamily="34" charset="0"/>
            </a:endParaRPr>
          </a:p>
          <a:p>
            <a:pPr>
              <a:spcBef>
                <a:spcPts val="1200"/>
              </a:spcBef>
              <a:spcAft>
                <a:spcPts val="1200"/>
              </a:spcAft>
              <a:buClr>
                <a:srgbClr val="C00000"/>
              </a:buClr>
              <a:buSzPct val="70000"/>
              <a:buFont typeface="Wingdings" panose="05000000000000000000" pitchFamily="2" charset="2"/>
              <a:buChar char="q"/>
              <a:defRPr/>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18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3711D41E-55A2-4C20-BE59-2C345BABF5F2}"/>
              </a:ext>
            </a:extLst>
          </p:cNvPr>
          <p:cNvSpPr>
            <a:spLocks noGrp="1"/>
          </p:cNvSpPr>
          <p:nvPr>
            <p:ph type="title"/>
          </p:nvPr>
        </p:nvSpPr>
        <p:spPr>
          <a:xfrm>
            <a:off x="614459" y="338472"/>
            <a:ext cx="10515600" cy="896938"/>
          </a:xfrm>
        </p:spPr>
        <p:txBody>
          <a:bodyPr vert="horz" lIns="91440" tIns="45720" rIns="91440" bIns="45720" rtlCol="0" anchor="ctr">
            <a:normAutofit/>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Начин одржавања испита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14" name="Content Placeholder 2">
            <a:extLst>
              <a:ext uri="{FF2B5EF4-FFF2-40B4-BE49-F238E27FC236}">
                <a16:creationId xmlns:a16="http://schemas.microsoft.com/office/drawing/2014/main" id="{2BA42BE0-D010-4FC9-BAEC-34B631BCB4AC}"/>
              </a:ext>
            </a:extLst>
          </p:cNvPr>
          <p:cNvSpPr txBox="1">
            <a:spLocks/>
          </p:cNvSpPr>
          <p:nvPr/>
        </p:nvSpPr>
        <p:spPr>
          <a:xfrm>
            <a:off x="885691" y="1660793"/>
            <a:ext cx="10729913" cy="40590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Испит се организује за програм у целини (</a:t>
            </a:r>
            <a:r>
              <a:rPr lang="ru-RU" altLang="en-US" sz="2000" i="1" dirty="0">
                <a:latin typeface="Arial" panose="020B0604020202020204" pitchFamily="34" charset="0"/>
                <a:cs typeface="Arial" panose="020B0604020202020204" pitchFamily="34" charset="0"/>
              </a:rPr>
              <a:t>провера свих програмом предвиђених стручних компетенција</a:t>
            </a:r>
            <a:r>
              <a:rPr lang="ru-RU" altLang="en-US" sz="2000" dirty="0">
                <a:latin typeface="Arial" panose="020B0604020202020204" pitchFamily="34" charset="0"/>
                <a:cs typeface="Arial" panose="020B0604020202020204" pitchFamily="34" charset="0"/>
              </a:rPr>
              <a:t>) </a:t>
            </a:r>
            <a:r>
              <a:rPr lang="sr-Cyrl-RS" altLang="en-US" sz="2000" dirty="0">
                <a:latin typeface="Arial" panose="020B0604020202020204" pitchFamily="34" charset="0"/>
                <a:cs typeface="Arial" panose="020B0604020202020204" pitchFamily="34" charset="0"/>
              </a:rPr>
              <a:t>или за појединачне стручне компетенције (провера компетенције које обезбеђује појединачни </a:t>
            </a:r>
            <a:r>
              <a:rPr lang="sr-Cyrl-RS" altLang="en-US" sz="2000" b="1" i="1" dirty="0">
                <a:solidFill>
                  <a:srgbClr val="1F4E79"/>
                </a:solidFill>
                <a:latin typeface="Arial" panose="020B0604020202020204" pitchFamily="34" charset="0"/>
                <a:cs typeface="Arial" panose="020B0604020202020204" pitchFamily="34" charset="0"/>
              </a:rPr>
              <a:t>ужестручни модул</a:t>
            </a:r>
            <a:r>
              <a:rPr lang="sr-Cyrl-RS" altLang="en-US" sz="2000" dirty="0">
                <a:latin typeface="Arial" panose="020B0604020202020204" pitchFamily="34" charset="0"/>
                <a:cs typeface="Arial" panose="020B0604020202020204" pitchFamily="34" charset="0"/>
              </a:rPr>
              <a:t>).</a:t>
            </a:r>
          </a:p>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Ако се испит полажер у целини, задаци за проверу компетенција морају бити интегралног типа, односно проверавати две или више компетенција. </a:t>
            </a:r>
          </a:p>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На испиту за програм у целини полазник извршава најмање два, а највише четири радна задатка. </a:t>
            </a:r>
          </a:p>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На испиту за проверу појединачне компетенција полазник извршава највише два радна задатка.</a:t>
            </a:r>
          </a:p>
          <a:p>
            <a:pPr marL="347663" indent="-347663">
              <a:lnSpc>
                <a:spcPct val="100000"/>
              </a:lnSpc>
              <a:spcBef>
                <a:spcPts val="600"/>
              </a:spcBef>
              <a:spcAft>
                <a:spcPts val="600"/>
              </a:spcAft>
              <a:buClr>
                <a:srgbClr val="1F4E79"/>
              </a:buClr>
              <a:buSzPct val="70000"/>
              <a:buFont typeface="Wingdings" panose="05000000000000000000" pitchFamily="2" charset="2"/>
              <a:buChar char="q"/>
            </a:pPr>
            <a:endParaRPr lang="sr-Cyrl-R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288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3711D41E-55A2-4C20-BE59-2C345BABF5F2}"/>
              </a:ext>
            </a:extLst>
          </p:cNvPr>
          <p:cNvSpPr>
            <a:spLocks noGrp="1"/>
          </p:cNvSpPr>
          <p:nvPr>
            <p:ph type="title"/>
          </p:nvPr>
        </p:nvSpPr>
        <p:spPr>
          <a:xfrm>
            <a:off x="653371" y="345666"/>
            <a:ext cx="10515600" cy="831381"/>
          </a:xfrm>
        </p:spPr>
        <p:txBody>
          <a:bodyPr vert="horz" lIns="91440" tIns="45720" rIns="91440" bIns="45720" rtlCol="0" anchor="ctr">
            <a:normAutofit/>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Начин одржавања испита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14" name="Content Placeholder 2">
            <a:extLst>
              <a:ext uri="{FF2B5EF4-FFF2-40B4-BE49-F238E27FC236}">
                <a16:creationId xmlns:a16="http://schemas.microsoft.com/office/drawing/2014/main" id="{2BA42BE0-D010-4FC9-BAEC-34B631BCB4AC}"/>
              </a:ext>
            </a:extLst>
          </p:cNvPr>
          <p:cNvSpPr txBox="1">
            <a:spLocks/>
          </p:cNvSpPr>
          <p:nvPr/>
        </p:nvSpPr>
        <p:spPr>
          <a:xfrm>
            <a:off x="837052" y="1631609"/>
            <a:ext cx="10729913" cy="413689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Испит се обавља на месту на коме је обука обављена.</a:t>
            </a:r>
            <a:endParaRPr lang="ru-RU" altLang="en-US" sz="2000" dirty="0">
              <a:latin typeface="Arial" panose="020B0604020202020204" pitchFamily="34" charset="0"/>
              <a:cs typeface="Arial" panose="020B0604020202020204" pitchFamily="34" charset="0"/>
            </a:endParaRPr>
          </a:p>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ru-RU" altLang="en-US" sz="2000" dirty="0">
                <a:latin typeface="Arial" panose="020B0604020202020204" pitchFamily="34" charset="0"/>
                <a:cs typeface="Arial" panose="020B0604020202020204" pitchFamily="34" charset="0"/>
              </a:rPr>
              <a:t>Кандидати долазе бар 30 минута </a:t>
            </a:r>
            <a:r>
              <a:rPr lang="sr-Cyrl-RS" altLang="en-US" sz="2000" dirty="0">
                <a:latin typeface="Arial" panose="020B0604020202020204" pitchFamily="34" charset="0"/>
                <a:cs typeface="Arial" panose="020B0604020202020204" pitchFamily="34" charset="0"/>
              </a:rPr>
              <a:t>пре отпочињања испита</a:t>
            </a:r>
            <a:r>
              <a:rPr lang="ru-RU" altLang="en-US" sz="2000" dirty="0">
                <a:latin typeface="Arial" panose="020B0604020202020204" pitchFamily="34" charset="0"/>
                <a:cs typeface="Arial" panose="020B0604020202020204" pitchFamily="34" charset="0"/>
              </a:rPr>
              <a:t>, да би обавили личну припрему за извршење радних задатака.</a:t>
            </a:r>
            <a:endParaRPr lang="sr-Cyrl-RS" altLang="en-US" sz="2000" dirty="0">
              <a:latin typeface="Arial" panose="020B0604020202020204" pitchFamily="34" charset="0"/>
              <a:cs typeface="Arial" panose="020B0604020202020204" pitchFamily="34" charset="0"/>
            </a:endParaRPr>
          </a:p>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ru-RU" altLang="en-US" sz="2000" dirty="0">
                <a:latin typeface="Arial" panose="020B0604020202020204" pitchFamily="34" charset="0"/>
                <a:cs typeface="Arial" panose="020B0604020202020204" pitchFamily="34" charset="0"/>
              </a:rPr>
              <a:t>Испит отпочиње извлачењем радних задатака. </a:t>
            </a:r>
          </a:p>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sr-Cyrl-CS" altLang="en-US" sz="2000" dirty="0">
                <a:latin typeface="Arial" panose="020B0604020202020204" pitchFamily="34" charset="0"/>
                <a:cs typeface="Arial" panose="020B0604020202020204" pitchFamily="34" charset="0"/>
              </a:rPr>
              <a:t>Полазник треба да има довољно времена за припрему за извршење радног задатка. Време за припрему може да варира и да траје од </a:t>
            </a:r>
            <a:r>
              <a:rPr lang="sr-Latn-RS" altLang="en-US" sz="2000" dirty="0">
                <a:latin typeface="Arial" panose="020B0604020202020204" pitchFamily="34" charset="0"/>
                <a:cs typeface="Arial" panose="020B0604020202020204" pitchFamily="34" charset="0"/>
              </a:rPr>
              <a:t>30 </a:t>
            </a:r>
            <a:r>
              <a:rPr lang="sr-Cyrl-CS" altLang="en-US" sz="2000" dirty="0">
                <a:latin typeface="Arial" panose="020B0604020202020204" pitchFamily="34" charset="0"/>
                <a:cs typeface="Arial" panose="020B0604020202020204" pitchFamily="34" charset="0"/>
              </a:rPr>
              <a:t>минута до 8 часова.</a:t>
            </a:r>
            <a:endParaRPr lang="sr-Cyrl-RS" altLang="en-US" sz="2000" dirty="0">
              <a:latin typeface="Arial" panose="020B0604020202020204" pitchFamily="34" charset="0"/>
              <a:cs typeface="Arial" panose="020B0604020202020204" pitchFamily="34" charset="0"/>
            </a:endParaRPr>
          </a:p>
          <a:p>
            <a:pPr marL="347663" indent="-347663">
              <a:lnSpc>
                <a:spcPct val="100000"/>
              </a:lnSpc>
              <a:spcBef>
                <a:spcPts val="1200"/>
              </a:spcBef>
              <a:spcAft>
                <a:spcPts val="1200"/>
              </a:spcAft>
              <a:buClr>
                <a:srgbClr val="1F4E79"/>
              </a:buClr>
              <a:buSzPct val="70000"/>
              <a:buFont typeface="Wingdings" panose="05000000000000000000" pitchFamily="2" charset="2"/>
              <a:buChar char="q"/>
            </a:pPr>
            <a:r>
              <a:rPr lang="sr-Cyrl-CS" altLang="en-US" sz="2000" dirty="0">
                <a:latin typeface="Arial" panose="020B0604020202020204" pitchFamily="34" charset="0"/>
                <a:cs typeface="Arial" panose="020B0604020202020204" pitchFamily="34" charset="0"/>
              </a:rPr>
              <a:t>Само трајање испита за проверу компетенција ограничено је на максимално два дана. Због специфичне природе појединих радних задатака, испит изузетно може трајати три дана.</a:t>
            </a:r>
            <a:endParaRPr lang="en-US" altLang="en-US" sz="2000" dirty="0">
              <a:latin typeface="Arial" panose="020B0604020202020204" pitchFamily="34" charset="0"/>
              <a:cs typeface="Arial" panose="020B0604020202020204" pitchFamily="34" charset="0"/>
            </a:endParaRPr>
          </a:p>
          <a:p>
            <a:pPr marL="347663" indent="-347663">
              <a:spcBef>
                <a:spcPts val="600"/>
              </a:spcBef>
              <a:buClr>
                <a:srgbClr val="1F4E79"/>
              </a:buClr>
              <a:buSzPct val="70000"/>
              <a:buFont typeface="Wingdings" panose="05000000000000000000" pitchFamily="2" charset="2"/>
              <a:buChar char="q"/>
            </a:pPr>
            <a:endParaRPr lang="sr-Cyrl-R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6299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D3C421D-7F29-41C1-AC47-65DA1DABAF9B}"/>
              </a:ext>
            </a:extLst>
          </p:cNvPr>
          <p:cNvSpPr>
            <a:spLocks noGrp="1" noChangeArrowheads="1"/>
          </p:cNvSpPr>
          <p:nvPr>
            <p:ph type="title"/>
          </p:nvPr>
        </p:nvSpPr>
        <p:spPr>
          <a:xfrm>
            <a:off x="784664" y="343099"/>
            <a:ext cx="8920162" cy="638175"/>
          </a:xfrm>
        </p:spPr>
        <p:txBody>
          <a:bodyPr vert="horz" lIns="91440" tIns="45720" rIns="91440" bIns="45720" rtlCol="0" anchor="ctr">
            <a:normAutofit fontScale="90000"/>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Начин оцењивања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4" name="Rectangle 5">
            <a:extLst>
              <a:ext uri="{FF2B5EF4-FFF2-40B4-BE49-F238E27FC236}">
                <a16:creationId xmlns:a16="http://schemas.microsoft.com/office/drawing/2014/main" id="{C4BDBA6F-84A4-4339-814F-FB73728A5A42}"/>
              </a:ext>
            </a:extLst>
          </p:cNvPr>
          <p:cNvSpPr txBox="1">
            <a:spLocks noChangeArrowheads="1"/>
          </p:cNvSpPr>
          <p:nvPr/>
        </p:nvSpPr>
        <p:spPr>
          <a:xfrm>
            <a:off x="784664" y="1377797"/>
            <a:ext cx="10945812" cy="4244790"/>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800"/>
              </a:spcBef>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Компетенције се проверавају и оцењују на основу </a:t>
            </a:r>
            <a:r>
              <a:rPr lang="sr-Cyrl-CS" sz="2000" b="1" i="1" dirty="0">
                <a:solidFill>
                  <a:srgbClr val="1F4E79"/>
                </a:solidFill>
                <a:latin typeface="Arial" panose="020B0604020202020204" pitchFamily="34" charset="0"/>
                <a:cs typeface="Arial" panose="020B0604020202020204" pitchFamily="34" charset="0"/>
              </a:rPr>
              <a:t>оквира оцењивања</a:t>
            </a:r>
            <a:r>
              <a:rPr lang="sr-Cyrl-CS" sz="2000" b="1" dirty="0">
                <a:solidFill>
                  <a:srgbClr val="1F4E79"/>
                </a:solidFill>
                <a:latin typeface="Arial" panose="020B0604020202020204" pitchFamily="34" charset="0"/>
                <a:cs typeface="Arial" panose="020B0604020202020204" pitchFamily="34" charset="0"/>
              </a:rPr>
              <a:t> </a:t>
            </a:r>
            <a:r>
              <a:rPr lang="sr-Cyrl-CS" sz="2000" dirty="0">
                <a:latin typeface="Arial" panose="020B0604020202020204" pitchFamily="34" charset="0"/>
                <a:cs typeface="Arial" panose="020B0604020202020204" pitchFamily="34" charset="0"/>
              </a:rPr>
              <a:t>који се израђује за сваки радни задатак. </a:t>
            </a:r>
          </a:p>
          <a:p>
            <a:pPr>
              <a:lnSpc>
                <a:spcPct val="100000"/>
              </a:lnSpc>
              <a:spcBef>
                <a:spcPts val="1800"/>
              </a:spcBef>
              <a:spcAft>
                <a:spcPts val="600"/>
              </a:spcAft>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Оквир оцењивања је контролни систем (табела) који омогућује објективно оцењивање и који се, поред општих информација о задатку, састоји од два основна елемента: </a:t>
            </a:r>
            <a:endParaRPr lang="sr-Cyrl-RS" sz="2000" dirty="0">
              <a:latin typeface="Arial" panose="020B0604020202020204" pitchFamily="34" charset="0"/>
              <a:cs typeface="Arial" panose="020B0604020202020204" pitchFamily="34" charset="0"/>
            </a:endParaRPr>
          </a:p>
          <a:p>
            <a:pPr marL="739775" indent="-336550">
              <a:lnSpc>
                <a:spcPct val="100000"/>
              </a:lnSpc>
              <a:spcBef>
                <a:spcPts val="600"/>
              </a:spcBef>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радних процеса који се очекују у извођењу задатка и</a:t>
            </a:r>
            <a:endParaRPr lang="sr-Cyrl-RS" sz="2000" dirty="0">
              <a:latin typeface="Arial" panose="020B0604020202020204" pitchFamily="34" charset="0"/>
              <a:cs typeface="Arial" panose="020B0604020202020204" pitchFamily="34" charset="0"/>
            </a:endParaRPr>
          </a:p>
          <a:p>
            <a:pPr marL="739775" indent="-336550">
              <a:lnSpc>
                <a:spcPct val="100000"/>
              </a:lnSpc>
              <a:spcBef>
                <a:spcPts val="600"/>
              </a:spcBef>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начина извођења сваког појединачног процеса.</a:t>
            </a:r>
            <a:endParaRPr lang="en-US" sz="2000" dirty="0">
              <a:latin typeface="Arial" panose="020B0604020202020204" pitchFamily="34" charset="0"/>
              <a:cs typeface="Arial" panose="020B0604020202020204" pitchFamily="34" charset="0"/>
            </a:endParaRPr>
          </a:p>
          <a:p>
            <a:pPr>
              <a:lnSpc>
                <a:spcPct val="100000"/>
              </a:lnSpc>
              <a:spcBef>
                <a:spcPts val="1800"/>
              </a:spcBef>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Радни процеси су фазе у извођењу радног задатка чија формулација започиње глаголом (идентификацијом радње коју је потребни извршити). </a:t>
            </a:r>
          </a:p>
          <a:p>
            <a:pPr>
              <a:lnSpc>
                <a:spcPct val="100000"/>
              </a:lnSpc>
              <a:spcBef>
                <a:spcPts val="1800"/>
              </a:spcBef>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Радни процеси могу бити </a:t>
            </a:r>
            <a:r>
              <a:rPr lang="sr-Cyrl-CS" sz="2000" b="1" dirty="0">
                <a:solidFill>
                  <a:srgbClr val="1F4E79"/>
                </a:solidFill>
                <a:latin typeface="Arial" panose="020B0604020202020204" pitchFamily="34" charset="0"/>
                <a:cs typeface="Arial" panose="020B0604020202020204" pitchFamily="34" charset="0"/>
              </a:rPr>
              <a:t>ужестручни</a:t>
            </a:r>
            <a:r>
              <a:rPr lang="sr-Cyrl-CS" sz="2000" b="1" dirty="0">
                <a:solidFill>
                  <a:srgbClr val="C00000"/>
                </a:solidFill>
                <a:latin typeface="Arial" panose="020B0604020202020204" pitchFamily="34" charset="0"/>
                <a:cs typeface="Arial" panose="020B0604020202020204" pitchFamily="34" charset="0"/>
              </a:rPr>
              <a:t> </a:t>
            </a:r>
            <a:r>
              <a:rPr lang="sr-Cyrl-CS" sz="2000" dirty="0">
                <a:latin typeface="Arial" panose="020B0604020202020204" pitchFamily="34" charset="0"/>
                <a:cs typeface="Arial" panose="020B0604020202020204" pitchFamily="34" charset="0"/>
              </a:rPr>
              <a:t>(из ужестручних модула) </a:t>
            </a:r>
            <a:r>
              <a:rPr lang="sr-Cyrl-CS" sz="2000" b="1" dirty="0">
                <a:solidFill>
                  <a:srgbClr val="1F4E79"/>
                </a:solidFill>
                <a:latin typeface="Arial" panose="020B0604020202020204" pitchFamily="34" charset="0"/>
                <a:cs typeface="Arial" panose="020B0604020202020204" pitchFamily="34" charset="0"/>
              </a:rPr>
              <a:t>и општестручни </a:t>
            </a:r>
            <a:r>
              <a:rPr lang="sr-Cyrl-CS" sz="2000" dirty="0">
                <a:latin typeface="Arial" panose="020B0604020202020204" pitchFamily="34" charset="0"/>
                <a:cs typeface="Arial" panose="020B0604020202020204" pitchFamily="34" charset="0"/>
              </a:rPr>
              <a:t>(из општестручних модула).</a:t>
            </a:r>
            <a:endParaRPr lang="en-US" sz="2000" dirty="0">
              <a:latin typeface="Arial" panose="020B0604020202020204" pitchFamily="34" charset="0"/>
              <a:cs typeface="Arial" panose="020B0604020202020204" pitchFamily="34" charset="0"/>
            </a:endParaRPr>
          </a:p>
          <a:p>
            <a:pPr>
              <a:lnSpc>
                <a:spcPct val="100000"/>
              </a:lnSpc>
              <a:buClr>
                <a:srgbClr val="1F4E79"/>
              </a:buClr>
              <a:buSzPct val="70000"/>
              <a:buFont typeface="Wingdings" panose="05000000000000000000" pitchFamily="2" charset="2"/>
              <a:buChar char="q"/>
              <a:defRPr/>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2379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D3C421D-7F29-41C1-AC47-65DA1DABAF9B}"/>
              </a:ext>
            </a:extLst>
          </p:cNvPr>
          <p:cNvSpPr>
            <a:spLocks noGrp="1" noChangeArrowheads="1"/>
          </p:cNvSpPr>
          <p:nvPr>
            <p:ph type="title"/>
          </p:nvPr>
        </p:nvSpPr>
        <p:spPr>
          <a:xfrm>
            <a:off x="784664" y="372284"/>
            <a:ext cx="8920162" cy="638175"/>
          </a:xfrm>
        </p:spPr>
        <p:txBody>
          <a:bodyPr vert="horz" lIns="91440" tIns="45720" rIns="91440" bIns="45720" rtlCol="0" anchor="ctr">
            <a:normAutofit fontScale="90000"/>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Начин оцењивања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4" name="Rectangle 5">
            <a:extLst>
              <a:ext uri="{FF2B5EF4-FFF2-40B4-BE49-F238E27FC236}">
                <a16:creationId xmlns:a16="http://schemas.microsoft.com/office/drawing/2014/main" id="{C4BDBA6F-84A4-4339-814F-FB73728A5A42}"/>
              </a:ext>
            </a:extLst>
          </p:cNvPr>
          <p:cNvSpPr txBox="1">
            <a:spLocks noChangeArrowheads="1"/>
          </p:cNvSpPr>
          <p:nvPr/>
        </p:nvSpPr>
        <p:spPr>
          <a:xfrm>
            <a:off x="784664" y="1559095"/>
            <a:ext cx="10713430" cy="3800845"/>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800"/>
              </a:spcBef>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Начин извођења је идентификација начина на који се изводи свака фаза радног процеса чија формулација започиње именицом/објектом радње иза које следи глагол у прошлом времену, што указује да је радња извршена.</a:t>
            </a:r>
            <a:endParaRPr lang="en-US" sz="2000" dirty="0">
              <a:latin typeface="Arial" panose="020B0604020202020204" pitchFamily="34" charset="0"/>
              <a:cs typeface="Arial" panose="020B0604020202020204" pitchFamily="34" charset="0"/>
            </a:endParaRPr>
          </a:p>
          <a:p>
            <a:pPr>
              <a:lnSpc>
                <a:spcPct val="100000"/>
              </a:lnSpc>
              <a:spcBef>
                <a:spcPts val="1800"/>
              </a:spcBef>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Саставни део оквира су процеси који имају општестручни карактер и који су структурални део свих компетенција које се проверавају, а који се односе на припрему за обављање радног задатка, примену мера заштите на раду и манифестовање одговарајућих ставова и способности. Општестручни процеси се екстрахују из општестручних модула.</a:t>
            </a:r>
            <a:endParaRPr lang="en-US" sz="2000" dirty="0">
              <a:latin typeface="Arial" panose="020B0604020202020204" pitchFamily="34" charset="0"/>
              <a:cs typeface="Arial" panose="020B0604020202020204" pitchFamily="34" charset="0"/>
            </a:endParaRPr>
          </a:p>
          <a:p>
            <a:pPr>
              <a:lnSpc>
                <a:spcPct val="100000"/>
              </a:lnSpc>
              <a:spcBef>
                <a:spcPts val="1800"/>
              </a:spcBef>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Идентификација радних процеса и начина њиховог извршења одговорност је организатора обуке и испита.</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3650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6EB14FA-6DF3-441F-A1FF-C813A35D362D}"/>
              </a:ext>
            </a:extLst>
          </p:cNvPr>
          <p:cNvSpPr>
            <a:spLocks noGrp="1" noChangeArrowheads="1"/>
          </p:cNvSpPr>
          <p:nvPr>
            <p:ph type="title"/>
          </p:nvPr>
        </p:nvSpPr>
        <p:spPr>
          <a:xfrm>
            <a:off x="648477" y="197180"/>
            <a:ext cx="8920162" cy="638175"/>
          </a:xfrm>
        </p:spPr>
        <p:txBody>
          <a:bodyPr vert="horz" lIns="91440" tIns="45720" rIns="91440" bIns="45720" rtlCol="0" anchor="ctr">
            <a:normAutofit fontScale="90000"/>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Оквир за оцењивање</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E5C8BFA-65BC-4F10-B681-9FF2F81930F1}"/>
              </a:ext>
            </a:extLst>
          </p:cNvPr>
          <p:cNvSpPr/>
          <p:nvPr/>
        </p:nvSpPr>
        <p:spPr>
          <a:xfrm>
            <a:off x="145915" y="5972783"/>
            <a:ext cx="11916383" cy="8852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a:extLst>
              <a:ext uri="{FF2B5EF4-FFF2-40B4-BE49-F238E27FC236}">
                <a16:creationId xmlns:a16="http://schemas.microsoft.com/office/drawing/2014/main" id="{8E0E6557-6264-4BC0-8C01-D3F7A4EFD87C}"/>
              </a:ext>
            </a:extLst>
          </p:cNvPr>
          <p:cNvGraphicFramePr>
            <a:graphicFrameLocks noGrp="1"/>
          </p:cNvGraphicFramePr>
          <p:nvPr>
            <p:extLst>
              <p:ext uri="{D42A27DB-BD31-4B8C-83A1-F6EECF244321}">
                <p14:modId xmlns:p14="http://schemas.microsoft.com/office/powerpoint/2010/main" val="4177345298"/>
              </p:ext>
            </p:extLst>
          </p:nvPr>
        </p:nvGraphicFramePr>
        <p:xfrm>
          <a:off x="469900" y="918487"/>
          <a:ext cx="11296649" cy="5808660"/>
        </p:xfrm>
        <a:graphic>
          <a:graphicData uri="http://schemas.openxmlformats.org/drawingml/2006/table">
            <a:tbl>
              <a:tblPr firstRow="1" firstCol="1" bandRow="1"/>
              <a:tblGrid>
                <a:gridCol w="2259764">
                  <a:extLst>
                    <a:ext uri="{9D8B030D-6E8A-4147-A177-3AD203B41FA5}">
                      <a16:colId xmlns:a16="http://schemas.microsoft.com/office/drawing/2014/main" val="20000"/>
                    </a:ext>
                  </a:extLst>
                </a:gridCol>
                <a:gridCol w="1753264">
                  <a:extLst>
                    <a:ext uri="{9D8B030D-6E8A-4147-A177-3AD203B41FA5}">
                      <a16:colId xmlns:a16="http://schemas.microsoft.com/office/drawing/2014/main" val="20001"/>
                    </a:ext>
                  </a:extLst>
                </a:gridCol>
                <a:gridCol w="1948072">
                  <a:extLst>
                    <a:ext uri="{9D8B030D-6E8A-4147-A177-3AD203B41FA5}">
                      <a16:colId xmlns:a16="http://schemas.microsoft.com/office/drawing/2014/main" val="20002"/>
                    </a:ext>
                  </a:extLst>
                </a:gridCol>
                <a:gridCol w="2045473">
                  <a:extLst>
                    <a:ext uri="{9D8B030D-6E8A-4147-A177-3AD203B41FA5}">
                      <a16:colId xmlns:a16="http://schemas.microsoft.com/office/drawing/2014/main" val="20003"/>
                    </a:ext>
                  </a:extLst>
                </a:gridCol>
                <a:gridCol w="1290097">
                  <a:extLst>
                    <a:ext uri="{9D8B030D-6E8A-4147-A177-3AD203B41FA5}">
                      <a16:colId xmlns:a16="http://schemas.microsoft.com/office/drawing/2014/main" val="20004"/>
                    </a:ext>
                  </a:extLst>
                </a:gridCol>
                <a:gridCol w="1067070">
                  <a:extLst>
                    <a:ext uri="{9D8B030D-6E8A-4147-A177-3AD203B41FA5}">
                      <a16:colId xmlns:a16="http://schemas.microsoft.com/office/drawing/2014/main" val="20005"/>
                    </a:ext>
                  </a:extLst>
                </a:gridCol>
                <a:gridCol w="932909">
                  <a:extLst>
                    <a:ext uri="{9D8B030D-6E8A-4147-A177-3AD203B41FA5}">
                      <a16:colId xmlns:a16="http://schemas.microsoft.com/office/drawing/2014/main" val="20006"/>
                    </a:ext>
                  </a:extLst>
                </a:gridCol>
              </a:tblGrid>
              <a:tr h="218113">
                <a:tc gridSpan="7">
                  <a:txBody>
                    <a:bodyPr/>
                    <a:lstStyle/>
                    <a:p>
                      <a:pPr marL="0" marR="0" algn="l">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Компетенција која се проверава: Израда арматурног склопа, армирање армирано-бетонских елемената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8113">
                <a:tc gridSpan="7">
                  <a:txBody>
                    <a:bodyPr/>
                    <a:lstStyle/>
                    <a:p>
                      <a:pPr marL="0" marR="0" algn="l">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Шифра радног задатка: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pPr marL="0" marR="0" algn="l">
                        <a:lnSpc>
                          <a:spcPct val="107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85684">
                <a:tc>
                  <a:txBody>
                    <a:bodyPr/>
                    <a:lstStyle/>
                    <a:p>
                      <a:pPr marL="0" marR="0" algn="l">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Радни процеси</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marL="0" marR="0" algn="ctr">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Начин извођења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Предвиђени број бодова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Остварени број бодова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685684">
                <a:tc>
                  <a:txBody>
                    <a:bodyPr/>
                    <a:lstStyle/>
                    <a:p>
                      <a:pPr marL="0" marR="0" algn="l">
                        <a:lnSpc>
                          <a:spcPct val="107000"/>
                        </a:lnSpc>
                        <a:spcBef>
                          <a:spcPts val="0"/>
                        </a:spcBef>
                        <a:spcAft>
                          <a:spcPts val="600"/>
                        </a:spcAft>
                      </a:pPr>
                      <a:r>
                        <a:rPr lang="sr-Cyrl-CS" sz="1200" b="1" dirty="0">
                          <a:solidFill>
                            <a:srgbClr val="1F4E79"/>
                          </a:solidFill>
                          <a:effectLst/>
                          <a:latin typeface="Arial" panose="020B0604020202020204" pitchFamily="34" charset="0"/>
                          <a:ea typeface="Calibri" panose="020F0502020204030204" pitchFamily="34" charset="0"/>
                          <a:cs typeface="Arial" panose="020B0604020202020204" pitchFamily="34" charset="0"/>
                        </a:rPr>
                        <a:t>Планирање ресурса и организовање радног места</a:t>
                      </a:r>
                      <a:endParaRPr lang="en-US" sz="1200" b="1"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Предмер радова израђен</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Предрачун радова израђен</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Спецификација материјала урађена</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Рашчишћавање простора извршено</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10</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19470">
                <a:tc>
                  <a:txBody>
                    <a:bodyPr/>
                    <a:lstStyle/>
                    <a:p>
                      <a:pPr marL="0" marR="0" algn="l">
                        <a:lnSpc>
                          <a:spcPct val="107000"/>
                        </a:lnSpc>
                        <a:spcBef>
                          <a:spcPts val="0"/>
                        </a:spcBef>
                        <a:spcAft>
                          <a:spcPts val="600"/>
                        </a:spcAft>
                      </a:pPr>
                      <a:r>
                        <a:rPr lang="sr-Cyrl-CS" sz="1200" b="1" dirty="0">
                          <a:effectLst/>
                          <a:latin typeface="Arial" panose="020B0604020202020204" pitchFamily="34" charset="0"/>
                          <a:ea typeface="Calibri" panose="020F0502020204030204" pitchFamily="34" charset="0"/>
                          <a:cs typeface="Arial" panose="020B0604020202020204" pitchFamily="34" charset="0"/>
                        </a:rPr>
                        <a:t>Исправљање, сечење и савијање арматуре према пројекту</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Арматура сортирана према позицијама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Арматура исправљена и шипке сортиране према спецификацији</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Арматура савијена према спецификацији</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Узенгије израђене према плану спецификације</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20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06430">
                <a:tc>
                  <a:txBody>
                    <a:bodyPr/>
                    <a:lstStyle/>
                    <a:p>
                      <a:pPr marL="0" marR="0" algn="l">
                        <a:lnSpc>
                          <a:spcPct val="107000"/>
                        </a:lnSpc>
                        <a:spcBef>
                          <a:spcPts val="0"/>
                        </a:spcBef>
                        <a:spcAft>
                          <a:spcPts val="600"/>
                        </a:spcAft>
                      </a:pPr>
                      <a:r>
                        <a:rPr lang="sr-Cyrl-CS" sz="1200" b="1" dirty="0">
                          <a:effectLst/>
                          <a:latin typeface="Arial" panose="020B0604020202020204" pitchFamily="34" charset="0"/>
                          <a:ea typeface="Calibri" panose="020F0502020204030204" pitchFamily="34" charset="0"/>
                          <a:cs typeface="Arial" panose="020B0604020202020204" pitchFamily="34" charset="0"/>
                        </a:rPr>
                        <a:t>Израда арматурног склопа</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Елементи арматурног склопа очишћени од корозије</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Делови арматурног склопа постављени према плану арматуре</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Узенгије постављене на пројектовани размак</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Арматура постављена у арматурни склоп</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20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19470">
                <a:tc>
                  <a:txBody>
                    <a:bodyPr/>
                    <a:lstStyle/>
                    <a:p>
                      <a:pPr marL="0" marR="0" algn="l">
                        <a:lnSpc>
                          <a:spcPct val="107000"/>
                        </a:lnSpc>
                        <a:spcBef>
                          <a:spcPts val="0"/>
                        </a:spcBef>
                        <a:spcAft>
                          <a:spcPts val="600"/>
                        </a:spcAft>
                      </a:pPr>
                      <a:r>
                        <a:rPr lang="sr-Cyrl-CS" sz="1200" b="1" dirty="0">
                          <a:effectLst/>
                          <a:latin typeface="Arial" panose="020B0604020202020204" pitchFamily="34" charset="0"/>
                          <a:ea typeface="Calibri" panose="020F0502020204030204" pitchFamily="34" charset="0"/>
                          <a:cs typeface="Arial" panose="020B0604020202020204" pitchFamily="34" charset="0"/>
                        </a:rPr>
                        <a:t>Монтажа арматурних склопова</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Оплата припремљена и проверена</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Арматурни склопш монтиран у одговарајуће дистанцетре</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Тачност постављеног склопа проверена у односу на пројекат арматуре</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20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5684">
                <a:tc>
                  <a:txBody>
                    <a:bodyPr/>
                    <a:lstStyle/>
                    <a:p>
                      <a:pPr marL="0" marR="0" algn="l">
                        <a:lnSpc>
                          <a:spcPct val="107000"/>
                        </a:lnSpc>
                        <a:spcBef>
                          <a:spcPts val="0"/>
                        </a:spcBef>
                        <a:spcAft>
                          <a:spcPts val="600"/>
                        </a:spcAft>
                      </a:pPr>
                      <a:r>
                        <a:rPr lang="sr-Cyrl-CS" sz="1200" b="1" dirty="0">
                          <a:solidFill>
                            <a:srgbClr val="1F4E79"/>
                          </a:solidFill>
                          <a:effectLst/>
                          <a:latin typeface="Arial" panose="020B0604020202020204" pitchFamily="34" charset="0"/>
                          <a:ea typeface="Calibri" panose="020F0502020204030204" pitchFamily="34" charset="0"/>
                          <a:cs typeface="Arial" panose="020B0604020202020204" pitchFamily="34" charset="0"/>
                        </a:rPr>
                        <a:t>Примена мера заштите на раду</a:t>
                      </a:r>
                      <a:endParaRPr lang="en-US" sz="1200" b="1"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Средства личне заштите коришћена</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Алати и опрема коришћени на безбедан начин</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Радно место очишћено на крају рада</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Отпадни материјал сортиран</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dirty="0">
                          <a:solidFill>
                            <a:srgbClr val="1F4E79"/>
                          </a:solidFill>
                          <a:effectLst/>
                          <a:latin typeface="Arial" panose="020B0604020202020204" pitchFamily="34" charset="0"/>
                          <a:ea typeface="Calibri" panose="020F0502020204030204" pitchFamily="34" charset="0"/>
                          <a:cs typeface="Arial" panose="020B0604020202020204" pitchFamily="34" charset="0"/>
                        </a:rPr>
                        <a:t>20</a:t>
                      </a:r>
                      <a:endParaRPr lang="en-US" sz="12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1899">
                <a:tc>
                  <a:txBody>
                    <a:bodyPr/>
                    <a:lstStyle/>
                    <a:p>
                      <a:pPr marL="0" marR="0" algn="l">
                        <a:lnSpc>
                          <a:spcPct val="107000"/>
                        </a:lnSpc>
                        <a:spcBef>
                          <a:spcPts val="0"/>
                        </a:spcBef>
                        <a:spcAft>
                          <a:spcPts val="600"/>
                        </a:spcAft>
                      </a:pPr>
                      <a:r>
                        <a:rPr lang="sr-Cyrl-CS" sz="1200" b="1" dirty="0">
                          <a:effectLst/>
                          <a:latin typeface="Arial" panose="020B0604020202020204" pitchFamily="34" charset="0"/>
                          <a:ea typeface="Calibri" panose="020F0502020204030204" pitchFamily="34" charset="0"/>
                          <a:cs typeface="Arial" panose="020B0604020202020204" pitchFamily="34" charset="0"/>
                        </a:rPr>
                        <a:t>Однос према раду</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Економичност утрошка остварена</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Прецизност у раду задовољавајућа</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Однос према алату и опреми задовољавајући</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10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8113">
                <a:tc>
                  <a:txBody>
                    <a:bodyPr/>
                    <a:lstStyle/>
                    <a:p>
                      <a:pPr marL="0" marR="0" algn="just">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Укупан број бодова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4">
                  <a:txBody>
                    <a:bodyPr/>
                    <a:lstStyle/>
                    <a:p>
                      <a:pPr marL="0" marR="0" algn="just">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100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6214" marR="46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592854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5BE1305-951A-4B51-A727-72DBDF4B207A}"/>
              </a:ext>
            </a:extLst>
          </p:cNvPr>
          <p:cNvSpPr>
            <a:spLocks noGrp="1" noChangeArrowheads="1"/>
          </p:cNvSpPr>
          <p:nvPr>
            <p:ph type="title"/>
          </p:nvPr>
        </p:nvSpPr>
        <p:spPr>
          <a:xfrm>
            <a:off x="726298" y="327629"/>
            <a:ext cx="8920162" cy="638175"/>
          </a:xfrm>
        </p:spPr>
        <p:txBody>
          <a:bodyPr vert="horz" lIns="91440" tIns="45720" rIns="91440" bIns="45720" rtlCol="0" anchor="ctr">
            <a:normAutofit fontScale="90000"/>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Начин оцењивања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4" name="Rectangle 5">
            <a:extLst>
              <a:ext uri="{FF2B5EF4-FFF2-40B4-BE49-F238E27FC236}">
                <a16:creationId xmlns:a16="http://schemas.microsoft.com/office/drawing/2014/main" id="{016FE4E4-69C7-4DA1-8A9D-7BD4A46CF19F}"/>
              </a:ext>
            </a:extLst>
          </p:cNvPr>
          <p:cNvSpPr txBox="1">
            <a:spLocks noChangeArrowheads="1"/>
          </p:cNvSpPr>
          <p:nvPr/>
        </p:nvSpPr>
        <p:spPr>
          <a:xfrm>
            <a:off x="846306" y="1139553"/>
            <a:ext cx="10505873" cy="4881868"/>
          </a:xfrm>
          <a:prstGeom prst="rect">
            <a:avLst/>
          </a:prstGeom>
        </p:spPr>
        <p:txBody>
          <a:bodyPr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Clr>
                <a:srgbClr val="1F4E79"/>
              </a:buClr>
              <a:buSzPct val="70000"/>
              <a:buFont typeface="Wingdings" panose="05000000000000000000" pitchFamily="2" charset="2"/>
              <a:buChar char="q"/>
              <a:defRPr/>
            </a:pPr>
            <a:r>
              <a:rPr lang="sr-Cyrl-CS" sz="1800" dirty="0">
                <a:latin typeface="Arial" panose="020B0604020202020204" pitchFamily="34" charset="0"/>
                <a:cs typeface="Arial" panose="020B0604020202020204" pitchFamily="34" charset="0"/>
              </a:rPr>
              <a:t>За сваки радни процес одређује се максималан број бодова у оквиру укупног броја од 100 бодова за целокупан задатак, с тим што се</a:t>
            </a:r>
          </a:p>
          <a:p>
            <a:pPr marL="739775">
              <a:lnSpc>
                <a:spcPct val="110000"/>
              </a:lnSpc>
              <a:spcBef>
                <a:spcPts val="600"/>
              </a:spcBef>
              <a:buClr>
                <a:srgbClr val="1F4E79"/>
              </a:buClr>
              <a:buSzPct val="70000"/>
              <a:buFont typeface="Wingdings" panose="05000000000000000000" pitchFamily="2" charset="2"/>
              <a:buChar char="q"/>
              <a:defRPr/>
            </a:pPr>
            <a:r>
              <a:rPr lang="sr-Cyrl-CS" sz="1800" dirty="0">
                <a:latin typeface="Arial" panose="020B0604020202020204" pitchFamily="34" charset="0"/>
                <a:cs typeface="Arial" panose="020B0604020202020204" pitchFamily="34" charset="0"/>
              </a:rPr>
              <a:t>60% од укупног броја бодова добија за извршење ужестручних, а </a:t>
            </a:r>
          </a:p>
          <a:p>
            <a:pPr marL="739775">
              <a:lnSpc>
                <a:spcPct val="110000"/>
              </a:lnSpc>
              <a:buClr>
                <a:srgbClr val="1F4E79"/>
              </a:buClr>
              <a:buSzPct val="70000"/>
              <a:buFont typeface="Wingdings" panose="05000000000000000000" pitchFamily="2" charset="2"/>
              <a:buChar char="q"/>
              <a:defRPr/>
            </a:pPr>
            <a:r>
              <a:rPr lang="sr-Cyrl-CS" sz="1800" dirty="0">
                <a:latin typeface="Arial" panose="020B0604020202020204" pitchFamily="34" charset="0"/>
                <a:cs typeface="Arial" panose="020B0604020202020204" pitchFamily="34" charset="0"/>
              </a:rPr>
              <a:t>40% за извршење општестручнихе процеса.</a:t>
            </a:r>
            <a:endParaRPr lang="en-US" sz="1800" dirty="0">
              <a:latin typeface="Arial" panose="020B0604020202020204" pitchFamily="34" charset="0"/>
              <a:cs typeface="Arial" panose="020B0604020202020204" pitchFamily="34" charset="0"/>
            </a:endParaRPr>
          </a:p>
          <a:p>
            <a:pPr>
              <a:lnSpc>
                <a:spcPct val="110000"/>
              </a:lnSpc>
              <a:defRPr/>
            </a:pPr>
            <a:endParaRPr lang="sr-Cyrl-CS" sz="1800" dirty="0">
              <a:latin typeface="Arial" panose="020B0604020202020204" pitchFamily="34" charset="0"/>
              <a:cs typeface="Arial" panose="020B0604020202020204" pitchFamily="34" charset="0"/>
            </a:endParaRPr>
          </a:p>
          <a:p>
            <a:pPr>
              <a:lnSpc>
                <a:spcPct val="110000"/>
              </a:lnSpc>
              <a:spcBef>
                <a:spcPts val="600"/>
              </a:spcBef>
              <a:buClr>
                <a:srgbClr val="1F4E79"/>
              </a:buClr>
              <a:buSzPct val="70000"/>
              <a:buFont typeface="Wingdings" panose="05000000000000000000" pitchFamily="2" charset="2"/>
              <a:buChar char="q"/>
              <a:defRPr/>
            </a:pPr>
            <a:r>
              <a:rPr lang="sr-Cyrl-CS" sz="1800" dirty="0">
                <a:latin typeface="Arial" panose="020B0604020202020204" pitchFamily="34" charset="0"/>
                <a:cs typeface="Arial" panose="020B0604020202020204" pitchFamily="34" charset="0"/>
              </a:rPr>
              <a:t>Оцењивање постигнућа обавља се на следећи начин:</a:t>
            </a:r>
            <a:endParaRPr lang="en-US" sz="1800" dirty="0">
              <a:latin typeface="Arial" panose="020B0604020202020204" pitchFamily="34" charset="0"/>
              <a:cs typeface="Arial" panose="020B0604020202020204" pitchFamily="34" charset="0"/>
            </a:endParaRPr>
          </a:p>
          <a:p>
            <a:pPr marL="739775">
              <a:lnSpc>
                <a:spcPct val="110000"/>
              </a:lnSpc>
              <a:buClr>
                <a:srgbClr val="1F4E79"/>
              </a:buClr>
              <a:buSzPct val="70000"/>
              <a:buFont typeface="Wingdings" panose="05000000000000000000" pitchFamily="2" charset="2"/>
              <a:buChar char="q"/>
              <a:defRPr/>
            </a:pPr>
            <a:r>
              <a:rPr lang="sr-Cyrl-CS" sz="1800" dirty="0">
                <a:latin typeface="Arial" panose="020B0604020202020204" pitchFamily="34" charset="0"/>
                <a:cs typeface="Arial" panose="020B0604020202020204" pitchFamily="34" charset="0"/>
              </a:rPr>
              <a:t>а</a:t>
            </a:r>
            <a:r>
              <a:rPr lang="sr-Cyrl-RS" sz="1800" dirty="0">
                <a:latin typeface="Arial" panose="020B0604020202020204" pitchFamily="34" charset="0"/>
                <a:cs typeface="Arial" panose="020B0604020202020204" pitchFamily="34" charset="0"/>
              </a:rPr>
              <a:t>ко кандидат оствари сваки од предвиђених начина извођења у оквиру појединог радног процеса, добија предвиђени максималан број бодова за т</a:t>
            </a:r>
            <a:r>
              <a:rPr lang="sr-Latn-RS" sz="1800" dirty="0">
                <a:latin typeface="Arial" panose="020B0604020202020204" pitchFamily="34" charset="0"/>
                <a:cs typeface="Arial" panose="020B0604020202020204" pitchFamily="34" charset="0"/>
              </a:rPr>
              <a:t>aj </a:t>
            </a:r>
            <a:r>
              <a:rPr lang="sr-Cyrl-RS" sz="1800" dirty="0">
                <a:latin typeface="Arial" panose="020B0604020202020204" pitchFamily="34" charset="0"/>
                <a:cs typeface="Arial" panose="020B0604020202020204" pitchFamily="34" charset="0"/>
              </a:rPr>
              <a:t>радни процес;</a:t>
            </a:r>
            <a:endParaRPr lang="en-US" sz="1800" dirty="0">
              <a:latin typeface="Arial" panose="020B0604020202020204" pitchFamily="34" charset="0"/>
              <a:cs typeface="Arial" panose="020B0604020202020204" pitchFamily="34" charset="0"/>
            </a:endParaRPr>
          </a:p>
          <a:p>
            <a:pPr marL="739775">
              <a:lnSpc>
                <a:spcPct val="110000"/>
              </a:lnSpc>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ако кандидат не оствари најмање један од предвиђених начина извођења за ужи стручни радни процес, додељује му се 0 бодова;</a:t>
            </a:r>
            <a:endParaRPr lang="en-US" sz="1800" dirty="0">
              <a:latin typeface="Arial" panose="020B0604020202020204" pitchFamily="34" charset="0"/>
              <a:cs typeface="Arial" panose="020B0604020202020204" pitchFamily="34" charset="0"/>
            </a:endParaRPr>
          </a:p>
          <a:p>
            <a:pPr marL="739775">
              <a:lnSpc>
                <a:spcPct val="110000"/>
              </a:lnSpc>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ако је један од начина извођења ужстручних радних процес оцењен са 0 бодова кандидат није положио испит;</a:t>
            </a:r>
            <a:endParaRPr lang="en-US" sz="1800" dirty="0">
              <a:latin typeface="Arial" panose="020B0604020202020204" pitchFamily="34" charset="0"/>
              <a:cs typeface="Arial" panose="020B0604020202020204" pitchFamily="34" charset="0"/>
            </a:endParaRPr>
          </a:p>
          <a:p>
            <a:pPr marL="739775">
              <a:lnSpc>
                <a:spcPct val="110000"/>
              </a:lnSpc>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ако полазник није остварио ни један од начина извођења појединих општестучних процеса, додељује му се 0 бодова за тај процес;</a:t>
            </a:r>
            <a:endParaRPr lang="en-US" sz="1800" dirty="0">
              <a:latin typeface="Arial" panose="020B0604020202020204" pitchFamily="34" charset="0"/>
              <a:cs typeface="Arial" panose="020B0604020202020204" pitchFamily="34" charset="0"/>
            </a:endParaRPr>
          </a:p>
          <a:p>
            <a:pPr marL="739775">
              <a:lnSpc>
                <a:spcPct val="110000"/>
              </a:lnSpc>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ако је један или више начина извођења општестручних радних процеса оцењен са 0 бодова, укупан максимални број бодова за тај процес се сразмерно умањује. </a:t>
            </a:r>
            <a:endParaRPr lang="en-US" sz="1800" dirty="0">
              <a:latin typeface="Arial" panose="020B0604020202020204" pitchFamily="34" charset="0"/>
              <a:cs typeface="Arial" panose="020B0604020202020204" pitchFamily="34" charset="0"/>
            </a:endParaRPr>
          </a:p>
          <a:p>
            <a:pPr marL="739775">
              <a:buClr>
                <a:srgbClr val="C00000"/>
              </a:buClr>
              <a:buSzPct val="70000"/>
              <a:buFont typeface="Wingdings" panose="05000000000000000000" pitchFamily="2" charset="2"/>
              <a:buChar char="q"/>
              <a:defRPr/>
            </a:pPr>
            <a:endParaRPr lang="sr-Cyrl-RS" sz="1600" dirty="0">
              <a:latin typeface="Arial" panose="020B0604020202020204" pitchFamily="34" charset="0"/>
              <a:cs typeface="Arial" panose="020B0604020202020204" pitchFamily="34" charset="0"/>
            </a:endParaRPr>
          </a:p>
          <a:p>
            <a:pPr>
              <a:buClr>
                <a:srgbClr val="C00000"/>
              </a:buClr>
              <a:buSzPct val="70000"/>
              <a:buFont typeface="Wingdings" panose="05000000000000000000" pitchFamily="2" charset="2"/>
              <a:buChar char="q"/>
              <a:defRPr/>
            </a:pPr>
            <a:endParaRPr lang="sr-Cyrl-R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18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0" y="335944"/>
            <a:ext cx="10861680" cy="880017"/>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Полазиште, намена и сврха</a:t>
            </a:r>
            <a:endParaRPr lang="sr-Latn-RS" sz="4000" b="1" dirty="0">
              <a:solidFill>
                <a:schemeClr val="accent5">
                  <a:lumMod val="50000"/>
                </a:schemeClr>
              </a:solidFill>
              <a:latin typeface="+mn-lt"/>
            </a:endParaRPr>
          </a:p>
        </p:txBody>
      </p:sp>
      <p:sp>
        <p:nvSpPr>
          <p:cNvPr id="7" name="Content Placeholder 2">
            <a:extLst>
              <a:ext uri="{FF2B5EF4-FFF2-40B4-BE49-F238E27FC236}">
                <a16:creationId xmlns:a16="http://schemas.microsoft.com/office/drawing/2014/main" id="{0A297A0E-2F9E-471D-9009-A67E2D472C92}"/>
              </a:ext>
            </a:extLst>
          </p:cNvPr>
          <p:cNvSpPr txBox="1">
            <a:spLocks/>
          </p:cNvSpPr>
          <p:nvPr/>
        </p:nvSpPr>
        <p:spPr>
          <a:xfrm>
            <a:off x="838200" y="1690688"/>
            <a:ext cx="10515600" cy="44862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C00000"/>
              </a:buClr>
              <a:buSzPct val="70000"/>
              <a:buFont typeface="Wingdings" panose="05000000000000000000" pitchFamily="2" charset="2"/>
              <a:buChar char="q"/>
              <a:defRPr/>
            </a:pPr>
            <a:endParaRPr lang="en-US" sz="1600" dirty="0"/>
          </a:p>
        </p:txBody>
      </p:sp>
      <p:sp>
        <p:nvSpPr>
          <p:cNvPr id="11" name="Content Placeholder 2">
            <a:extLst>
              <a:ext uri="{FF2B5EF4-FFF2-40B4-BE49-F238E27FC236}">
                <a16:creationId xmlns:a16="http://schemas.microsoft.com/office/drawing/2014/main" id="{2265B239-BA40-4730-981B-8C7A6A26E009}"/>
              </a:ext>
            </a:extLst>
          </p:cNvPr>
          <p:cNvSpPr txBox="1">
            <a:spLocks/>
          </p:cNvSpPr>
          <p:nvPr/>
        </p:nvSpPr>
        <p:spPr>
          <a:xfrm>
            <a:off x="838200" y="1612867"/>
            <a:ext cx="10515600" cy="37276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4000" algn="just">
              <a:lnSpc>
                <a:spcPct val="100000"/>
              </a:lnSpc>
              <a:spcBef>
                <a:spcPts val="300"/>
              </a:spcBef>
              <a:spcAft>
                <a:spcPts val="600"/>
              </a:spcAft>
              <a:buClr>
                <a:srgbClr val="1F4E79"/>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Полазну основу за израду Методологије за проверу стручних компетенција представља Методологија развоја програма обука</a:t>
            </a:r>
            <a:r>
              <a:rPr lang="sr-Cyrl-RS" altLang="en-US" sz="1800" dirty="0">
                <a:latin typeface="Arial" panose="020B0604020202020204" pitchFamily="34" charset="0"/>
                <a:cs typeface="Arial" panose="020B0604020202020204" pitchFamily="34" charset="0"/>
              </a:rPr>
              <a:t>;</a:t>
            </a:r>
          </a:p>
          <a:p>
            <a:pPr marL="324000" algn="just">
              <a:lnSpc>
                <a:spcPct val="100000"/>
              </a:lnSpc>
              <a:spcBef>
                <a:spcPts val="300"/>
              </a:spcBef>
              <a:spcAft>
                <a:spcPts val="600"/>
              </a:spcAft>
              <a:buClr>
                <a:srgbClr val="1F4E79"/>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Намена:</a:t>
            </a:r>
          </a:p>
          <a:p>
            <a:pPr marL="781200" lvl="1" algn="just">
              <a:lnSpc>
                <a:spcPct val="100000"/>
              </a:lnSpc>
              <a:spcBef>
                <a:spcPts val="300"/>
              </a:spcBef>
              <a:spcAft>
                <a:spcPts val="600"/>
              </a:spcAft>
              <a:buClr>
                <a:srgbClr val="1F4E79"/>
              </a:buClr>
              <a:buSzPct val="70000"/>
              <a:buFont typeface="Wingdings" panose="05000000000000000000" pitchFamily="2" charset="2"/>
              <a:buChar char="q"/>
            </a:pPr>
            <a:r>
              <a:rPr lang="sr-Cyrl-RS" altLang="en-US" sz="1800" dirty="0">
                <a:latin typeface="Arial" panose="020B0604020202020204" pitchFamily="34" charset="0"/>
                <a:cs typeface="Arial" panose="020B0604020202020204" pitchFamily="34" charset="0"/>
              </a:rPr>
              <a:t>ЈПОА</a:t>
            </a:r>
          </a:p>
          <a:p>
            <a:pPr marL="781200" lvl="1" algn="just">
              <a:lnSpc>
                <a:spcPct val="100000"/>
              </a:lnSpc>
              <a:spcBef>
                <a:spcPts val="300"/>
              </a:spcBef>
              <a:spcAft>
                <a:spcPts val="600"/>
              </a:spcAft>
              <a:buClr>
                <a:srgbClr val="1F4E79"/>
              </a:buClr>
              <a:buSzPct val="70000"/>
              <a:buFont typeface="Wingdings" panose="05000000000000000000" pitchFamily="2" charset="2"/>
              <a:buChar char="q"/>
            </a:pPr>
            <a:r>
              <a:rPr lang="sr-Cyrl-RS" altLang="en-US" sz="1800" dirty="0">
                <a:latin typeface="Arial" panose="020B0604020202020204" pitchFamily="34" charset="0"/>
                <a:cs typeface="Arial" panose="020B0604020202020204" pitchFamily="34" charset="0"/>
              </a:rPr>
              <a:t>Послодавцима</a:t>
            </a:r>
          </a:p>
          <a:p>
            <a:pPr marL="324000" algn="just">
              <a:lnSpc>
                <a:spcPct val="100000"/>
              </a:lnSpc>
              <a:spcBef>
                <a:spcPts val="300"/>
              </a:spcBef>
              <a:spcAft>
                <a:spcPts val="600"/>
              </a:spcAft>
              <a:buClr>
                <a:srgbClr val="1F4E79"/>
              </a:buClr>
              <a:buSzPct val="70000"/>
              <a:buFont typeface="Wingdings" panose="05000000000000000000" pitchFamily="2" charset="2"/>
              <a:buChar char="q"/>
            </a:pPr>
            <a:r>
              <a:rPr lang="sr-Cyrl-RS" altLang="en-US" sz="1800" dirty="0">
                <a:latin typeface="Arial" panose="020B0604020202020204" pitchFamily="34" charset="0"/>
                <a:cs typeface="Arial" panose="020B0604020202020204" pitchFamily="34" charset="0"/>
              </a:rPr>
              <a:t> </a:t>
            </a:r>
            <a:r>
              <a:rPr lang="sr-Cyrl-RS" altLang="en-US" sz="2000" dirty="0">
                <a:latin typeface="Arial" panose="020B0604020202020204" pitchFamily="34" charset="0"/>
                <a:cs typeface="Arial" panose="020B0604020202020204" pitchFamily="34" charset="0"/>
              </a:rPr>
              <a:t>Сврха:</a:t>
            </a:r>
          </a:p>
          <a:p>
            <a:pPr marL="781200" lvl="1" algn="just">
              <a:lnSpc>
                <a:spcPct val="100000"/>
              </a:lnSpc>
              <a:spcBef>
                <a:spcPts val="300"/>
              </a:spcBef>
              <a:spcAft>
                <a:spcPts val="600"/>
              </a:spcAft>
              <a:buClr>
                <a:srgbClr val="1F4E79"/>
              </a:buClr>
              <a:buSzPct val="70000"/>
              <a:buFont typeface="Wingdings" panose="05000000000000000000" pitchFamily="2" charset="2"/>
              <a:buChar char="q"/>
            </a:pPr>
            <a:r>
              <a:rPr lang="sr-Cyrl-RS" sz="1800" dirty="0">
                <a:latin typeface="Arial" panose="020B0604020202020204" pitchFamily="34" charset="0"/>
                <a:cs typeface="Arial" panose="020B0604020202020204" pitchFamily="34" charset="0"/>
              </a:rPr>
              <a:t>обезбеђење јединствене процедуре провере савладаности програма обуке, односно провере стручних компетенција и спровођење испита на исти начин и под једнаким условима за све полазнике</a:t>
            </a: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4726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ADBB42B-B1A7-4E45-A74B-C9986CF89027}"/>
              </a:ext>
            </a:extLst>
          </p:cNvPr>
          <p:cNvSpPr>
            <a:spLocks noGrp="1" noChangeArrowheads="1"/>
          </p:cNvSpPr>
          <p:nvPr>
            <p:ph type="title"/>
          </p:nvPr>
        </p:nvSpPr>
        <p:spPr>
          <a:xfrm>
            <a:off x="614146" y="318239"/>
            <a:ext cx="10515600" cy="1028700"/>
          </a:xfrm>
        </p:spPr>
        <p:txBody>
          <a:bodyPr vert="horz" lIns="91440" tIns="45720" rIns="91440" bIns="45720" rtlCol="0" anchor="ctr">
            <a:noAutofit/>
          </a:bodyPr>
          <a:lstStyle/>
          <a:p>
            <a:r>
              <a:rPr lang="sr-Cyrl-RS" altLang="en-US" sz="2600" b="1" dirty="0">
                <a:solidFill>
                  <a:schemeClr val="accent5">
                    <a:lumMod val="50000"/>
                  </a:schemeClr>
                </a:solidFill>
                <a:latin typeface="Arial" panose="020B0604020202020204" pitchFamily="34" charset="0"/>
                <a:cs typeface="Arial" panose="020B0604020202020204" pitchFamily="34" charset="0"/>
              </a:rPr>
              <a:t>Евидентирање успеха – Појединачни образац за оцењивање</a:t>
            </a:r>
            <a:endParaRPr lang="en-US" altLang="en-US" sz="2600" b="1" dirty="0">
              <a:solidFill>
                <a:schemeClr val="accent5">
                  <a:lumMod val="50000"/>
                </a:schemeClr>
              </a:solidFill>
              <a:latin typeface="Arial" panose="020B0604020202020204" pitchFamily="34" charset="0"/>
              <a:cs typeface="Arial" panose="020B0604020202020204" pitchFamily="34" charset="0"/>
            </a:endParaRPr>
          </a:p>
        </p:txBody>
      </p:sp>
      <p:graphicFrame>
        <p:nvGraphicFramePr>
          <p:cNvPr id="15" name="Table 14">
            <a:extLst>
              <a:ext uri="{FF2B5EF4-FFF2-40B4-BE49-F238E27FC236}">
                <a16:creationId xmlns:a16="http://schemas.microsoft.com/office/drawing/2014/main" id="{1713DF71-9CCD-44F0-921F-FB617AA9BB9F}"/>
              </a:ext>
            </a:extLst>
          </p:cNvPr>
          <p:cNvGraphicFramePr>
            <a:graphicFrameLocks noGrp="1"/>
          </p:cNvGraphicFramePr>
          <p:nvPr>
            <p:extLst>
              <p:ext uri="{D42A27DB-BD31-4B8C-83A1-F6EECF244321}">
                <p14:modId xmlns:p14="http://schemas.microsoft.com/office/powerpoint/2010/main" val="3981106769"/>
              </p:ext>
            </p:extLst>
          </p:nvPr>
        </p:nvGraphicFramePr>
        <p:xfrm>
          <a:off x="1382274" y="1666402"/>
          <a:ext cx="9220876" cy="3765552"/>
        </p:xfrm>
        <a:graphic>
          <a:graphicData uri="http://schemas.openxmlformats.org/drawingml/2006/table">
            <a:tbl>
              <a:tblPr firstRow="1" firstCol="1" bandRow="1"/>
              <a:tblGrid>
                <a:gridCol w="1852809">
                  <a:extLst>
                    <a:ext uri="{9D8B030D-6E8A-4147-A177-3AD203B41FA5}">
                      <a16:colId xmlns:a16="http://schemas.microsoft.com/office/drawing/2014/main" val="20000"/>
                    </a:ext>
                  </a:extLst>
                </a:gridCol>
                <a:gridCol w="1479230">
                  <a:extLst>
                    <a:ext uri="{9D8B030D-6E8A-4147-A177-3AD203B41FA5}">
                      <a16:colId xmlns:a16="http://schemas.microsoft.com/office/drawing/2014/main" val="20001"/>
                    </a:ext>
                  </a:extLst>
                </a:gridCol>
                <a:gridCol w="389769">
                  <a:extLst>
                    <a:ext uri="{9D8B030D-6E8A-4147-A177-3AD203B41FA5}">
                      <a16:colId xmlns:a16="http://schemas.microsoft.com/office/drawing/2014/main" val="35146338"/>
                    </a:ext>
                  </a:extLst>
                </a:gridCol>
                <a:gridCol w="275354">
                  <a:extLst>
                    <a:ext uri="{9D8B030D-6E8A-4147-A177-3AD203B41FA5}">
                      <a16:colId xmlns:a16="http://schemas.microsoft.com/office/drawing/2014/main" val="20002"/>
                    </a:ext>
                  </a:extLst>
                </a:gridCol>
                <a:gridCol w="1572448">
                  <a:extLst>
                    <a:ext uri="{9D8B030D-6E8A-4147-A177-3AD203B41FA5}">
                      <a16:colId xmlns:a16="http://schemas.microsoft.com/office/drawing/2014/main" val="20003"/>
                    </a:ext>
                  </a:extLst>
                </a:gridCol>
                <a:gridCol w="1384720">
                  <a:extLst>
                    <a:ext uri="{9D8B030D-6E8A-4147-A177-3AD203B41FA5}">
                      <a16:colId xmlns:a16="http://schemas.microsoft.com/office/drawing/2014/main" val="20005"/>
                    </a:ext>
                  </a:extLst>
                </a:gridCol>
                <a:gridCol w="1128409">
                  <a:extLst>
                    <a:ext uri="{9D8B030D-6E8A-4147-A177-3AD203B41FA5}">
                      <a16:colId xmlns:a16="http://schemas.microsoft.com/office/drawing/2014/main" val="20006"/>
                    </a:ext>
                  </a:extLst>
                </a:gridCol>
                <a:gridCol w="1138137">
                  <a:extLst>
                    <a:ext uri="{9D8B030D-6E8A-4147-A177-3AD203B41FA5}">
                      <a16:colId xmlns:a16="http://schemas.microsoft.com/office/drawing/2014/main" val="20007"/>
                    </a:ext>
                  </a:extLst>
                </a:gridCol>
              </a:tblGrid>
              <a:tr h="289658">
                <a:tc gridSpan="8">
                  <a:txBody>
                    <a:bodyPr/>
                    <a:lstStyle/>
                    <a:p>
                      <a:pPr marL="0" marR="0" algn="l">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Компетенција која се проверава: Израда арматурног склопа, армирање армирано-бетонских елемената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GB"/>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9658">
                <a:tc gridSpan="3">
                  <a:txBody>
                    <a:bodyPr/>
                    <a:lstStyle/>
                    <a:p>
                      <a:pPr marL="0" marR="0" algn="l">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Шифра радног задатка: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pPr marL="0" marR="0" algn="l">
                        <a:lnSpc>
                          <a:spcPct val="107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5">
                  <a:txBody>
                    <a:bodyPr/>
                    <a:lstStyle/>
                    <a:p>
                      <a:pPr marL="0" marR="0" algn="l">
                        <a:lnSpc>
                          <a:spcPct val="107000"/>
                        </a:lnSpc>
                        <a:spcBef>
                          <a:spcPts val="0"/>
                        </a:spcBef>
                        <a:spcAft>
                          <a:spcPts val="0"/>
                        </a:spcAft>
                      </a:pPr>
                      <a:r>
                        <a:rPr lang="sr-Cyrl-CS" sz="1200">
                          <a:effectLst/>
                          <a:latin typeface="Arial" panose="020B0604020202020204" pitchFamily="34" charset="0"/>
                          <a:ea typeface="Calibri" panose="020F0502020204030204" pitchFamily="34" charset="0"/>
                          <a:cs typeface="Arial" panose="020B0604020202020204" pitchFamily="34" charset="0"/>
                        </a:rPr>
                        <a:t>Назив радног задатка:</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868972">
                <a:tc>
                  <a:txBody>
                    <a:bodyPr/>
                    <a:lstStyle/>
                    <a:p>
                      <a:pPr marL="0" marR="0" algn="l">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Радни процеси</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5">
                  <a:txBody>
                    <a:bodyPr/>
                    <a:lstStyle/>
                    <a:p>
                      <a:pPr marL="0" marR="0" algn="ctr">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Начин извођења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a:txBody>
                    <a:bodyPr/>
                    <a:lstStyle/>
                    <a:p>
                      <a:pPr marL="0" marR="0" algn="ctr">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Предвиђени број бодова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sr-Cyrl-CS" sz="1200" dirty="0">
                          <a:effectLst/>
                          <a:latin typeface="Arial" panose="020B0604020202020204" pitchFamily="34" charset="0"/>
                          <a:ea typeface="Calibri" panose="020F0502020204030204" pitchFamily="34" charset="0"/>
                          <a:cs typeface="Arial" panose="020B0604020202020204" pitchFamily="34" charset="0"/>
                        </a:rPr>
                        <a:t>Остварени број бодова</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289658">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905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9658">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9658">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9658">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9658">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9658">
                <a:tc>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dirty="0"/>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9658">
                <a:tc>
                  <a:txBody>
                    <a:bodyPr/>
                    <a:lstStyle/>
                    <a:p>
                      <a:pPr marL="0" marR="0" algn="just">
                        <a:lnSpc>
                          <a:spcPct val="107000"/>
                        </a:lnSpc>
                        <a:spcBef>
                          <a:spcPts val="0"/>
                        </a:spcBef>
                        <a:spcAft>
                          <a:spcPts val="600"/>
                        </a:spcAft>
                      </a:pPr>
                      <a:r>
                        <a:rPr lang="sr-Cyrl-CS" sz="1200">
                          <a:effectLst/>
                          <a:latin typeface="Arial" panose="020B0604020202020204" pitchFamily="34" charset="0"/>
                          <a:ea typeface="Calibri" panose="020F0502020204030204" pitchFamily="34" charset="0"/>
                          <a:cs typeface="Arial" panose="020B0604020202020204" pitchFamily="34" charset="0"/>
                        </a:rPr>
                        <a:t>Укупан број бодова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just">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sr-Cyrl-CS"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9658">
                <a:tc gridSpan="4">
                  <a:txBody>
                    <a:bodyPr/>
                    <a:lstStyle/>
                    <a:p>
                      <a:pPr marL="0" marR="0" algn="l">
                        <a:lnSpc>
                          <a:spcPct val="107000"/>
                        </a:lnSpc>
                        <a:spcBef>
                          <a:spcPts val="0"/>
                        </a:spcBef>
                        <a:spcAft>
                          <a:spcPts val="600"/>
                        </a:spcAft>
                      </a:pPr>
                      <a:r>
                        <a:rPr lang="sr-Cyrl-CS" sz="1200" dirty="0">
                          <a:effectLst/>
                          <a:latin typeface="Arial" panose="020B0604020202020204" pitchFamily="34" charset="0"/>
                          <a:ea typeface="Calibri" panose="020F0502020204030204" pitchFamily="34" charset="0"/>
                          <a:cs typeface="Arial" panose="020B0604020202020204" pitchFamily="34" charset="0"/>
                        </a:rPr>
                        <a:t>Члан испитне комисије</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GB"/>
                    </a:p>
                  </a:txBody>
                  <a:tcPr/>
                </a:tc>
                <a:tc hMerge="1">
                  <a:txBody>
                    <a:bodyPr/>
                    <a:lstStyle/>
                    <a:p>
                      <a:endParaRPr lang="en-US"/>
                    </a:p>
                  </a:txBody>
                  <a:tcPr/>
                </a:tc>
                <a:tc gridSpan="4">
                  <a:txBody>
                    <a:bodyPr/>
                    <a:lstStyle/>
                    <a:p>
                      <a:pPr marL="0" marR="0" algn="l">
                        <a:lnSpc>
                          <a:spcPct val="107000"/>
                        </a:lnSpc>
                        <a:spcBef>
                          <a:spcPts val="0"/>
                        </a:spcBef>
                        <a:spcAft>
                          <a:spcPts val="600"/>
                        </a:spcAft>
                        <a:tabLst>
                          <a:tab pos="159385" algn="l"/>
                        </a:tabLst>
                      </a:pPr>
                      <a:r>
                        <a:rPr lang="sr-Cyrl-CS" sz="1200" dirty="0">
                          <a:effectLst/>
                          <a:latin typeface="Arial" panose="020B0604020202020204" pitchFamily="34" charset="0"/>
                          <a:ea typeface="Calibri" panose="020F0502020204030204" pitchFamily="34" charset="0"/>
                          <a:cs typeface="Arial" panose="020B0604020202020204" pitchFamily="34" charset="0"/>
                        </a:rPr>
                        <a:t>Место и датум:</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537803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id="{4159C69F-8A50-4F88-BEB5-559D9708D6C5}"/>
              </a:ext>
            </a:extLst>
          </p:cNvPr>
          <p:cNvSpPr>
            <a:spLocks noGrp="1" noChangeArrowheads="1"/>
          </p:cNvSpPr>
          <p:nvPr>
            <p:ph type="title"/>
          </p:nvPr>
        </p:nvSpPr>
        <p:spPr>
          <a:xfrm>
            <a:off x="614146" y="133413"/>
            <a:ext cx="10515600" cy="1028700"/>
          </a:xfrm>
        </p:spPr>
        <p:txBody>
          <a:bodyPr vert="horz" lIns="91440" tIns="45720" rIns="91440" bIns="45720" rtlCol="0" anchor="ctr">
            <a:noAutofit/>
          </a:bodyPr>
          <a:lstStyle/>
          <a:p>
            <a:r>
              <a:rPr lang="sr-Cyrl-RS" altLang="en-US" sz="2600" b="1" dirty="0">
                <a:solidFill>
                  <a:schemeClr val="accent5">
                    <a:lumMod val="50000"/>
                  </a:schemeClr>
                </a:solidFill>
                <a:latin typeface="Arial" panose="020B0604020202020204" pitchFamily="34" charset="0"/>
                <a:cs typeface="Arial" panose="020B0604020202020204" pitchFamily="34" charset="0"/>
              </a:rPr>
              <a:t>Евидентирање успеха – Збирни образац за оцењивање</a:t>
            </a:r>
            <a:endParaRPr lang="en-US" altLang="en-US" sz="2600" b="1" dirty="0">
              <a:solidFill>
                <a:schemeClr val="accent5">
                  <a:lumMod val="50000"/>
                </a:schemeClr>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3FDC0DAC-C360-444D-A8AB-B73E5A393E26}"/>
              </a:ext>
            </a:extLst>
          </p:cNvPr>
          <p:cNvGraphicFramePr>
            <a:graphicFrameLocks noGrp="1"/>
          </p:cNvGraphicFramePr>
          <p:nvPr>
            <p:extLst>
              <p:ext uri="{D42A27DB-BD31-4B8C-83A1-F6EECF244321}">
                <p14:modId xmlns:p14="http://schemas.microsoft.com/office/powerpoint/2010/main" val="2011437152"/>
              </p:ext>
            </p:extLst>
          </p:nvPr>
        </p:nvGraphicFramePr>
        <p:xfrm>
          <a:off x="1603643" y="985605"/>
          <a:ext cx="8766040" cy="4415303"/>
        </p:xfrm>
        <a:graphic>
          <a:graphicData uri="http://schemas.openxmlformats.org/drawingml/2006/table">
            <a:tbl>
              <a:tblPr firstRow="1" firstCol="1" lastRow="1" lastCol="1" bandRow="1" bandCol="1"/>
              <a:tblGrid>
                <a:gridCol w="1035681">
                  <a:extLst>
                    <a:ext uri="{9D8B030D-6E8A-4147-A177-3AD203B41FA5}">
                      <a16:colId xmlns:a16="http://schemas.microsoft.com/office/drawing/2014/main" val="20000"/>
                    </a:ext>
                  </a:extLst>
                </a:gridCol>
                <a:gridCol w="648579">
                  <a:extLst>
                    <a:ext uri="{9D8B030D-6E8A-4147-A177-3AD203B41FA5}">
                      <a16:colId xmlns:a16="http://schemas.microsoft.com/office/drawing/2014/main" val="20001"/>
                    </a:ext>
                  </a:extLst>
                </a:gridCol>
                <a:gridCol w="484732">
                  <a:extLst>
                    <a:ext uri="{9D8B030D-6E8A-4147-A177-3AD203B41FA5}">
                      <a16:colId xmlns:a16="http://schemas.microsoft.com/office/drawing/2014/main" val="20002"/>
                    </a:ext>
                  </a:extLst>
                </a:gridCol>
                <a:gridCol w="710364">
                  <a:extLst>
                    <a:ext uri="{9D8B030D-6E8A-4147-A177-3AD203B41FA5}">
                      <a16:colId xmlns:a16="http://schemas.microsoft.com/office/drawing/2014/main" val="20003"/>
                    </a:ext>
                  </a:extLst>
                </a:gridCol>
                <a:gridCol w="1231724">
                  <a:extLst>
                    <a:ext uri="{9D8B030D-6E8A-4147-A177-3AD203B41FA5}">
                      <a16:colId xmlns:a16="http://schemas.microsoft.com/office/drawing/2014/main" val="20004"/>
                    </a:ext>
                  </a:extLst>
                </a:gridCol>
                <a:gridCol w="1455675">
                  <a:extLst>
                    <a:ext uri="{9D8B030D-6E8A-4147-A177-3AD203B41FA5}">
                      <a16:colId xmlns:a16="http://schemas.microsoft.com/office/drawing/2014/main" val="20005"/>
                    </a:ext>
                  </a:extLst>
                </a:gridCol>
                <a:gridCol w="3199285">
                  <a:extLst>
                    <a:ext uri="{9D8B030D-6E8A-4147-A177-3AD203B41FA5}">
                      <a16:colId xmlns:a16="http://schemas.microsoft.com/office/drawing/2014/main" val="20006"/>
                    </a:ext>
                  </a:extLst>
                </a:gridCol>
              </a:tblGrid>
              <a:tr h="307330">
                <a:tc gridSpan="7">
                  <a:txBody>
                    <a:bodyPr/>
                    <a:lstStyle/>
                    <a:p>
                      <a:pPr marL="0" marR="0" algn="just">
                        <a:lnSpc>
                          <a:spcPct val="107000"/>
                        </a:lnSpc>
                        <a:spcBef>
                          <a:spcPts val="0"/>
                        </a:spcBef>
                        <a:spcAft>
                          <a:spcPts val="0"/>
                        </a:spcAft>
                      </a:pPr>
                      <a:r>
                        <a:rPr lang="sr-Cyrl-CS" sz="1100" b="1" dirty="0">
                          <a:effectLst/>
                          <a:latin typeface="Arial" panose="020B0604020202020204" pitchFamily="34" charset="0"/>
                          <a:ea typeface="Calibri" panose="020F0502020204030204" pitchFamily="34" charset="0"/>
                          <a:cs typeface="Arial" panose="020B0604020202020204" pitchFamily="34" charset="0"/>
                        </a:rPr>
                        <a:t>Подаци о установи/организацији</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1102">
                <a:tc gridSpan="3">
                  <a:txBody>
                    <a:bodyPr/>
                    <a:lstStyle/>
                    <a:p>
                      <a:pPr marL="0" marR="0" algn="just">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Назив установе/организације</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gn="just">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72375">
                <a:tc gridSpan="3">
                  <a:txBody>
                    <a:bodyPr/>
                    <a:lstStyle/>
                    <a:p>
                      <a:pPr marL="0" marR="0" algn="just">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Седиште</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gn="just">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18837">
                <a:tc gridSpan="3">
                  <a:txBody>
                    <a:bodyPr/>
                    <a:lstStyle/>
                    <a:p>
                      <a:pPr marL="0" marR="0" algn="just">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Датум одржавања испита</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gn="just">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94005">
                <a:tc gridSpan="7">
                  <a:txBody>
                    <a:bodyPr/>
                    <a:lstStyle/>
                    <a:p>
                      <a:pPr marL="0" marR="0" algn="just">
                        <a:lnSpc>
                          <a:spcPct val="107000"/>
                        </a:lnSpc>
                        <a:spcBef>
                          <a:spcPts val="0"/>
                        </a:spcBef>
                        <a:spcAft>
                          <a:spcPts val="0"/>
                        </a:spcAft>
                      </a:pPr>
                      <a:r>
                        <a:rPr lang="sr-Cyrl-CS" sz="1100" b="1" dirty="0">
                          <a:effectLst/>
                          <a:latin typeface="Arial" panose="020B0604020202020204" pitchFamily="34" charset="0"/>
                          <a:ea typeface="Calibri" panose="020F0502020204030204" pitchFamily="34" charset="0"/>
                          <a:cs typeface="Arial" panose="020B0604020202020204" pitchFamily="34" charset="0"/>
                        </a:rPr>
                        <a:t>Подаци о полазнику</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296408">
                <a:tc gridSpan="3">
                  <a:txBody>
                    <a:bodyPr/>
                    <a:lstStyle/>
                    <a:p>
                      <a:pPr marL="0" marR="0" algn="just">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Име и презиме</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gn="just">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274172">
                <a:tc gridSpan="3">
                  <a:txBody>
                    <a:bodyPr/>
                    <a:lstStyle/>
                    <a:p>
                      <a:pPr marL="0" marR="0" algn="just">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Место и датум рођења</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gn="just">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296408">
                <a:tc gridSpan="3">
                  <a:txBody>
                    <a:bodyPr/>
                    <a:lstStyle/>
                    <a:p>
                      <a:pPr marL="0" marR="0" algn="just">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ПРОГРАМ ОБУКЕ</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gn="just">
                        <a:lnSpc>
                          <a:spcPct val="107000"/>
                        </a:lnSpc>
                        <a:spcBef>
                          <a:spcPts val="0"/>
                        </a:spcBef>
                        <a:spcAft>
                          <a:spcPts val="0"/>
                        </a:spcAft>
                      </a:pPr>
                      <a:r>
                        <a:rPr lang="sr-Cyrl-CS" sz="1100" b="1">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88862">
                <a:tc gridSpan="7">
                  <a:txBody>
                    <a:bodyPr/>
                    <a:lstStyle/>
                    <a:p>
                      <a:pPr marL="0" marR="0" algn="ctr">
                        <a:lnSpc>
                          <a:spcPct val="107000"/>
                        </a:lnSpc>
                        <a:spcBef>
                          <a:spcPts val="0"/>
                        </a:spcBef>
                        <a:spcAft>
                          <a:spcPts val="0"/>
                        </a:spcAft>
                      </a:pPr>
                      <a:r>
                        <a:rPr lang="sr-Cyrl-CS" sz="1100" b="1" dirty="0">
                          <a:effectLst/>
                          <a:latin typeface="Arial" panose="020B0604020202020204" pitchFamily="34" charset="0"/>
                          <a:ea typeface="Calibri" panose="020F0502020204030204" pitchFamily="34" charset="0"/>
                          <a:cs typeface="Arial" panose="020B0604020202020204" pitchFamily="34" charset="0"/>
                        </a:rPr>
                        <a:t>Број бодова на испиту за обуку</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96408">
                <a:tc gridSpan="2">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РАДНИ ЗАДАТАК</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4">
                  <a:txBody>
                    <a:bodyPr/>
                    <a:lstStyle/>
                    <a:p>
                      <a:pPr marL="0" marR="0" algn="ctr">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Број бодова чланова комисије</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Просечан број бодова свих чланова комисије</a:t>
                      </a:r>
                      <a:endParaRPr lang="en-US" sz="110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sr-Cyrl-CS" sz="1100" u="sng">
                          <a:effectLst/>
                          <a:latin typeface="Arial" panose="020B0604020202020204" pitchFamily="34" charset="0"/>
                          <a:ea typeface="Calibri" panose="020F0502020204030204" pitchFamily="34" charset="0"/>
                          <a:cs typeface="Arial" panose="020B0604020202020204" pitchFamily="34" charset="0"/>
                        </a:rPr>
                        <a:t>(1+2+3)</a:t>
                      </a: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3</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65501">
                <a:tc>
                  <a:txBody>
                    <a:bodyPr/>
                    <a:lstStyle/>
                    <a:p>
                      <a:pPr marL="0" marR="0" algn="just">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Ред. број</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Назив</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Председник</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2. члан</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3. члан</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r h="212470">
                <a:tc>
                  <a:txBody>
                    <a:bodyPr/>
                    <a:lstStyle/>
                    <a:p>
                      <a:pPr marL="0" marR="0" algn="ctr">
                        <a:lnSpc>
                          <a:spcPct val="107000"/>
                        </a:lnSpc>
                        <a:spcBef>
                          <a:spcPts val="0"/>
                        </a:spcBef>
                        <a:spcAft>
                          <a:spcPts val="0"/>
                        </a:spcAft>
                      </a:pPr>
                      <a:r>
                        <a:rPr lang="sr-Cyrl-CS" sz="1100" b="1">
                          <a:effectLst/>
                          <a:latin typeface="Arial" panose="020B0604020202020204" pitchFamily="34" charset="0"/>
                          <a:ea typeface="Calibri" panose="020F0502020204030204" pitchFamily="34" charset="0"/>
                          <a:cs typeface="Arial" panose="020B0604020202020204" pitchFamily="34" charset="0"/>
                        </a:rPr>
                        <a:t>1.</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2470">
                <a:tc>
                  <a:txBody>
                    <a:bodyPr/>
                    <a:lstStyle/>
                    <a:p>
                      <a:pPr marL="0" marR="0" algn="ctr">
                        <a:lnSpc>
                          <a:spcPct val="107000"/>
                        </a:lnSpc>
                        <a:spcBef>
                          <a:spcPts val="0"/>
                        </a:spcBef>
                        <a:spcAft>
                          <a:spcPts val="0"/>
                        </a:spcAft>
                      </a:pPr>
                      <a:r>
                        <a:rPr lang="sr-Cyrl-CS" sz="1100" b="1">
                          <a:effectLst/>
                          <a:latin typeface="Arial" panose="020B0604020202020204" pitchFamily="34" charset="0"/>
                          <a:ea typeface="Calibri" panose="020F0502020204030204" pitchFamily="34" charset="0"/>
                          <a:cs typeface="Arial" panose="020B0604020202020204" pitchFamily="34" charset="0"/>
                        </a:rPr>
                        <a:t>2</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3027">
                <a:tc>
                  <a:txBody>
                    <a:bodyPr/>
                    <a:lstStyle/>
                    <a:p>
                      <a:pPr marL="0" marR="0" algn="ctr">
                        <a:lnSpc>
                          <a:spcPct val="107000"/>
                        </a:lnSpc>
                        <a:spcBef>
                          <a:spcPts val="0"/>
                        </a:spcBef>
                        <a:spcAft>
                          <a:spcPts val="0"/>
                        </a:spcAft>
                      </a:pPr>
                      <a:r>
                        <a:rPr lang="sr-Cyrl-CS" sz="1100" b="1">
                          <a:effectLst/>
                          <a:latin typeface="Arial" panose="020B0604020202020204" pitchFamily="34" charset="0"/>
                          <a:ea typeface="Calibri" panose="020F0502020204030204" pitchFamily="34" charset="0"/>
                          <a:cs typeface="Arial" panose="020B0604020202020204" pitchFamily="34" charset="0"/>
                        </a:rPr>
                        <a:t>3</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2470">
                <a:tc>
                  <a:txBody>
                    <a:bodyPr/>
                    <a:lstStyle/>
                    <a:p>
                      <a:pPr marL="0" marR="0" algn="ctr">
                        <a:lnSpc>
                          <a:spcPct val="107000"/>
                        </a:lnSpc>
                        <a:spcBef>
                          <a:spcPts val="0"/>
                        </a:spcBef>
                        <a:spcAft>
                          <a:spcPts val="0"/>
                        </a:spcAft>
                      </a:pPr>
                      <a:r>
                        <a:rPr lang="sr-Cyrl-CS" sz="1100" b="1">
                          <a:effectLst/>
                          <a:latin typeface="Arial" panose="020B0604020202020204" pitchFamily="34" charset="0"/>
                          <a:ea typeface="Calibri" panose="020F0502020204030204" pitchFamily="34" charset="0"/>
                          <a:cs typeface="Arial" panose="020B0604020202020204" pitchFamily="34" charset="0"/>
                        </a:rPr>
                        <a:t>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sr-Cyrl-CS" sz="1100">
                          <a:effectLst/>
                          <a:latin typeface="Arial" panose="020B0604020202020204" pitchFamily="34" charset="0"/>
                          <a:ea typeface="Calibri" panose="020F050202020403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83458">
                <a:tc gridSpan="6">
                  <a:txBody>
                    <a:bodyPr/>
                    <a:lstStyle/>
                    <a:p>
                      <a:pPr marL="0" marR="0" algn="r">
                        <a:lnSpc>
                          <a:spcPct val="107000"/>
                        </a:lnSpc>
                        <a:spcBef>
                          <a:spcPts val="0"/>
                        </a:spcBef>
                        <a:spcAft>
                          <a:spcPts val="0"/>
                        </a:spcAft>
                      </a:pPr>
                      <a:r>
                        <a:rPr lang="sr-Cyrl-CS" sz="1100" dirty="0">
                          <a:effectLst/>
                          <a:latin typeface="Arial" panose="020B0604020202020204" pitchFamily="34" charset="0"/>
                          <a:ea typeface="Calibri" panose="020F0502020204030204" pitchFamily="34" charset="0"/>
                          <a:cs typeface="Arial" panose="020B0604020202020204" pitchFamily="34" charset="0"/>
                        </a:rPr>
                        <a:t>ПРОСЕЧАН број бодова на испиту за проверу стручних компетенција*</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sr-Cyrl-CS" sz="1100" b="1"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5884" marR="558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bl>
          </a:graphicData>
        </a:graphic>
      </p:graphicFrame>
      <p:sp>
        <p:nvSpPr>
          <p:cNvPr id="9" name="Rectangle 8">
            <a:extLst>
              <a:ext uri="{FF2B5EF4-FFF2-40B4-BE49-F238E27FC236}">
                <a16:creationId xmlns:a16="http://schemas.microsoft.com/office/drawing/2014/main" id="{100A8516-0B4B-484F-B205-F8352BDE436A}"/>
              </a:ext>
            </a:extLst>
          </p:cNvPr>
          <p:cNvSpPr/>
          <p:nvPr/>
        </p:nvSpPr>
        <p:spPr>
          <a:xfrm>
            <a:off x="145915" y="6040877"/>
            <a:ext cx="11896928" cy="8171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9">
            <a:extLst>
              <a:ext uri="{FF2B5EF4-FFF2-40B4-BE49-F238E27FC236}">
                <a16:creationId xmlns:a16="http://schemas.microsoft.com/office/drawing/2014/main" id="{F01AF4FD-CD69-4D97-8698-2A69616FC32F}"/>
              </a:ext>
            </a:extLst>
          </p:cNvPr>
          <p:cNvGraphicFramePr>
            <a:graphicFrameLocks noGrp="1"/>
          </p:cNvGraphicFramePr>
          <p:nvPr>
            <p:extLst>
              <p:ext uri="{D42A27DB-BD31-4B8C-83A1-F6EECF244321}">
                <p14:modId xmlns:p14="http://schemas.microsoft.com/office/powerpoint/2010/main" val="724180290"/>
              </p:ext>
            </p:extLst>
          </p:nvPr>
        </p:nvGraphicFramePr>
        <p:xfrm>
          <a:off x="2446337" y="5655857"/>
          <a:ext cx="8896114" cy="1078867"/>
        </p:xfrm>
        <a:graphic>
          <a:graphicData uri="http://schemas.openxmlformats.org/drawingml/2006/table">
            <a:tbl>
              <a:tblPr firstRow="1" firstCol="1" lastRow="1" lastCol="1" bandRow="1" bandCol="1"/>
              <a:tblGrid>
                <a:gridCol w="4448057">
                  <a:extLst>
                    <a:ext uri="{9D8B030D-6E8A-4147-A177-3AD203B41FA5}">
                      <a16:colId xmlns:a16="http://schemas.microsoft.com/office/drawing/2014/main" val="20000"/>
                    </a:ext>
                  </a:extLst>
                </a:gridCol>
                <a:gridCol w="4448057">
                  <a:extLst>
                    <a:ext uri="{9D8B030D-6E8A-4147-A177-3AD203B41FA5}">
                      <a16:colId xmlns:a16="http://schemas.microsoft.com/office/drawing/2014/main" val="20001"/>
                    </a:ext>
                  </a:extLst>
                </a:gridCol>
              </a:tblGrid>
              <a:tr h="478799">
                <a:tc rowSpan="4">
                  <a:txBody>
                    <a:bodyPr/>
                    <a:lstStyle/>
                    <a:p>
                      <a:pPr marL="0" marR="0" algn="just">
                        <a:lnSpc>
                          <a:spcPct val="107000"/>
                        </a:lnSpc>
                        <a:spcBef>
                          <a:spcPts val="0"/>
                        </a:spcBef>
                        <a:spcAft>
                          <a:spcPts val="600"/>
                        </a:spcAft>
                      </a:pPr>
                      <a:r>
                        <a:rPr lang="sr-Cyrl-C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lnL>
                      <a:noFill/>
                    </a:lnL>
                    <a:lnR>
                      <a:noFill/>
                    </a:lnR>
                    <a:lnT>
                      <a:noFill/>
                    </a:lnT>
                    <a:lnB>
                      <a:noFill/>
                    </a:lnB>
                  </a:tcPr>
                </a:tc>
                <a:tc>
                  <a:txBody>
                    <a:bodyPr/>
                    <a:lstStyle/>
                    <a:p>
                      <a:pPr marL="0" marR="0" algn="ctr">
                        <a:lnSpc>
                          <a:spcPct val="107000"/>
                        </a:lnSpc>
                        <a:spcBef>
                          <a:spcPts val="0"/>
                        </a:spcBef>
                        <a:spcAft>
                          <a:spcPts val="600"/>
                        </a:spcAft>
                      </a:pPr>
                      <a:r>
                        <a:rPr lang="sr-Cyrl-CS" sz="1300" b="1" dirty="0">
                          <a:effectLst/>
                          <a:latin typeface="Times New Roman" panose="02020603050405020304" pitchFamily="18" charset="0"/>
                          <a:ea typeface="Calibri" panose="020F0502020204030204" pitchFamily="34" charset="0"/>
                          <a:cs typeface="Times New Roman" panose="02020603050405020304" pitchFamily="18" charset="0"/>
                        </a:rPr>
                        <a:t>ЧЛАНОВИ КОМИСИЈЕ:</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sr-Cyrl-CS" sz="13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nchor="ctr">
                    <a:lnL>
                      <a:noFill/>
                    </a:lnL>
                    <a:lnR>
                      <a:noFill/>
                    </a:lnR>
                    <a:lnT>
                      <a:noFill/>
                    </a:lnT>
                    <a:lnB>
                      <a:noFill/>
                    </a:lnB>
                  </a:tcPr>
                </a:tc>
                <a:extLst>
                  <a:ext uri="{0D108BD9-81ED-4DB2-BD59-A6C34878D82A}">
                    <a16:rowId xmlns:a16="http://schemas.microsoft.com/office/drawing/2014/main" val="10000"/>
                  </a:ext>
                </a:extLst>
              </a:tr>
              <a:tr h="192296">
                <a:tc vMerge="1">
                  <a:txBody>
                    <a:bodyPr/>
                    <a:lstStyle/>
                    <a:p>
                      <a:endParaRPr lang="en-US"/>
                    </a:p>
                  </a:txBody>
                  <a:tcPr/>
                </a:tc>
                <a:tc>
                  <a:txBody>
                    <a:bodyPr/>
                    <a:lstStyle/>
                    <a:p>
                      <a:pPr marL="0" marR="0" algn="just">
                        <a:lnSpc>
                          <a:spcPct val="107000"/>
                        </a:lnSpc>
                        <a:spcBef>
                          <a:spcPts val="0"/>
                        </a:spcBef>
                        <a:spcAft>
                          <a:spcPts val="600"/>
                        </a:spcAft>
                      </a:pPr>
                      <a:r>
                        <a:rPr lang="sr-Cyrl-CS" sz="1300" b="1" dirty="0">
                          <a:effectLst/>
                          <a:latin typeface="Times New Roman" panose="02020603050405020304" pitchFamily="18" charset="0"/>
                          <a:ea typeface="Calibri" panose="020F0502020204030204" pitchFamily="34" charset="0"/>
                          <a:cs typeface="Times New Roman" panose="02020603050405020304" pitchFamily="18" charset="0"/>
                        </a:rPr>
                        <a:t>Председник:</a:t>
                      </a:r>
                      <a:r>
                        <a:rPr lang="sr-Cyrl-CS" sz="1300" dirty="0">
                          <a:effectLst/>
                          <a:latin typeface="Times New Roman" panose="02020603050405020304" pitchFamily="18" charset="0"/>
                          <a:ea typeface="Calibri" panose="020F0502020204030204" pitchFamily="34" charset="0"/>
                          <a:cs typeface="Times New Roman" panose="02020603050405020304" pitchFamily="18" charset="0"/>
                        </a:rPr>
                        <a:t> ________________________________</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nchor="ctr">
                    <a:lnL>
                      <a:noFill/>
                    </a:lnL>
                    <a:lnR>
                      <a:noFill/>
                    </a:lnR>
                    <a:lnT>
                      <a:noFill/>
                    </a:lnT>
                    <a:lnB>
                      <a:noFill/>
                    </a:lnB>
                  </a:tcPr>
                </a:tc>
                <a:extLst>
                  <a:ext uri="{0D108BD9-81ED-4DB2-BD59-A6C34878D82A}">
                    <a16:rowId xmlns:a16="http://schemas.microsoft.com/office/drawing/2014/main" val="10001"/>
                  </a:ext>
                </a:extLst>
              </a:tr>
              <a:tr h="192296">
                <a:tc vMerge="1">
                  <a:txBody>
                    <a:bodyPr/>
                    <a:lstStyle/>
                    <a:p>
                      <a:endParaRPr lang="en-US"/>
                    </a:p>
                  </a:txBody>
                  <a:tcPr/>
                </a:tc>
                <a:tc>
                  <a:txBody>
                    <a:bodyPr/>
                    <a:lstStyle/>
                    <a:p>
                      <a:pPr marL="0" marR="0" algn="just">
                        <a:lnSpc>
                          <a:spcPct val="107000"/>
                        </a:lnSpc>
                        <a:spcBef>
                          <a:spcPts val="0"/>
                        </a:spcBef>
                        <a:spcAft>
                          <a:spcPts val="600"/>
                        </a:spcAft>
                      </a:pPr>
                      <a:r>
                        <a:rPr lang="sr-Cyrl-CS" sz="1300" b="1">
                          <a:effectLst/>
                          <a:latin typeface="Times New Roman" panose="02020603050405020304" pitchFamily="18" charset="0"/>
                          <a:ea typeface="Calibri" panose="020F0502020204030204" pitchFamily="34" charset="0"/>
                          <a:cs typeface="Times New Roman" panose="02020603050405020304" pitchFamily="18" charset="0"/>
                        </a:rPr>
                        <a:t>Други члан:</a:t>
                      </a:r>
                      <a:r>
                        <a:rPr lang="sr-Cyrl-CS" sz="1300">
                          <a:effectLst/>
                          <a:latin typeface="Times New Roman" panose="02020603050405020304" pitchFamily="18" charset="0"/>
                          <a:ea typeface="Calibri" panose="020F0502020204030204" pitchFamily="34" charset="0"/>
                          <a:cs typeface="Times New Roman" panose="02020603050405020304" pitchFamily="18" charset="0"/>
                        </a:rPr>
                        <a:t>   ________________________________</a:t>
                      </a:r>
                      <a:endParaRPr lang="en-US"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nchor="ctr">
                    <a:lnL>
                      <a:noFill/>
                    </a:lnL>
                    <a:lnR>
                      <a:noFill/>
                    </a:lnR>
                    <a:lnT>
                      <a:noFill/>
                    </a:lnT>
                    <a:lnB>
                      <a:noFill/>
                    </a:lnB>
                  </a:tcPr>
                </a:tc>
                <a:extLst>
                  <a:ext uri="{0D108BD9-81ED-4DB2-BD59-A6C34878D82A}">
                    <a16:rowId xmlns:a16="http://schemas.microsoft.com/office/drawing/2014/main" val="10002"/>
                  </a:ext>
                </a:extLst>
              </a:tr>
              <a:tr h="192296">
                <a:tc vMerge="1">
                  <a:txBody>
                    <a:bodyPr/>
                    <a:lstStyle/>
                    <a:p>
                      <a:endParaRPr lang="en-US"/>
                    </a:p>
                  </a:txBody>
                  <a:tcPr/>
                </a:tc>
                <a:tc>
                  <a:txBody>
                    <a:bodyPr/>
                    <a:lstStyle/>
                    <a:p>
                      <a:pPr marL="0" marR="0" algn="just">
                        <a:lnSpc>
                          <a:spcPct val="107000"/>
                        </a:lnSpc>
                        <a:spcBef>
                          <a:spcPts val="0"/>
                        </a:spcBef>
                        <a:spcAft>
                          <a:spcPts val="600"/>
                        </a:spcAft>
                      </a:pPr>
                      <a:r>
                        <a:rPr lang="sr-Cyrl-CS" sz="1300" b="1" dirty="0">
                          <a:effectLst/>
                          <a:latin typeface="Times New Roman" panose="02020603050405020304" pitchFamily="18" charset="0"/>
                          <a:ea typeface="Calibri" panose="020F0502020204030204" pitchFamily="34" charset="0"/>
                          <a:cs typeface="Times New Roman" panose="02020603050405020304" pitchFamily="18" charset="0"/>
                        </a:rPr>
                        <a:t>Трећи члан:</a:t>
                      </a:r>
                      <a:r>
                        <a:rPr lang="sr-Cyrl-CS" sz="1300" dirty="0">
                          <a:effectLst/>
                          <a:latin typeface="Times New Roman" panose="02020603050405020304" pitchFamily="18" charset="0"/>
                          <a:ea typeface="Calibri" panose="020F0502020204030204" pitchFamily="34" charset="0"/>
                          <a:cs typeface="Times New Roman" panose="02020603050405020304" pitchFamily="18" charset="0"/>
                        </a:rPr>
                        <a:t>  ________________________________</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nchor="ctr">
                    <a:lnL>
                      <a:noFill/>
                    </a:lnL>
                    <a:lnR>
                      <a:noFill/>
                    </a:lnR>
                    <a:lnT>
                      <a:noFill/>
                    </a:lnT>
                    <a:lnB>
                      <a:noFill/>
                    </a:lnB>
                  </a:tcPr>
                </a:tc>
                <a:extLst>
                  <a:ext uri="{0D108BD9-81ED-4DB2-BD59-A6C34878D82A}">
                    <a16:rowId xmlns:a16="http://schemas.microsoft.com/office/drawing/2014/main" val="10003"/>
                  </a:ext>
                </a:extLst>
              </a:tr>
            </a:tbl>
          </a:graphicData>
        </a:graphic>
      </p:graphicFrame>
      <p:sp>
        <p:nvSpPr>
          <p:cNvPr id="11" name="Rectangle 1">
            <a:extLst>
              <a:ext uri="{FF2B5EF4-FFF2-40B4-BE49-F238E27FC236}">
                <a16:creationId xmlns:a16="http://schemas.microsoft.com/office/drawing/2014/main" id="{B9127192-2C6C-4189-AF90-403372D6C3C6}"/>
              </a:ext>
            </a:extLst>
          </p:cNvPr>
          <p:cNvSpPr>
            <a:spLocks noChangeArrowheads="1"/>
          </p:cNvSpPr>
          <p:nvPr/>
        </p:nvSpPr>
        <p:spPr bwMode="auto">
          <a:xfrm>
            <a:off x="927100" y="5656337"/>
            <a:ext cx="523059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sr-Cyrl-RS" altLang="en-US" sz="1200" b="1" dirty="0">
                <a:latin typeface="Times New Roman" panose="02020603050405020304" pitchFamily="18" charset="0"/>
                <a:ea typeface="Calibri" panose="020F0502020204030204" pitchFamily="34" charset="0"/>
                <a:cs typeface="Times New Roman" panose="02020603050405020304" pitchFamily="18" charset="0"/>
              </a:rPr>
              <a:t>На испиту за обуку кандидат _______________________________________</a:t>
            </a:r>
            <a:endParaRPr lang="sr-Cyrl-RS" altLang="en-US" sz="1000" dirty="0">
              <a:ea typeface="Calibri" panose="020F0502020204030204" pitchFamily="34" charset="0"/>
              <a:cs typeface="Times New Roman" panose="02020603050405020304" pitchFamily="18" charset="0"/>
            </a:endParaRPr>
          </a:p>
          <a:p>
            <a:endParaRPr lang="en-US" alt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809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24E7B1E-4795-4C0E-B80F-8FC58495B655}"/>
              </a:ext>
            </a:extLst>
          </p:cNvPr>
          <p:cNvSpPr txBox="1"/>
          <p:nvPr/>
        </p:nvSpPr>
        <p:spPr>
          <a:xfrm>
            <a:off x="4059644" y="2723745"/>
            <a:ext cx="3634935" cy="705255"/>
          </a:xfrm>
          <a:prstGeom prst="rect">
            <a:avLst/>
          </a:prstGeom>
        </p:spPr>
        <p:txBody>
          <a:bodyPr vert="horz" lIns="91440" tIns="45720" rIns="91440" bIns="45720" rtlCol="0" anchor="b">
            <a:normAutofit/>
          </a:bodyPr>
          <a:lstStyle/>
          <a:p>
            <a:pPr marL="0" indent="0">
              <a:lnSpc>
                <a:spcPct val="90000"/>
              </a:lnSpc>
              <a:spcBef>
                <a:spcPct val="0"/>
              </a:spcBef>
              <a:spcAft>
                <a:spcPts val="600"/>
              </a:spcAft>
              <a:defRPr/>
            </a:pPr>
            <a:r>
              <a:rPr lang="sr-Cyrl-RS" sz="3200" b="1" dirty="0">
                <a:solidFill>
                  <a:srgbClr val="1F4E79"/>
                </a:solidFill>
                <a:latin typeface="Arial" panose="020B0604020202020204" pitchFamily="34" charset="0"/>
                <a:ea typeface="+mj-ea"/>
                <a:cs typeface="Arial" panose="020B0604020202020204" pitchFamily="34" charset="0"/>
              </a:rPr>
              <a:t>Хвала на пажњи!</a:t>
            </a:r>
            <a:endParaRPr lang="en-US" sz="3200" b="1" dirty="0">
              <a:solidFill>
                <a:srgbClr val="1F4E79"/>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875705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0" y="345672"/>
            <a:ext cx="10861680" cy="1325563"/>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Концепт испита за проверу стручних компетенција</a:t>
            </a:r>
            <a:endParaRPr lang="sr-Latn-RS" sz="4000" b="1" dirty="0">
              <a:solidFill>
                <a:schemeClr val="accent5">
                  <a:lumMod val="50000"/>
                </a:schemeClr>
              </a:solidFill>
              <a:latin typeface="+mn-lt"/>
            </a:endParaRPr>
          </a:p>
        </p:txBody>
      </p:sp>
      <p:sp>
        <p:nvSpPr>
          <p:cNvPr id="7" name="Content Placeholder 2">
            <a:extLst>
              <a:ext uri="{FF2B5EF4-FFF2-40B4-BE49-F238E27FC236}">
                <a16:creationId xmlns:a16="http://schemas.microsoft.com/office/drawing/2014/main" id="{0A297A0E-2F9E-471D-9009-A67E2D472C92}"/>
              </a:ext>
            </a:extLst>
          </p:cNvPr>
          <p:cNvSpPr txBox="1">
            <a:spLocks/>
          </p:cNvSpPr>
          <p:nvPr/>
        </p:nvSpPr>
        <p:spPr>
          <a:xfrm>
            <a:off x="838200" y="1690688"/>
            <a:ext cx="10515600" cy="44862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C00000"/>
              </a:buClr>
              <a:buSzPct val="70000"/>
              <a:buFont typeface="Wingdings" panose="05000000000000000000" pitchFamily="2" charset="2"/>
              <a:buChar char="q"/>
              <a:defRPr/>
            </a:pPr>
            <a:endParaRPr lang="en-US" sz="1600" dirty="0"/>
          </a:p>
        </p:txBody>
      </p:sp>
      <p:sp>
        <p:nvSpPr>
          <p:cNvPr id="11" name="Content Placeholder 2">
            <a:extLst>
              <a:ext uri="{FF2B5EF4-FFF2-40B4-BE49-F238E27FC236}">
                <a16:creationId xmlns:a16="http://schemas.microsoft.com/office/drawing/2014/main" id="{2265B239-BA40-4730-981B-8C7A6A26E009}"/>
              </a:ext>
            </a:extLst>
          </p:cNvPr>
          <p:cNvSpPr txBox="1">
            <a:spLocks/>
          </p:cNvSpPr>
          <p:nvPr/>
        </p:nvSpPr>
        <p:spPr>
          <a:xfrm>
            <a:off x="916021" y="1836600"/>
            <a:ext cx="10515600" cy="40389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4000" algn="just">
              <a:lnSpc>
                <a:spcPct val="100000"/>
              </a:lnSpc>
              <a:spcBef>
                <a:spcPts val="1200"/>
              </a:spcBef>
              <a:spcAft>
                <a:spcPts val="1200"/>
              </a:spcAft>
              <a:buClr>
                <a:srgbClr val="1F4E79"/>
              </a:buClr>
              <a:buSzPct val="70000"/>
              <a:buFont typeface="Wingdings" panose="05000000000000000000" pitchFamily="2" charset="2"/>
              <a:buChar char="q"/>
            </a:pPr>
            <a:r>
              <a:rPr lang="sr-Cyrl-RS" altLang="en-US" sz="1800" dirty="0">
                <a:latin typeface="Arial" panose="020B0604020202020204" pitchFamily="34" charset="0"/>
                <a:cs typeface="Arial" panose="020B0604020202020204" pitchFamily="34" charset="0"/>
              </a:rPr>
              <a:t>Провера савладаности програма обуке обавља се на испиту за проверу стручних компетенција</a:t>
            </a:r>
            <a:r>
              <a:rPr lang="sr-Latn-RS" altLang="en-US" sz="1800" dirty="0">
                <a:latin typeface="Arial" panose="020B0604020202020204" pitchFamily="34" charset="0"/>
                <a:cs typeface="Arial" panose="020B0604020202020204" pitchFamily="34" charset="0"/>
              </a:rPr>
              <a:t>;</a:t>
            </a:r>
            <a:endParaRPr lang="sr-Cyrl-RS" altLang="en-US" sz="1800" dirty="0">
              <a:latin typeface="Arial" panose="020B0604020202020204" pitchFamily="34" charset="0"/>
              <a:cs typeface="Arial" panose="020B0604020202020204" pitchFamily="34" charset="0"/>
            </a:endParaRPr>
          </a:p>
          <a:p>
            <a:pPr marL="324000" algn="just">
              <a:lnSpc>
                <a:spcPct val="100000"/>
              </a:lnSpc>
              <a:spcBef>
                <a:spcPts val="1200"/>
              </a:spcBef>
              <a:spcAft>
                <a:spcPts val="1200"/>
              </a:spcAft>
              <a:buClr>
                <a:srgbClr val="1F4E79"/>
              </a:buClr>
              <a:buSzPct val="70000"/>
              <a:buFont typeface="Wingdings" panose="05000000000000000000" pitchFamily="2" charset="2"/>
              <a:buChar char="q"/>
            </a:pPr>
            <a:r>
              <a:rPr lang="sr-Cyrl-RS" altLang="en-US" sz="1800" dirty="0">
                <a:latin typeface="Arial" panose="020B0604020202020204" pitchFamily="34" charset="0"/>
                <a:cs typeface="Arial" panose="020B0604020202020204" pitchFamily="34" charset="0"/>
              </a:rPr>
              <a:t> Право на похађање испита има кандидат који је похађао обуку </a:t>
            </a:r>
            <a:r>
              <a:rPr lang="sr-Cyrl-RS" altLang="en-US" sz="1800" u="sng" dirty="0">
                <a:latin typeface="Arial" panose="020B0604020202020204" pitchFamily="34" charset="0"/>
                <a:cs typeface="Arial" panose="020B0604020202020204" pitchFamily="34" charset="0"/>
              </a:rPr>
              <a:t>и пријавио се </a:t>
            </a:r>
            <a:r>
              <a:rPr lang="sr-Cyrl-RS" altLang="en-US" sz="1800" dirty="0">
                <a:latin typeface="Arial" panose="020B0604020202020204" pitchFamily="34" charset="0"/>
                <a:cs typeface="Arial" panose="020B0604020202020204" pitchFamily="34" charset="0"/>
              </a:rPr>
              <a:t>за полагање испита;</a:t>
            </a:r>
          </a:p>
          <a:p>
            <a:pPr marL="324000" algn="just">
              <a:lnSpc>
                <a:spcPct val="100000"/>
              </a:lnSpc>
              <a:spcBef>
                <a:spcPts val="1200"/>
              </a:spcBef>
              <a:spcAft>
                <a:spcPts val="1200"/>
              </a:spcAft>
              <a:buClr>
                <a:srgbClr val="1F4E79"/>
              </a:buClr>
              <a:buSzPct val="70000"/>
              <a:buFont typeface="Wingdings" panose="05000000000000000000" pitchFamily="2" charset="2"/>
              <a:buChar char="q"/>
            </a:pPr>
            <a:r>
              <a:rPr lang="sr-Cyrl-RS" altLang="en-US" sz="1800" dirty="0">
                <a:latin typeface="Arial" panose="020B0604020202020204" pitchFamily="34" charset="0"/>
                <a:cs typeface="Arial" panose="020B0604020202020204" pitchFamily="34" charset="0"/>
              </a:rPr>
              <a:t>Проверава се </a:t>
            </a:r>
            <a:r>
              <a:rPr lang="sr-Latn-CS" altLang="en-US" sz="1800" dirty="0">
                <a:latin typeface="Arial" panose="020B0604020202020204" pitchFamily="34" charset="0"/>
                <a:cs typeface="Arial" panose="020B0604020202020204" pitchFamily="34" charset="0"/>
              </a:rPr>
              <a:t>постигнућ</a:t>
            </a:r>
            <a:r>
              <a:rPr lang="sr-Cyrl-RS" altLang="en-US" sz="1800" dirty="0">
                <a:latin typeface="Arial" panose="020B0604020202020204" pitchFamily="34" charset="0"/>
                <a:cs typeface="Arial" panose="020B0604020202020204" pitchFamily="34" charset="0"/>
              </a:rPr>
              <a:t>е</a:t>
            </a:r>
            <a:r>
              <a:rPr lang="sr-Cyrl-CS" altLang="en-US" sz="1800" dirty="0">
                <a:latin typeface="Arial" panose="020B0604020202020204" pitchFamily="34" charset="0"/>
                <a:cs typeface="Arial" panose="020B0604020202020204" pitchFamily="34" charset="0"/>
              </a:rPr>
              <a:t> општих исхода, односно </a:t>
            </a:r>
            <a:r>
              <a:rPr lang="sr-Cyrl-RS" altLang="en-US" sz="1800" dirty="0">
                <a:latin typeface="Arial" panose="020B0604020202020204" pitchFamily="34" charset="0"/>
                <a:cs typeface="Arial" panose="020B0604020202020204" pitchFamily="34" charset="0"/>
              </a:rPr>
              <a:t>постигнуће </a:t>
            </a:r>
            <a:r>
              <a:rPr lang="sr-Latn-CS" altLang="en-US" sz="1800" dirty="0">
                <a:latin typeface="Arial" panose="020B0604020202020204" pitchFamily="34" charset="0"/>
                <a:cs typeface="Arial" panose="020B0604020202020204" pitchFamily="34" charset="0"/>
              </a:rPr>
              <a:t>стручн</a:t>
            </a:r>
            <a:r>
              <a:rPr lang="sr-Cyrl-RS" altLang="en-US" sz="1800" dirty="0">
                <a:latin typeface="Arial" panose="020B0604020202020204" pitchFamily="34" charset="0"/>
                <a:cs typeface="Arial" panose="020B0604020202020204" pitchFamily="34" charset="0"/>
              </a:rPr>
              <a:t>их </a:t>
            </a:r>
            <a:r>
              <a:rPr lang="sr-Latn-CS" altLang="en-US" sz="1800" dirty="0">
                <a:latin typeface="Arial" panose="020B0604020202020204" pitchFamily="34" charset="0"/>
                <a:cs typeface="Arial" panose="020B0604020202020204" pitchFamily="34" charset="0"/>
              </a:rPr>
              <a:t>компетенциј</a:t>
            </a:r>
            <a:r>
              <a:rPr lang="sr-Cyrl-RS" altLang="en-US" sz="1800" dirty="0">
                <a:latin typeface="Arial" panose="020B0604020202020204" pitchFamily="34" charset="0"/>
                <a:cs typeface="Arial" panose="020B0604020202020204" pitchFamily="34" charset="0"/>
              </a:rPr>
              <a:t>а;</a:t>
            </a:r>
          </a:p>
          <a:p>
            <a:pPr marL="324000" algn="just">
              <a:lnSpc>
                <a:spcPct val="100000"/>
              </a:lnSpc>
              <a:spcBef>
                <a:spcPts val="1200"/>
              </a:spcBef>
              <a:spcAft>
                <a:spcPts val="1200"/>
              </a:spcAft>
              <a:buClr>
                <a:srgbClr val="1F4E79"/>
              </a:buClr>
              <a:buSzPct val="70000"/>
              <a:buFont typeface="Wingdings" panose="05000000000000000000" pitchFamily="2" charset="2"/>
              <a:buChar char="q"/>
            </a:pPr>
            <a:r>
              <a:rPr lang="sr-Cyrl-CS" altLang="en-US" sz="1800" dirty="0">
                <a:latin typeface="Arial" panose="020B0604020202020204" pitchFamily="34" charset="0"/>
                <a:cs typeface="Arial" panose="020B0604020202020204" pitchFamily="34" charset="0"/>
              </a:rPr>
              <a:t>Проверава се сваки општи исход учења, односно свака стручна компетенција из програма обуке;</a:t>
            </a:r>
            <a:endParaRPr lang="sr-Cyrl-RS" altLang="en-US" sz="1800" dirty="0">
              <a:latin typeface="Arial" panose="020B0604020202020204" pitchFamily="34" charset="0"/>
              <a:cs typeface="Arial" panose="020B0604020202020204" pitchFamily="34" charset="0"/>
            </a:endParaRPr>
          </a:p>
          <a:p>
            <a:pPr marL="324000" algn="just">
              <a:lnSpc>
                <a:spcPct val="100000"/>
              </a:lnSpc>
              <a:spcBef>
                <a:spcPts val="1200"/>
              </a:spcBef>
              <a:spcAft>
                <a:spcPts val="1200"/>
              </a:spcAft>
              <a:buClr>
                <a:srgbClr val="1F4E79"/>
              </a:buClr>
              <a:buSzPct val="70000"/>
              <a:buFont typeface="Wingdings" panose="05000000000000000000" pitchFamily="2" charset="2"/>
              <a:buChar char="q"/>
            </a:pPr>
            <a:r>
              <a:rPr lang="sr-Cyrl-CS" altLang="en-US" sz="1800" dirty="0">
                <a:latin typeface="Arial" panose="020B0604020202020204" pitchFamily="34" charset="0"/>
                <a:cs typeface="Arial" panose="020B0604020202020204" pitchFamily="34" charset="0"/>
              </a:rPr>
              <a:t>П</a:t>
            </a:r>
            <a:r>
              <a:rPr lang="sr-Cyrl-RS" altLang="en-US" sz="1800" dirty="0">
                <a:latin typeface="Arial" panose="020B0604020202020204" pitchFamily="34" charset="0"/>
                <a:cs typeface="Arial" panose="020B0604020202020204" pitchFamily="34" charset="0"/>
              </a:rPr>
              <a:t>олазник може полагати испит у целини (провера свих исхода/компетенција из програма) што води до стицања квалификације (ниво 2, 3 и 5 НОКС-а)</a:t>
            </a:r>
          </a:p>
          <a:p>
            <a:pPr>
              <a:spcBef>
                <a:spcPts val="1200"/>
              </a:spcBef>
              <a:spcAft>
                <a:spcPts val="1200"/>
              </a:spcAft>
            </a:pP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587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0" y="335944"/>
            <a:ext cx="10861680" cy="1325563"/>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Концепт испита за проверу стручних компетенција</a:t>
            </a:r>
            <a:endParaRPr lang="sr-Latn-RS" sz="4000" b="1" dirty="0">
              <a:solidFill>
                <a:schemeClr val="accent5">
                  <a:lumMod val="50000"/>
                </a:schemeClr>
              </a:solidFill>
              <a:latin typeface="+mn-lt"/>
            </a:endParaRPr>
          </a:p>
        </p:txBody>
      </p:sp>
      <p:sp>
        <p:nvSpPr>
          <p:cNvPr id="7" name="Content Placeholder 2">
            <a:extLst>
              <a:ext uri="{FF2B5EF4-FFF2-40B4-BE49-F238E27FC236}">
                <a16:creationId xmlns:a16="http://schemas.microsoft.com/office/drawing/2014/main" id="{0A297A0E-2F9E-471D-9009-A67E2D472C92}"/>
              </a:ext>
            </a:extLst>
          </p:cNvPr>
          <p:cNvSpPr txBox="1">
            <a:spLocks/>
          </p:cNvSpPr>
          <p:nvPr/>
        </p:nvSpPr>
        <p:spPr>
          <a:xfrm>
            <a:off x="838200" y="1690688"/>
            <a:ext cx="10515600" cy="44862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C00000"/>
              </a:buClr>
              <a:buSzPct val="70000"/>
              <a:buFont typeface="Wingdings" panose="05000000000000000000" pitchFamily="2" charset="2"/>
              <a:buChar char="q"/>
              <a:defRPr/>
            </a:pPr>
            <a:endParaRPr lang="en-US" sz="1600" dirty="0"/>
          </a:p>
        </p:txBody>
      </p:sp>
      <p:sp>
        <p:nvSpPr>
          <p:cNvPr id="11" name="Content Placeholder 2">
            <a:extLst>
              <a:ext uri="{FF2B5EF4-FFF2-40B4-BE49-F238E27FC236}">
                <a16:creationId xmlns:a16="http://schemas.microsoft.com/office/drawing/2014/main" id="{2265B239-BA40-4730-981B-8C7A6A26E009}"/>
              </a:ext>
            </a:extLst>
          </p:cNvPr>
          <p:cNvSpPr txBox="1">
            <a:spLocks/>
          </p:cNvSpPr>
          <p:nvPr/>
        </p:nvSpPr>
        <p:spPr>
          <a:xfrm>
            <a:off x="838200" y="1807419"/>
            <a:ext cx="10515600" cy="41459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4000" algn="just">
              <a:lnSpc>
                <a:spcPct val="100000"/>
              </a:lnSpc>
              <a:spcBef>
                <a:spcPts val="1200"/>
              </a:spcBef>
              <a:spcAft>
                <a:spcPts val="1200"/>
              </a:spcAft>
              <a:buClr>
                <a:srgbClr val="1F4E79"/>
              </a:buClr>
              <a:buSzPct val="70000"/>
              <a:buFont typeface="Wingdings" panose="05000000000000000000" pitchFamily="2" charset="2"/>
              <a:buChar char="q"/>
            </a:pPr>
            <a:r>
              <a:rPr lang="sr-Cyrl-RS" altLang="en-US" sz="1800" dirty="0">
                <a:latin typeface="Arial" panose="020B0604020202020204" pitchFamily="34" charset="0"/>
                <a:cs typeface="Arial" panose="020B0604020202020204" pitchFamily="34" charset="0"/>
              </a:rPr>
              <a:t>Полазник може полагати само појединачни модул и приступити провери компетенција које дати модул обезбеђује, што води стицању делимичне квалификације/стручне компетенције;</a:t>
            </a:r>
          </a:p>
          <a:p>
            <a:pPr marL="324000" algn="just">
              <a:lnSpc>
                <a:spcPct val="100000"/>
              </a:lnSpc>
              <a:spcBef>
                <a:spcPts val="1200"/>
              </a:spcBef>
              <a:spcAft>
                <a:spcPts val="1200"/>
              </a:spcAft>
              <a:buClr>
                <a:srgbClr val="1F4E79"/>
              </a:buClr>
              <a:buSzPct val="70000"/>
              <a:buFont typeface="Wingdings" panose="05000000000000000000" pitchFamily="2" charset="2"/>
              <a:buChar char="q"/>
            </a:pPr>
            <a:r>
              <a:rPr lang="sr-Cyrl-RS" altLang="en-US" sz="1800" dirty="0">
                <a:latin typeface="Arial" panose="020B0604020202020204" pitchFamily="34" charset="0"/>
                <a:cs typeface="Arial" panose="020B0604020202020204" pitchFamily="34" charset="0"/>
              </a:rPr>
              <a:t>Без обзира да ли се испитом проверавају све или једна компетенција, организација испита и поступак оцењивања је идентичан;</a:t>
            </a:r>
          </a:p>
          <a:p>
            <a:pPr marL="342900" lvl="1" indent="-342900">
              <a:lnSpc>
                <a:spcPct val="100000"/>
              </a:lnSpc>
              <a:spcBef>
                <a:spcPts val="1200"/>
              </a:spcBef>
              <a:spcAft>
                <a:spcPts val="1200"/>
              </a:spcAft>
              <a:buClr>
                <a:srgbClr val="1F4E79"/>
              </a:buClr>
              <a:buSzPct val="70000"/>
              <a:buFont typeface="Wingdings" panose="05000000000000000000" pitchFamily="2" charset="2"/>
              <a:buChar char="q"/>
              <a:defRPr/>
            </a:pPr>
            <a:r>
              <a:rPr lang="sr-Cyrl-CS" sz="1800" dirty="0">
                <a:latin typeface="Arial" panose="020B0604020202020204" pitchFamily="34" charset="0"/>
                <a:cs typeface="Arial" panose="020B0604020202020204" pitchFamily="34" charset="0"/>
              </a:rPr>
              <a:t>Испит се састоји од обављања </a:t>
            </a:r>
            <a:r>
              <a:rPr lang="sr-Cyrl-CS" sz="1800" b="1" dirty="0">
                <a:solidFill>
                  <a:srgbClr val="1F4E79"/>
                </a:solidFill>
                <a:latin typeface="Arial" panose="020B0604020202020204" pitchFamily="34" charset="0"/>
                <a:cs typeface="Arial" panose="020B0604020202020204" pitchFamily="34" charset="0"/>
              </a:rPr>
              <a:t>практичних радних задатака</a:t>
            </a:r>
            <a:r>
              <a:rPr lang="sr-Cyrl-CS" sz="1800" dirty="0">
                <a:latin typeface="Arial" panose="020B0604020202020204" pitchFamily="34" charset="0"/>
                <a:cs typeface="Arial" panose="020B0604020202020204" pitchFamily="34" charset="0"/>
              </a:rPr>
              <a:t>; </a:t>
            </a:r>
          </a:p>
          <a:p>
            <a:pPr marL="342900" lvl="1" indent="-342900">
              <a:lnSpc>
                <a:spcPct val="100000"/>
              </a:lnSpc>
              <a:spcBef>
                <a:spcPts val="1200"/>
              </a:spcBef>
              <a:spcAft>
                <a:spcPts val="1200"/>
              </a:spcAft>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Радни задатак може бити релативно </a:t>
            </a:r>
            <a:r>
              <a:rPr lang="sr-Cyrl-RS" sz="1800" b="1" dirty="0">
                <a:solidFill>
                  <a:srgbClr val="1F4E79"/>
                </a:solidFill>
                <a:latin typeface="Arial" panose="020B0604020202020204" pitchFamily="34" charset="0"/>
                <a:cs typeface="Arial" panose="020B0604020202020204" pitchFamily="34" charset="0"/>
              </a:rPr>
              <a:t>једноставан</a:t>
            </a:r>
            <a:r>
              <a:rPr lang="sr-Cyrl-RS" sz="1800" dirty="0">
                <a:latin typeface="Arial" panose="020B0604020202020204" pitchFamily="34" charset="0"/>
                <a:cs typeface="Arial" panose="020B0604020202020204" pitchFamily="34" charset="0"/>
              </a:rPr>
              <a:t> и служити за проверу једне компетенције или комплексан (интегративан) и служити за проверу више компетенција (највише три). </a:t>
            </a:r>
          </a:p>
          <a:p>
            <a:pPr marL="342900" lvl="1" indent="-342900">
              <a:lnSpc>
                <a:spcPct val="100000"/>
              </a:lnSpc>
              <a:spcBef>
                <a:spcPts val="1200"/>
              </a:spcBef>
              <a:spcAft>
                <a:spcPts val="1200"/>
              </a:spcAft>
              <a:buClr>
                <a:srgbClr val="1F4E79"/>
              </a:buClr>
              <a:buSzPct val="70000"/>
              <a:buFont typeface="Wingdings" panose="05000000000000000000" pitchFamily="2" charset="2"/>
              <a:buChar char="q"/>
              <a:defRPr/>
            </a:pPr>
            <a:r>
              <a:rPr lang="sr-Cyrl-CS" sz="1800" dirty="0">
                <a:latin typeface="Arial" panose="020B0604020202020204" pitchFamily="34" charset="0"/>
                <a:cs typeface="Arial" panose="020B0604020202020204" pitchFamily="34" charset="0"/>
              </a:rPr>
              <a:t>Током извђења радног задатка чланови комисије могу захтевати од полазника да образложи начин извршења задатка или да објасни поједине поступке и процедуре рада, начине употребе материјала, опреме, алата, машина и сл.</a:t>
            </a:r>
            <a:endParaRPr lang="sr-Cyrl-RS" sz="1800" dirty="0">
              <a:latin typeface="Arial" panose="020B0604020202020204" pitchFamily="34" charset="0"/>
              <a:cs typeface="Arial" panose="020B0604020202020204" pitchFamily="34" charset="0"/>
            </a:endParaRPr>
          </a:p>
          <a:p>
            <a:pPr marL="324000" algn="just">
              <a:lnSpc>
                <a:spcPct val="100000"/>
              </a:lnSpc>
              <a:spcBef>
                <a:spcPts val="300"/>
              </a:spcBef>
              <a:spcAft>
                <a:spcPts val="600"/>
              </a:spcAft>
              <a:buClr>
                <a:srgbClr val="1F4E79"/>
              </a:buClr>
              <a:buSzPct val="70000"/>
              <a:buFont typeface="Wingdings" panose="05000000000000000000" pitchFamily="2" charset="2"/>
              <a:buChar char="q"/>
            </a:pPr>
            <a:endParaRPr lang="en-US" altLang="en-US" sz="1800" dirty="0">
              <a:latin typeface="Arial" panose="020B0604020202020204" pitchFamily="34" charset="0"/>
              <a:cs typeface="Arial" panose="020B0604020202020204" pitchFamily="34" charset="0"/>
            </a:endParaRPr>
          </a:p>
          <a:p>
            <a:pPr>
              <a:spcBef>
                <a:spcPts val="300"/>
              </a:spcBef>
            </a:pP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70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8B985CD-2035-4338-9A59-3E84D74D1DED}"/>
              </a:ext>
            </a:extLst>
          </p:cNvPr>
          <p:cNvSpPr>
            <a:spLocks noGrp="1"/>
          </p:cNvSpPr>
          <p:nvPr>
            <p:ph type="title"/>
          </p:nvPr>
        </p:nvSpPr>
        <p:spPr>
          <a:xfrm>
            <a:off x="695320" y="326214"/>
            <a:ext cx="10861680" cy="1325563"/>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Концепт испита за проверу стручних компетенција</a:t>
            </a:r>
            <a:endParaRPr lang="sr-Latn-RS" sz="4000" b="1" dirty="0">
              <a:solidFill>
                <a:schemeClr val="accent5">
                  <a:lumMod val="50000"/>
                </a:schemeClr>
              </a:solidFill>
              <a:latin typeface="+mn-lt"/>
            </a:endParaRPr>
          </a:p>
        </p:txBody>
      </p:sp>
      <p:sp>
        <p:nvSpPr>
          <p:cNvPr id="7" name="Rectangle 5">
            <a:extLst>
              <a:ext uri="{FF2B5EF4-FFF2-40B4-BE49-F238E27FC236}">
                <a16:creationId xmlns:a16="http://schemas.microsoft.com/office/drawing/2014/main" id="{87375E8D-2BD4-443E-B29B-AD4B51500CDF}"/>
              </a:ext>
            </a:extLst>
          </p:cNvPr>
          <p:cNvSpPr txBox="1">
            <a:spLocks noChangeArrowheads="1"/>
          </p:cNvSpPr>
          <p:nvPr/>
        </p:nvSpPr>
        <p:spPr>
          <a:xfrm>
            <a:off x="923925" y="2099248"/>
            <a:ext cx="10633075" cy="29785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lnSpc>
                <a:spcPct val="100000"/>
              </a:lnSpc>
              <a:spcBef>
                <a:spcPts val="600"/>
              </a:spcBef>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Завршна о</a:t>
            </a:r>
            <a:r>
              <a:rPr lang="sr-Cyrl-CS" sz="1800" dirty="0">
                <a:latin typeface="Arial" panose="020B0604020202020204" pitchFamily="34" charset="0"/>
                <a:cs typeface="Arial" panose="020B0604020202020204" pitchFamily="34" charset="0"/>
              </a:rPr>
              <a:t>цена на испиту се изражава са: „положио” или „није положио”. </a:t>
            </a:r>
          </a:p>
          <a:p>
            <a:pPr marL="342900" lvl="1" indent="-342900">
              <a:lnSpc>
                <a:spcPct val="100000"/>
              </a:lnSpc>
              <a:spcBef>
                <a:spcPts val="1200"/>
              </a:spcBef>
              <a:spcAft>
                <a:spcPts val="1200"/>
              </a:spcAft>
              <a:buClr>
                <a:srgbClr val="1F4E79"/>
              </a:buClr>
              <a:buSzPct val="70000"/>
              <a:buFont typeface="Wingdings" panose="05000000000000000000" pitchFamily="2" charset="2"/>
              <a:buChar char="q"/>
              <a:defRPr/>
            </a:pPr>
            <a:r>
              <a:rPr lang="sr-Cyrl-CS" sz="1800" dirty="0">
                <a:latin typeface="Arial" panose="020B0604020202020204" pitchFamily="34" charset="0"/>
                <a:cs typeface="Arial" panose="020B0604020202020204" pitchFamily="34" charset="0"/>
              </a:rPr>
              <a:t>Оцена „положио” даје се полазнику који је освојио најмање </a:t>
            </a:r>
            <a:r>
              <a:rPr lang="sr-Cyrl-CS" sz="1800" b="1" dirty="0">
                <a:solidFill>
                  <a:srgbClr val="1F4E79"/>
                </a:solidFill>
                <a:latin typeface="Arial" panose="020B0604020202020204" pitchFamily="34" charset="0"/>
                <a:cs typeface="Arial" panose="020B0604020202020204" pitchFamily="34" charset="0"/>
              </a:rPr>
              <a:t>70%</a:t>
            </a:r>
            <a:r>
              <a:rPr lang="sr-Cyrl-CS" sz="1800" dirty="0">
                <a:latin typeface="Arial" panose="020B0604020202020204" pitchFamily="34" charset="0"/>
                <a:cs typeface="Arial" panose="020B0604020202020204" pitchFamily="34" charset="0"/>
              </a:rPr>
              <a:t> (70 бодова) од од укупне суме бодова за све радне задатке.</a:t>
            </a:r>
            <a:endParaRPr lang="sr-Cyrl-RS" sz="1800" dirty="0">
              <a:latin typeface="Arial" panose="020B0604020202020204" pitchFamily="34" charset="0"/>
              <a:cs typeface="Arial" panose="020B0604020202020204" pitchFamily="34" charset="0"/>
            </a:endParaRPr>
          </a:p>
          <a:p>
            <a:pPr marL="342900" lvl="1" indent="-342900">
              <a:lnSpc>
                <a:spcPct val="100000"/>
              </a:lnSpc>
              <a:spcBef>
                <a:spcPts val="600"/>
              </a:spcBef>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Успешним полагањем испита појединац стиче квалификацију или део квалификације (стручну компетенцију). </a:t>
            </a:r>
          </a:p>
          <a:p>
            <a:pPr marL="342900" lvl="1" indent="-342900">
              <a:lnSpc>
                <a:spcPct val="100000"/>
              </a:lnSpc>
              <a:spcBef>
                <a:spcPts val="600"/>
              </a:spcBef>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Полазнику који је положио испит у целини организатор обуке издаје сертификат о положеном испиту за квалификацију у целини или уверење о положеном испиту за део квалификације, односно за конкретну стручну компетенције. </a:t>
            </a:r>
            <a:endParaRPr lang="sr-Cyrl-RS" altLang="en-US" sz="2000" dirty="0">
              <a:latin typeface="Arial" panose="020B0604020202020204" pitchFamily="34" charset="0"/>
              <a:cs typeface="Arial" panose="020B0604020202020204" pitchFamily="34" charset="0"/>
            </a:endParaRPr>
          </a:p>
          <a:p>
            <a:pPr lvl="1">
              <a:buClr>
                <a:srgbClr val="C00000"/>
              </a:buClr>
              <a:buSzPct val="70000"/>
              <a:buFont typeface="Wingdings" panose="05000000000000000000" pitchFamily="2" charset="2"/>
              <a:buChar char="q"/>
              <a:defRPr/>
            </a:pPr>
            <a:endParaRPr lang="sr-Cyrl-RS" altLang="en-US" sz="2000" dirty="0"/>
          </a:p>
          <a:p>
            <a:pPr marL="0" indent="0" algn="just">
              <a:buFont typeface="Arial" panose="020B0604020202020204" pitchFamily="34" charset="0"/>
              <a:buNone/>
              <a:defRPr/>
            </a:pPr>
            <a:endParaRPr lang="sr-Cyrl-RS" altLang="en-US" sz="2000" dirty="0"/>
          </a:p>
          <a:p>
            <a:pPr lvl="1">
              <a:buClr>
                <a:srgbClr val="C00000"/>
              </a:buClr>
              <a:buSzPct val="70000"/>
              <a:buFont typeface="Wingdings" panose="05000000000000000000" pitchFamily="2" charset="2"/>
              <a:buChar char="q"/>
              <a:defRPr/>
            </a:pPr>
            <a:endParaRPr lang="sr-Cyrl-RS" altLang="en-US" sz="2000" b="1" dirty="0"/>
          </a:p>
          <a:p>
            <a:pPr lvl="1">
              <a:buClr>
                <a:srgbClr val="C00000"/>
              </a:buClr>
              <a:buSzPct val="70000"/>
              <a:buFont typeface="Wingdings" panose="05000000000000000000" pitchFamily="2" charset="2"/>
              <a:buChar char="q"/>
              <a:defRPr/>
            </a:pPr>
            <a:endParaRPr lang="en-GB" altLang="en-US" sz="2000" dirty="0"/>
          </a:p>
          <a:p>
            <a:pPr marL="0" indent="0">
              <a:defRPr/>
            </a:pPr>
            <a:endParaRPr lang="en-US" altLang="en-US" dirty="0"/>
          </a:p>
        </p:txBody>
      </p:sp>
    </p:spTree>
    <p:extLst>
      <p:ext uri="{BB962C8B-B14F-4D97-AF65-F5344CB8AC3E}">
        <p14:creationId xmlns:p14="http://schemas.microsoft.com/office/powerpoint/2010/main" val="180218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35944"/>
            <a:ext cx="10861680" cy="977290"/>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Принципи организације испита</a:t>
            </a:r>
            <a:endParaRPr lang="sr-Latn-RS" sz="4000" b="1" dirty="0">
              <a:solidFill>
                <a:schemeClr val="accent5">
                  <a:lumMod val="50000"/>
                </a:schemeClr>
              </a:solidFill>
              <a:latin typeface="+mn-lt"/>
            </a:endParaRPr>
          </a:p>
        </p:txBody>
      </p:sp>
      <p:sp>
        <p:nvSpPr>
          <p:cNvPr id="5" name="Rectangle 3">
            <a:extLst>
              <a:ext uri="{FF2B5EF4-FFF2-40B4-BE49-F238E27FC236}">
                <a16:creationId xmlns:a16="http://schemas.microsoft.com/office/drawing/2014/main" id="{4230B8C6-00F0-479C-BEE1-4AAAD7DF62D0}"/>
              </a:ext>
            </a:extLst>
          </p:cNvPr>
          <p:cNvSpPr txBox="1">
            <a:spLocks noChangeArrowheads="1"/>
          </p:cNvSpPr>
          <p:nvPr/>
        </p:nvSpPr>
        <p:spPr>
          <a:xfrm>
            <a:off x="809018" y="1914226"/>
            <a:ext cx="10302875" cy="37472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Aft>
                <a:spcPts val="600"/>
              </a:spcAft>
              <a:buClr>
                <a:srgbClr val="1F4E79"/>
              </a:buClr>
              <a:buSzPct val="70000"/>
              <a:buFont typeface="Wingdings" panose="05000000000000000000" pitchFamily="2" charset="2"/>
              <a:buChar char="q"/>
              <a:defRPr/>
            </a:pPr>
            <a:r>
              <a:rPr lang="sr-Cyrl-CS" sz="2000" i="1" dirty="0">
                <a:latin typeface="Arial" panose="020B0604020202020204" pitchFamily="34" charset="0"/>
                <a:cs typeface="Arial" panose="020B0604020202020204" pitchFamily="34" charset="0"/>
              </a:rPr>
              <a:t>Уједначавање квалитета обуке - </a:t>
            </a:r>
            <a:r>
              <a:rPr lang="sr-Cyrl-RS" altLang="en-US" sz="2000" dirty="0">
                <a:latin typeface="Arial" panose="020B0604020202020204" pitchFamily="34" charset="0"/>
                <a:cs typeface="Arial" panose="020B0604020202020204" pitchFamily="34" charset="0"/>
              </a:rPr>
              <a:t>спровођење испита према једнаким захтевима и под једнаким условима у свим организацијама које реализују обуку и за сваког учесника;</a:t>
            </a:r>
          </a:p>
          <a:p>
            <a:pPr marL="342900" indent="-342900" algn="just">
              <a:lnSpc>
                <a:spcPct val="100000"/>
              </a:lnSpc>
              <a:spcAft>
                <a:spcPts val="600"/>
              </a:spcAft>
              <a:buClr>
                <a:srgbClr val="1F4E79"/>
              </a:buClr>
              <a:buSzPct val="70000"/>
              <a:buFont typeface="Wingdings" panose="05000000000000000000" pitchFamily="2" charset="2"/>
              <a:buChar char="q"/>
              <a:defRPr/>
            </a:pPr>
            <a:r>
              <a:rPr lang="sr-Cyrl-RS" sz="2000" i="1" dirty="0">
                <a:latin typeface="Arial" panose="020B0604020202020204" pitchFamily="34" charset="0"/>
                <a:cs typeface="Arial" panose="020B0604020202020204" pitchFamily="34" charset="0"/>
              </a:rPr>
              <a:t>Делимично екстерно оцењивање - </a:t>
            </a:r>
            <a:r>
              <a:rPr lang="sr-Cyrl-RS" altLang="en-US" sz="2000" dirty="0">
                <a:latin typeface="Arial" panose="020B0604020202020204" pitchFamily="34" charset="0"/>
                <a:cs typeface="Arial" panose="020B0604020202020204" pitchFamily="34" charset="0"/>
              </a:rPr>
              <a:t>увођењем делимично екстерног оцењивања унапређује се квалитет оцењивања, односно његова поузданости и објективности;</a:t>
            </a:r>
          </a:p>
          <a:p>
            <a:pPr marL="342900" indent="-342900" algn="just">
              <a:lnSpc>
                <a:spcPct val="100000"/>
              </a:lnSpc>
              <a:spcAft>
                <a:spcPts val="600"/>
              </a:spcAft>
              <a:buClr>
                <a:srgbClr val="1F4E79"/>
              </a:buClr>
              <a:buSzPct val="70000"/>
              <a:buFont typeface="Wingdings" panose="05000000000000000000" pitchFamily="2" charset="2"/>
              <a:buChar char="q"/>
              <a:defRPr/>
            </a:pPr>
            <a:r>
              <a:rPr lang="sr-Cyrl-RS" sz="2000" i="1" dirty="0">
                <a:latin typeface="Arial" panose="020B0604020202020204" pitchFamily="34" charset="0"/>
                <a:cs typeface="Arial" panose="020B0604020202020204" pitchFamily="34" charset="0"/>
              </a:rPr>
              <a:t>Стандардизованост - </a:t>
            </a:r>
            <a:r>
              <a:rPr lang="sr-Cyrl-RS" altLang="en-US" sz="2000" dirty="0">
                <a:latin typeface="Arial" panose="020B0604020202020204" pitchFamily="34" charset="0"/>
                <a:cs typeface="Arial" panose="020B0604020202020204" pitchFamily="34" charset="0"/>
              </a:rPr>
              <a:t>оцењивање практичних радних задатака заснива се на операционализацији јасно дефинисаних мера процене (оквир оцењивања), што представља основ за стандардизацију испита за проверу стручних компетенција.</a:t>
            </a:r>
            <a:endParaRPr lang="sr-Cyrl-R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502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35944"/>
            <a:ext cx="10861680" cy="977290"/>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Организација испита</a:t>
            </a:r>
            <a:endParaRPr lang="sr-Latn-RS" sz="4000" b="1" dirty="0">
              <a:solidFill>
                <a:schemeClr val="accent5">
                  <a:lumMod val="50000"/>
                </a:schemeClr>
              </a:solidFill>
              <a:latin typeface="+mn-lt"/>
            </a:endParaRPr>
          </a:p>
        </p:txBody>
      </p:sp>
      <p:sp>
        <p:nvSpPr>
          <p:cNvPr id="5" name="Rectangle 3">
            <a:extLst>
              <a:ext uri="{FF2B5EF4-FFF2-40B4-BE49-F238E27FC236}">
                <a16:creationId xmlns:a16="http://schemas.microsoft.com/office/drawing/2014/main" id="{4230B8C6-00F0-479C-BEE1-4AAAD7DF62D0}"/>
              </a:ext>
            </a:extLst>
          </p:cNvPr>
          <p:cNvSpPr txBox="1">
            <a:spLocks noChangeArrowheads="1"/>
          </p:cNvSpPr>
          <p:nvPr/>
        </p:nvSpPr>
        <p:spPr>
          <a:xfrm>
            <a:off x="838200" y="2001776"/>
            <a:ext cx="10302875" cy="28523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Aft>
                <a:spcPts val="600"/>
              </a:spcAft>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Организација испита за проверу стручних компетенција подразумева детаљну дескрипцију и образложење:</a:t>
            </a:r>
            <a:endParaRPr lang="sr-Cyrl-RS" sz="2000" dirty="0">
              <a:latin typeface="Arial" panose="020B0604020202020204" pitchFamily="34" charset="0"/>
              <a:cs typeface="Arial" panose="020B0604020202020204" pitchFamily="34" charset="0"/>
            </a:endParaRPr>
          </a:p>
          <a:p>
            <a:pPr marL="800100" indent="-342900" algn="just">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начина формирања комисије за обављање испита;</a:t>
            </a:r>
            <a:endParaRPr lang="sr-Cyrl-RS" sz="2000" dirty="0">
              <a:latin typeface="Arial" panose="020B0604020202020204" pitchFamily="34" charset="0"/>
              <a:cs typeface="Arial" panose="020B0604020202020204" pitchFamily="34" charset="0"/>
            </a:endParaRPr>
          </a:p>
          <a:p>
            <a:pPr marL="800100" indent="-342900" algn="just">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обезбеђења предуслова за полагања испита;</a:t>
            </a:r>
            <a:endParaRPr lang="sr-Cyrl-RS" sz="2000" dirty="0">
              <a:latin typeface="Arial" panose="020B0604020202020204" pitchFamily="34" charset="0"/>
              <a:cs typeface="Arial" panose="020B0604020202020204" pitchFamily="34" charset="0"/>
            </a:endParaRPr>
          </a:p>
          <a:p>
            <a:pPr marL="800100" indent="-342900" algn="just">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начина одржавања испита;</a:t>
            </a:r>
            <a:endParaRPr lang="sr-Cyrl-RS" sz="2000" dirty="0">
              <a:latin typeface="Arial" panose="020B0604020202020204" pitchFamily="34" charset="0"/>
              <a:cs typeface="Arial" panose="020B0604020202020204" pitchFamily="34" charset="0"/>
            </a:endParaRPr>
          </a:p>
          <a:p>
            <a:pPr marL="800100" indent="-342900" algn="just">
              <a:buClr>
                <a:srgbClr val="1F4E79"/>
              </a:buClr>
              <a:buSzPct val="70000"/>
              <a:buFont typeface="Wingdings" panose="05000000000000000000" pitchFamily="2" charset="2"/>
              <a:buChar char="q"/>
              <a:defRPr/>
            </a:pPr>
            <a:r>
              <a:rPr lang="sr-Cyrl-CS" sz="2000" dirty="0">
                <a:latin typeface="Arial" panose="020B0604020202020204" pitchFamily="34" charset="0"/>
                <a:cs typeface="Arial" panose="020B0604020202020204" pitchFamily="34" charset="0"/>
              </a:rPr>
              <a:t>начина вредновања/оцењивања на испиту и</a:t>
            </a:r>
            <a:endParaRPr lang="sr-Cyrl-RS" sz="2000" dirty="0">
              <a:latin typeface="Arial" panose="020B0604020202020204" pitchFamily="34" charset="0"/>
              <a:cs typeface="Arial" panose="020B0604020202020204" pitchFamily="34" charset="0"/>
            </a:endParaRPr>
          </a:p>
          <a:p>
            <a:pPr marL="800100" indent="-342900" algn="just">
              <a:buClr>
                <a:srgbClr val="1F4E79"/>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начина вођења евиденције о резултатима испита.</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6012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939"/>
            <a:ext cx="11498094" cy="850835"/>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Комисија за проверу стручних компетенција</a:t>
            </a:r>
            <a:endParaRPr lang="sr-Latn-RS" sz="4000" b="1" dirty="0">
              <a:solidFill>
                <a:schemeClr val="accent5">
                  <a:lumMod val="50000"/>
                </a:schemeClr>
              </a:solidFill>
              <a:latin typeface="+mn-lt"/>
            </a:endParaRPr>
          </a:p>
        </p:txBody>
      </p:sp>
      <p:sp>
        <p:nvSpPr>
          <p:cNvPr id="5" name="Rectangle 3">
            <a:extLst>
              <a:ext uri="{FF2B5EF4-FFF2-40B4-BE49-F238E27FC236}">
                <a16:creationId xmlns:a16="http://schemas.microsoft.com/office/drawing/2014/main" id="{69DC3387-6DEB-4EF1-8032-EB4B2810C39E}"/>
              </a:ext>
            </a:extLst>
          </p:cNvPr>
          <p:cNvSpPr txBox="1">
            <a:spLocks noChangeArrowheads="1"/>
          </p:cNvSpPr>
          <p:nvPr/>
        </p:nvSpPr>
        <p:spPr>
          <a:xfrm>
            <a:off x="779834" y="1408390"/>
            <a:ext cx="10426430" cy="46422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buClr>
                <a:srgbClr val="1F4E79"/>
              </a:buClr>
              <a:buSzPct val="70000"/>
              <a:buFont typeface="Wingdings" panose="05000000000000000000" pitchFamily="2" charset="2"/>
              <a:buChar char="q"/>
              <a:defRPr/>
            </a:pPr>
            <a:r>
              <a:rPr lang="sr-Cyrl-RS" sz="1900" dirty="0">
                <a:latin typeface="Arial" panose="020B0604020202020204" pitchFamily="34" charset="0"/>
                <a:cs typeface="Arial" panose="020B0604020202020204" pitchFamily="34" charset="0"/>
              </a:rPr>
              <a:t>Организатор</a:t>
            </a:r>
            <a:r>
              <a:rPr lang="sr-Cyrl-RS" sz="2000" dirty="0">
                <a:latin typeface="Arial" panose="020B0604020202020204" pitchFamily="34" charset="0"/>
                <a:cs typeface="Arial" panose="020B0604020202020204" pitchFamily="34" charset="0"/>
              </a:rPr>
              <a:t> </a:t>
            </a:r>
            <a:r>
              <a:rPr lang="sr-Cyrl-RS" sz="1900" dirty="0">
                <a:latin typeface="Arial" panose="020B0604020202020204" pitchFamily="34" charset="0"/>
                <a:cs typeface="Arial" panose="020B0604020202020204" pitchFamily="34" charset="0"/>
              </a:rPr>
              <a:t>обуке </a:t>
            </a:r>
            <a:r>
              <a:rPr lang="sr-Latn-CS" sz="1900" dirty="0">
                <a:latin typeface="Arial" panose="020B0604020202020204" pitchFamily="34" charset="0"/>
                <a:cs typeface="Arial" panose="020B0604020202020204" pitchFamily="34" charset="0"/>
              </a:rPr>
              <a:t>образује комисију за </a:t>
            </a:r>
            <a:r>
              <a:rPr lang="sr-Cyrl-RS" sz="1900" dirty="0">
                <a:latin typeface="Arial" panose="020B0604020202020204" pitchFamily="34" charset="0"/>
                <a:cs typeface="Arial" panose="020B0604020202020204" pitchFamily="34" charset="0"/>
              </a:rPr>
              <a:t>проверу стручних компетенција</a:t>
            </a:r>
            <a:r>
              <a:rPr lang="sr-Latn-CS" sz="1900" dirty="0">
                <a:latin typeface="Arial" panose="020B0604020202020204" pitchFamily="34" charset="0"/>
                <a:cs typeface="Arial" panose="020B0604020202020204" pitchFamily="34" charset="0"/>
              </a:rPr>
              <a:t> </a:t>
            </a:r>
            <a:endParaRPr lang="sr-Cyrl-RS" sz="1900" dirty="0">
              <a:latin typeface="Arial" panose="020B0604020202020204" pitchFamily="34" charset="0"/>
              <a:cs typeface="Arial" panose="020B0604020202020204" pitchFamily="34" charset="0"/>
            </a:endParaRPr>
          </a:p>
          <a:p>
            <a:pPr marL="342900" indent="-342900" algn="just">
              <a:lnSpc>
                <a:spcPct val="100000"/>
              </a:lnSpc>
              <a:buClr>
                <a:srgbClr val="1F4E79"/>
              </a:buClr>
              <a:buSzPct val="70000"/>
              <a:buFont typeface="Wingdings" panose="05000000000000000000" pitchFamily="2" charset="2"/>
              <a:buChar char="q"/>
              <a:defRPr/>
            </a:pPr>
            <a:r>
              <a:rPr lang="sr-Cyrl-RS" sz="1900" dirty="0">
                <a:latin typeface="Arial" panose="020B0604020202020204" pitchFamily="34" charset="0"/>
                <a:cs typeface="Arial" panose="020B0604020202020204" pitchFamily="34" charset="0"/>
              </a:rPr>
              <a:t>Комисију чине три члана:</a:t>
            </a:r>
          </a:p>
          <a:p>
            <a:pPr marL="800100" indent="-285750" algn="just">
              <a:lnSpc>
                <a:spcPct val="100000"/>
              </a:lnSpc>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два наставника практичне наставе за дату обуку од којих је један председник комисије;</a:t>
            </a:r>
          </a:p>
          <a:p>
            <a:pPr marL="800100" indent="-285750" algn="just">
              <a:lnSpc>
                <a:spcPct val="100000"/>
              </a:lnSpc>
              <a:spcAft>
                <a:spcPts val="1200"/>
              </a:spcAft>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један спољни члан кога </a:t>
            </a:r>
            <a:r>
              <a:rPr lang="sr-Latn-CS" sz="1800" dirty="0">
                <a:latin typeface="Arial" panose="020B0604020202020204" pitchFamily="34" charset="0"/>
                <a:cs typeface="Arial" panose="020B0604020202020204" pitchFamily="34" charset="0"/>
              </a:rPr>
              <a:t>предлажу </a:t>
            </a:r>
            <a:r>
              <a:rPr lang="sr-Cyrl-RS" sz="1800" dirty="0">
                <a:latin typeface="Arial" panose="020B0604020202020204" pitchFamily="34" charset="0"/>
                <a:cs typeface="Arial" panose="020B0604020202020204" pitchFamily="34" charset="0"/>
              </a:rPr>
              <a:t>У</a:t>
            </a:r>
            <a:r>
              <a:rPr lang="sr-Latn-CS" sz="1800" dirty="0">
                <a:latin typeface="Arial" panose="020B0604020202020204" pitchFamily="34" charset="0"/>
                <a:cs typeface="Arial" panose="020B0604020202020204" pitchFamily="34" charset="0"/>
              </a:rPr>
              <a:t>нија послодаваца, </a:t>
            </a:r>
            <a:r>
              <a:rPr lang="sr-Cyrl-RS" sz="1800" dirty="0">
                <a:latin typeface="Arial" panose="020B0604020202020204" pitchFamily="34" charset="0"/>
                <a:cs typeface="Arial" panose="020B0604020202020204" pitchFamily="34" charset="0"/>
              </a:rPr>
              <a:t>П</a:t>
            </a:r>
            <a:r>
              <a:rPr lang="sr-Latn-CS" sz="1800" dirty="0">
                <a:latin typeface="Arial" panose="020B0604020202020204" pitchFamily="34" charset="0"/>
                <a:cs typeface="Arial" panose="020B0604020202020204" pitchFamily="34" charset="0"/>
              </a:rPr>
              <a:t>ривредна</a:t>
            </a:r>
            <a:r>
              <a:rPr lang="sr-Cyrl-RS" sz="1800" dirty="0">
                <a:latin typeface="Arial" panose="020B0604020202020204" pitchFamily="34" charset="0"/>
                <a:cs typeface="Arial" panose="020B0604020202020204" pitchFamily="34" charset="0"/>
              </a:rPr>
              <a:t>/Занатска </a:t>
            </a:r>
            <a:r>
              <a:rPr lang="sr-Latn-CS" sz="1800" dirty="0">
                <a:latin typeface="Arial" panose="020B0604020202020204" pitchFamily="34" charset="0"/>
                <a:cs typeface="Arial" panose="020B0604020202020204" pitchFamily="34" charset="0"/>
              </a:rPr>
              <a:t>комора или филијала Националне службе за запошљавање, а на захтев </a:t>
            </a:r>
            <a:r>
              <a:rPr lang="sr-Cyrl-RS" sz="1800" dirty="0">
                <a:latin typeface="Arial" panose="020B0604020202020204" pitchFamily="34" charset="0"/>
                <a:cs typeface="Arial" panose="020B0604020202020204" pitchFamily="34" charset="0"/>
              </a:rPr>
              <a:t>организатора обуке;</a:t>
            </a:r>
          </a:p>
          <a:p>
            <a:pPr marL="342900" indent="-342900" algn="just">
              <a:lnSpc>
                <a:spcPct val="100000"/>
              </a:lnSpc>
              <a:buClr>
                <a:srgbClr val="1F4E79"/>
              </a:buClr>
              <a:buSzPct val="70000"/>
              <a:buFont typeface="Wingdings" panose="05000000000000000000" pitchFamily="2" charset="2"/>
              <a:buChar char="q"/>
              <a:defRPr/>
            </a:pPr>
            <a:r>
              <a:rPr lang="sr-Cyrl-RS" sz="1900" b="1" dirty="0">
                <a:latin typeface="Arial" panose="020B0604020202020204" pitchFamily="34" charset="0"/>
                <a:cs typeface="Arial" panose="020B0604020202020204" pitchFamily="34" charset="0"/>
              </a:rPr>
              <a:t>Алтернативно</a:t>
            </a:r>
          </a:p>
          <a:p>
            <a:pPr marL="1257300" lvl="1" indent="-285750" algn="just">
              <a:lnSpc>
                <a:spcPct val="100000"/>
              </a:lnSpc>
              <a:spcBef>
                <a:spcPts val="1000"/>
              </a:spcBef>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Два наставника стручних предмета из одговарајуће области од којих је један председник комсије;</a:t>
            </a:r>
          </a:p>
          <a:p>
            <a:pPr marL="1257300" lvl="1" indent="-285750" algn="just">
              <a:lnSpc>
                <a:spcPct val="100000"/>
              </a:lnSpc>
              <a:spcBef>
                <a:spcPts val="1000"/>
              </a:spcBef>
              <a:buClr>
                <a:srgbClr val="1F4E79"/>
              </a:buClr>
              <a:buSzPct val="70000"/>
              <a:buFont typeface="Wingdings" panose="05000000000000000000" pitchFamily="2" charset="2"/>
              <a:buChar char="q"/>
              <a:defRPr/>
            </a:pPr>
            <a:r>
              <a:rPr lang="sr-Cyrl-RS" sz="1800" dirty="0">
                <a:latin typeface="Arial" panose="020B0604020202020204" pitchFamily="34" charset="0"/>
                <a:cs typeface="Arial" panose="020B0604020202020204" pitchFamily="34" charset="0"/>
              </a:rPr>
              <a:t>Један спољни члан, кога на захтев организатора обуке предлаже одговарајући послодавац;</a:t>
            </a:r>
          </a:p>
          <a:p>
            <a:pPr marL="342900" indent="-342900" algn="just">
              <a:lnSpc>
                <a:spcPct val="100000"/>
              </a:lnSpc>
              <a:buClr>
                <a:srgbClr val="1F4E79"/>
              </a:buClr>
              <a:buSzPct val="70000"/>
              <a:buFont typeface="Wingdings" panose="05000000000000000000" pitchFamily="2" charset="2"/>
              <a:buChar char="q"/>
              <a:defRPr/>
            </a:pPr>
            <a:r>
              <a:rPr lang="sr-Cyrl-RS" sz="1900" dirty="0">
                <a:latin typeface="Arial" panose="020B0604020202020204" pitchFamily="34" charset="0"/>
                <a:cs typeface="Arial" panose="020B0604020202020204" pitchFamily="34" charset="0"/>
              </a:rPr>
              <a:t>Председник и члан испитне комисије не може да буде наставник или друго стручно лице које је остваривало програм обуке</a:t>
            </a:r>
            <a:r>
              <a:rPr lang="sr-Cyrl-RS"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78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0" y="374856"/>
            <a:ext cx="10861680" cy="1325563"/>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Обезбеђивање предуслова за извођење испита</a:t>
            </a:r>
            <a:endParaRPr lang="sr-Latn-RS" sz="4000" b="1" dirty="0">
              <a:solidFill>
                <a:schemeClr val="accent5">
                  <a:lumMod val="50000"/>
                </a:schemeClr>
              </a:solidFill>
              <a:latin typeface="+mn-lt"/>
            </a:endParaRPr>
          </a:p>
        </p:txBody>
      </p:sp>
      <p:sp>
        <p:nvSpPr>
          <p:cNvPr id="10" name="Rectangle 3">
            <a:extLst>
              <a:ext uri="{FF2B5EF4-FFF2-40B4-BE49-F238E27FC236}">
                <a16:creationId xmlns:a16="http://schemas.microsoft.com/office/drawing/2014/main" id="{B68121A0-429F-4FB0-A1D0-6D93DD9D8D2F}"/>
              </a:ext>
            </a:extLst>
          </p:cNvPr>
          <p:cNvSpPr txBox="1">
            <a:spLocks noChangeArrowheads="1"/>
          </p:cNvSpPr>
          <p:nvPr/>
        </p:nvSpPr>
        <p:spPr>
          <a:xfrm>
            <a:off x="867383" y="2305795"/>
            <a:ext cx="10302875" cy="25969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Aft>
                <a:spcPts val="1200"/>
              </a:spcAft>
              <a:buClr>
                <a:srgbClr val="1F4E79"/>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Пре извођења испита организатор обуке припрема неопходне услове, материјално-техничка средства и техничку документацију за извршење задатка, као и потребну испитну документацију за сваког члана комисије.</a:t>
            </a:r>
          </a:p>
          <a:p>
            <a:pPr marL="342900" indent="-342900" algn="just">
              <a:lnSpc>
                <a:spcPct val="100000"/>
              </a:lnSpc>
              <a:buClr>
                <a:srgbClr val="1F4E79"/>
              </a:buClr>
              <a:buSzPct val="70000"/>
              <a:buFont typeface="Wingdings" panose="05000000000000000000" pitchFamily="2" charset="2"/>
              <a:buChar char="q"/>
            </a:pPr>
            <a:r>
              <a:rPr lang="sr-Cyrl-CS" altLang="en-US" sz="2000" dirty="0">
                <a:latin typeface="Arial" panose="020B0604020202020204" pitchFamily="34" charset="0"/>
                <a:cs typeface="Arial" panose="020B0604020202020204" pitchFamily="34" charset="0"/>
              </a:rPr>
              <a:t>За сваки предвиђени општи исход (компетенцију) који се проверава на испиту организатор обуке утврђује </a:t>
            </a:r>
            <a:r>
              <a:rPr lang="sr-Cyrl-CS" altLang="en-US" sz="2000" b="1" dirty="0">
                <a:solidFill>
                  <a:srgbClr val="1F4E79"/>
                </a:solidFill>
                <a:latin typeface="Arial" panose="020B0604020202020204" pitchFamily="34" charset="0"/>
                <a:cs typeface="Arial" panose="020B0604020202020204" pitchFamily="34" charset="0"/>
              </a:rPr>
              <a:t>листу радних задатака </a:t>
            </a:r>
            <a:r>
              <a:rPr lang="sr-Cyrl-CS" altLang="en-US" sz="2000" dirty="0">
                <a:latin typeface="Arial" panose="020B0604020202020204" pitchFamily="34" charset="0"/>
                <a:cs typeface="Arial" panose="020B0604020202020204" pitchFamily="34" charset="0"/>
              </a:rPr>
              <a:t>која мора бити доступне полазницима пре почетка реализације програма. </a:t>
            </a:r>
            <a:endParaRPr lang="sr-Cyrl-R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400027"/>
      </p:ext>
    </p:extLst>
  </p:cSld>
  <p:clrMapOvr>
    <a:masterClrMapping/>
  </p:clrMapOvr>
</p:sld>
</file>

<file path=ppt/theme/theme1.xml><?xml version="1.0" encoding="utf-8"?>
<a:theme xmlns:a="http://schemas.openxmlformats.org/drawingml/2006/main" name="Theme CFCU ci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CFCU cir" id="{5AD3A44C-B50F-410D-953B-419019229E20}" vid="{6C4A9179-4EB3-499E-9E70-755AD1E76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CFCU cir</Template>
  <TotalTime>20853</TotalTime>
  <Words>2521</Words>
  <Application>Microsoft Office PowerPoint</Application>
  <PresentationFormat>Widescreen</PresentationFormat>
  <Paragraphs>362</Paragraphs>
  <Slides>22</Slides>
  <Notes>13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Calibri Light</vt:lpstr>
      <vt:lpstr>DejaVu Sans</vt:lpstr>
      <vt:lpstr>Symbol</vt:lpstr>
      <vt:lpstr>Times New Roman</vt:lpstr>
      <vt:lpstr>Wingdings</vt:lpstr>
      <vt:lpstr>Theme CFCU cir</vt:lpstr>
      <vt:lpstr>Office Theme</vt:lpstr>
      <vt:lpstr>PowerPoint Presentation</vt:lpstr>
      <vt:lpstr>Полазиште, намена и сврха</vt:lpstr>
      <vt:lpstr>Концепт испита за проверу стручних компетенција</vt:lpstr>
      <vt:lpstr>Концепт испита за проверу стручних компетенција</vt:lpstr>
      <vt:lpstr>Концепт испита за проверу стручних компетенција</vt:lpstr>
      <vt:lpstr>Принципи организације испита</vt:lpstr>
      <vt:lpstr>Организација испита</vt:lpstr>
      <vt:lpstr>Комисија за проверу стручних компетенција</vt:lpstr>
      <vt:lpstr>Обезбеђивање предуслова за извођење испита</vt:lpstr>
      <vt:lpstr>Листа радних задатака</vt:lpstr>
      <vt:lpstr>Груписање задатака</vt:lpstr>
      <vt:lpstr>Груписање задатака - пример</vt:lpstr>
      <vt:lpstr>Груписање и оцењивање задатака - правила</vt:lpstr>
      <vt:lpstr>Начин одржавања испита</vt:lpstr>
      <vt:lpstr>Начин одржавања испита</vt:lpstr>
      <vt:lpstr>Начин оцењивања</vt:lpstr>
      <vt:lpstr>Начин оцењивања</vt:lpstr>
      <vt:lpstr>Оквир за оцењивање</vt:lpstr>
      <vt:lpstr>Начин оцењивања</vt:lpstr>
      <vt:lpstr>Евидентирање успеха – Појединачни образац за оцењивање</vt:lpstr>
      <vt:lpstr>Евидентирање успеха – Збирни образац за оцењивање</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Dušan Popović</dc:creator>
  <cp:lastModifiedBy>Марија</cp:lastModifiedBy>
  <cp:revision>68</cp:revision>
  <cp:lastPrinted>2021-03-15T09:55:53Z</cp:lastPrinted>
  <dcterms:created xsi:type="dcterms:W3CDTF">2019-12-14T14:59:48Z</dcterms:created>
  <dcterms:modified xsi:type="dcterms:W3CDTF">2021-04-19T13:11:10Z</dcterms:modified>
</cp:coreProperties>
</file>