
<file path=[Content_Types].xml><?xml version="1.0" encoding="utf-8"?>
<Types xmlns="http://schemas.openxmlformats.org/package/2006/content-types"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70" r:id="rId4"/>
    <p:sldId id="272" r:id="rId5"/>
    <p:sldId id="273" r:id="rId6"/>
    <p:sldId id="271" r:id="rId7"/>
    <p:sldId id="274" r:id="rId8"/>
    <p:sldId id="276" r:id="rId9"/>
    <p:sldId id="275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CF9"/>
          </a:solidFill>
        </a:fill>
      </a:tcStyle>
    </a:wholeTbl>
    <a:band2H>
      <a:tcTxStyle/>
      <a:tcStyle>
        <a:tcBdr/>
        <a:fill>
          <a:solidFill>
            <a:srgbClr val="E9F6FC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EDF"/>
          </a:solidFill>
        </a:fill>
      </a:tcStyle>
    </a:wholeTbl>
    <a:band2H>
      <a:tcTxStyle/>
      <a:tcStyle>
        <a:tcBdr/>
        <a:fill>
          <a:solidFill>
            <a:srgbClr val="E8F6F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ECD"/>
          </a:solidFill>
        </a:fill>
      </a:tcStyle>
    </a:wholeTbl>
    <a:band2H>
      <a:tcTxStyle/>
      <a:tcStyle>
        <a:tcBdr/>
        <a:fill>
          <a:solidFill>
            <a:srgbClr val="EEF7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15"/>
          <p:cNvGrpSpPr/>
          <p:nvPr/>
        </p:nvGrpSpPr>
        <p:grpSpPr>
          <a:xfrm>
            <a:off x="0" y="-8468"/>
            <a:ext cx="12192001" cy="6866469"/>
            <a:chOff x="0" y="0"/>
            <a:chExt cx="12192000" cy="6866467"/>
          </a:xfrm>
        </p:grpSpPr>
        <p:sp>
          <p:nvSpPr>
            <p:cNvPr id="22" name="Freeform 14"/>
            <p:cNvSpPr/>
            <p:nvPr/>
          </p:nvSpPr>
          <p:spPr>
            <a:xfrm>
              <a:off x="-1" y="605"/>
              <a:ext cx="863601" cy="569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traight Connector 18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traight Connector 19"/>
            <p:cNvSpPr/>
            <p:nvPr/>
          </p:nvSpPr>
          <p:spPr>
            <a:xfrm flipH="1">
              <a:off x="7425267" y="3689879"/>
              <a:ext cx="4763559" cy="3176588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Rectangle 23"/>
            <p:cNvSpPr/>
            <p:nvPr/>
          </p:nvSpPr>
          <p:spPr>
            <a:xfrm>
              <a:off x="9181476" y="0"/>
              <a:ext cx="300735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1" y="0"/>
              <a:ext cx="258856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Isosceles Triangle 22"/>
            <p:cNvSpPr/>
            <p:nvPr/>
          </p:nvSpPr>
          <p:spPr>
            <a:xfrm>
              <a:off x="8932333" y="3056466"/>
              <a:ext cx="3259668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0"/>
              <a:ext cx="2854327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Isosceles Triangle 26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None/>
              <a:defRPr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470399"/>
            <a:ext cx="8596670" cy="1570964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7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8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8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9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3"/>
          <p:cNvGrpSpPr/>
          <p:nvPr/>
        </p:nvGrpSpPr>
        <p:grpSpPr>
          <a:xfrm>
            <a:off x="0" y="-8468"/>
            <a:ext cx="12192001" cy="6866469"/>
            <a:chOff x="0" y="0"/>
            <a:chExt cx="12192000" cy="6866467"/>
          </a:xfrm>
        </p:grpSpPr>
        <p:sp>
          <p:nvSpPr>
            <p:cNvPr id="2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traight Connector 20"/>
            <p:cNvSpPr/>
            <p:nvPr/>
          </p:nvSpPr>
          <p:spPr>
            <a:xfrm flipH="1">
              <a:off x="7425267" y="3689879"/>
              <a:ext cx="4763559" cy="3176588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Rectangle 23"/>
            <p:cNvSpPr/>
            <p:nvPr/>
          </p:nvSpPr>
          <p:spPr>
            <a:xfrm>
              <a:off x="9181476" y="0"/>
              <a:ext cx="300735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Rectangle 25"/>
            <p:cNvSpPr/>
            <p:nvPr/>
          </p:nvSpPr>
          <p:spPr>
            <a:xfrm>
              <a:off x="9603441" y="0"/>
              <a:ext cx="258856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Isosceles Triangle 23"/>
            <p:cNvSpPr/>
            <p:nvPr/>
          </p:nvSpPr>
          <p:spPr>
            <a:xfrm>
              <a:off x="8932333" y="3056466"/>
              <a:ext cx="3259668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Rectangle 27"/>
            <p:cNvSpPr/>
            <p:nvPr/>
          </p:nvSpPr>
          <p:spPr>
            <a:xfrm>
              <a:off x="9334500" y="0"/>
              <a:ext cx="2854327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Rectangle 29"/>
            <p:cNvSpPr/>
            <p:nvPr/>
          </p:nvSpPr>
          <p:spPr>
            <a:xfrm>
              <a:off x="10938999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Isosceles Triangle 18"/>
            <p:cNvSpPr/>
            <p:nvPr/>
          </p:nvSpPr>
          <p:spPr>
            <a:xfrm>
              <a:off x="-1" y="4021666"/>
              <a:ext cx="448734" cy="28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ctrTitle"/>
          </p:nvPr>
        </p:nvSpPr>
        <p:spPr>
          <a:xfrm>
            <a:off x="518766" y="2152179"/>
            <a:ext cx="9714658" cy="32197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196596">
              <a:defRPr sz="946" b="1">
                <a:solidFill>
                  <a:srgbClr val="1B6E53"/>
                </a:solidFill>
              </a:defRPr>
            </a:pPr>
            <a:br>
              <a:rPr dirty="0"/>
            </a:br>
            <a:br>
              <a:rPr dirty="0"/>
            </a:br>
            <a:r>
              <a:rPr lang="sr-Latn-RS" sz="2800" dirty="0"/>
              <a:t>PROJEKTNI ZADATAK </a:t>
            </a:r>
            <a:br>
              <a:rPr dirty="0"/>
            </a:br>
            <a:br>
              <a:rPr sz="1505" b="0" dirty="0">
                <a:solidFill>
                  <a:srgbClr val="808080"/>
                </a:solidFill>
              </a:rPr>
            </a:br>
            <a:br>
              <a:rPr sz="2200" b="0" dirty="0">
                <a:solidFill>
                  <a:srgbClr val="808080"/>
                </a:solidFill>
              </a:rPr>
            </a:br>
            <a:r>
              <a:rPr sz="2200" b="0" dirty="0">
                <a:solidFill>
                  <a:srgbClr val="0070C0"/>
                </a:solidFill>
              </a:rPr>
              <a:t>ANALIZA PERSPEKSTIVNIH ZANIMANJA U SEKTORU AGROBIZNISA</a:t>
            </a:r>
          </a:p>
          <a:p>
            <a:pPr algn="ctr" defTabSz="196596">
              <a:defRPr sz="946" b="1">
                <a:solidFill>
                  <a:srgbClr val="1B6E53"/>
                </a:solidFill>
              </a:defRPr>
            </a:pPr>
            <a:r>
              <a:rPr lang="sr-Latn-RS" sz="2200" b="0" dirty="0">
                <a:solidFill>
                  <a:srgbClr val="0070C0"/>
                </a:solidFill>
              </a:rPr>
              <a:t>I </a:t>
            </a:r>
            <a:br>
              <a:rPr sz="2200" b="0" dirty="0">
                <a:solidFill>
                  <a:srgbClr val="0070C0"/>
                </a:solidFill>
              </a:rPr>
            </a:br>
            <a:r>
              <a:rPr lang="pl-PL" sz="2200" b="0" dirty="0">
                <a:solidFill>
                  <a:srgbClr val="0070C0"/>
                </a:solidFill>
              </a:rPr>
              <a:t>ANALIZA PERSPEKSTIVNIH ZANIMANJA U SEKTORU IKT</a:t>
            </a:r>
            <a:br>
              <a:rPr sz="2200" b="0" dirty="0">
                <a:solidFill>
                  <a:srgbClr val="009193"/>
                </a:solidFill>
              </a:rPr>
            </a:br>
            <a:br>
              <a:rPr sz="1247" b="0" dirty="0"/>
            </a:br>
            <a:br>
              <a:rPr sz="1247" b="0" dirty="0"/>
            </a:br>
            <a:endParaRPr sz="1247" b="0" dirty="0"/>
          </a:p>
        </p:txBody>
      </p:sp>
      <p:sp>
        <p:nvSpPr>
          <p:cNvPr id="169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266" y="381000"/>
            <a:ext cx="4743512" cy="10780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F319C-778F-40F9-B17A-39D113EA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Osnovni podaci o projektnim zadacima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2399E-4C11-49BA-A101-9DD4393E25F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RS" dirty="0"/>
              <a:t>Početak rada - Q1 2019. godine</a:t>
            </a:r>
          </a:p>
          <a:p>
            <a:endParaRPr lang="sr-Latn-RS" dirty="0"/>
          </a:p>
          <a:p>
            <a:r>
              <a:rPr lang="sr-Latn-RS" dirty="0"/>
              <a:t>Identifikovati zanimanja u okviru sektora Agrobiznisa i IKT-a za koja se očekuje povećanje tražnje u narednom srednjoročnom/dugoročnom periodu</a:t>
            </a:r>
          </a:p>
          <a:p>
            <a:endParaRPr lang="sr-Latn-RS" dirty="0"/>
          </a:p>
          <a:p>
            <a:r>
              <a:rPr lang="sr-Latn-RS" dirty="0"/>
              <a:t>Projektna pitanja - metodologija:</a:t>
            </a:r>
          </a:p>
          <a:p>
            <a:pPr lvl="1"/>
            <a:r>
              <a:rPr lang="sr-Latn-RS" dirty="0"/>
              <a:t>obuhvat istraživanja;</a:t>
            </a:r>
          </a:p>
          <a:p>
            <a:pPr lvl="1"/>
            <a:r>
              <a:rPr lang="sr-Latn-RS" dirty="0"/>
              <a:t>izvori podataka; </a:t>
            </a:r>
          </a:p>
          <a:p>
            <a:pPr lvl="1"/>
            <a:r>
              <a:rPr lang="sr-Latn-RS" dirty="0"/>
              <a:t>kvalifikacije </a:t>
            </a:r>
            <a:r>
              <a:rPr lang="sr-Latn-RS" dirty="0" err="1"/>
              <a:t>vs</a:t>
            </a:r>
            <a:r>
              <a:rPr lang="sr-Latn-RS" dirty="0"/>
              <a:t>. zanimanja;</a:t>
            </a:r>
          </a:p>
          <a:p>
            <a:pPr lvl="1"/>
            <a:r>
              <a:rPr lang="sr-Latn-RS" dirty="0"/>
              <a:t>definisanje uzorka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5162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7D93-6207-420D-B26E-EE13B055A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Metodologija - obuhvat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07FD1-F5E4-4917-A5D4-A089F881C3B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Za osnovni skup posmatranja - izabrana je definicija delatnosti na bazi međunarodne klasifikacije NACE Rev. 2 – Klasifikacija delatnosti RZS 2010.</a:t>
            </a:r>
          </a:p>
          <a:p>
            <a:endParaRPr lang="sr-Latn-RS" dirty="0"/>
          </a:p>
          <a:p>
            <a:r>
              <a:rPr lang="sr-Latn-RS" dirty="0"/>
              <a:t>IKT sektor definisan je prema međunarodnoj definiciji OECD-a (ISIC Rev. 4)</a:t>
            </a:r>
          </a:p>
          <a:p>
            <a:pPr marL="772546" lvl="2" indent="-342900"/>
            <a:r>
              <a:rPr lang="sr-Latn-RS" dirty="0"/>
              <a:t>Sektor C (</a:t>
            </a:r>
            <a:r>
              <a:rPr lang="en-US" dirty="0"/>
              <a:t>2611, 2612, 2620, 2620, 2630, 2640</a:t>
            </a:r>
            <a:r>
              <a:rPr lang="sr-Latn-RS" dirty="0"/>
              <a:t> i</a:t>
            </a:r>
            <a:r>
              <a:rPr lang="en-US" dirty="0"/>
              <a:t> 2680</a:t>
            </a:r>
            <a:r>
              <a:rPr lang="sr-Latn-RS" dirty="0"/>
              <a:t>)</a:t>
            </a:r>
          </a:p>
          <a:p>
            <a:pPr marL="772546" lvl="2" indent="-342900"/>
            <a:r>
              <a:rPr lang="sr-Latn-RS" dirty="0"/>
              <a:t>Sektor G (4651, 4652)</a:t>
            </a:r>
          </a:p>
          <a:p>
            <a:pPr marL="772546" lvl="2" indent="-342900"/>
            <a:r>
              <a:rPr lang="sr-Latn-RS" dirty="0"/>
              <a:t>Sektor J (</a:t>
            </a:r>
            <a:r>
              <a:rPr lang="en-GB" dirty="0"/>
              <a:t>5821, 5829, 6110-6209, 6311 </a:t>
            </a:r>
            <a:r>
              <a:rPr lang="sr-Latn-RS" dirty="0"/>
              <a:t>i</a:t>
            </a:r>
            <a:r>
              <a:rPr lang="en-GB" dirty="0"/>
              <a:t> 6312</a:t>
            </a:r>
            <a:r>
              <a:rPr lang="sr-Latn-RS" dirty="0"/>
              <a:t>)</a:t>
            </a:r>
          </a:p>
          <a:p>
            <a:pPr marL="772546" lvl="2" indent="-342900"/>
            <a:r>
              <a:rPr lang="sr-Latn-RS" dirty="0"/>
              <a:t>Sektor S (</a:t>
            </a:r>
            <a:r>
              <a:rPr lang="en-US" dirty="0"/>
              <a:t>9511 and 9512</a:t>
            </a:r>
            <a:r>
              <a:rPr lang="sr-Latn-RS" dirty="0"/>
              <a:t>)</a:t>
            </a:r>
            <a:r>
              <a:rPr lang="en-US" dirty="0"/>
              <a:t> </a:t>
            </a:r>
            <a:endParaRPr lang="sr-Latn-RS" dirty="0"/>
          </a:p>
          <a:p>
            <a:pPr marL="429646" lvl="2" indent="0">
              <a:buNone/>
            </a:pPr>
            <a:br>
              <a:rPr lang="en-GB" dirty="0"/>
            </a:br>
            <a:br>
              <a:rPr lang="en-US" dirty="0"/>
            </a:br>
            <a:r>
              <a:rPr lang="sr-Latn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413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7D93-6207-420D-B26E-EE13B055A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Metodologija - obuhvat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07FD1-F5E4-4917-A5D4-A089F881C3B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Sektor Agrobiznisa definisan je prema instrukcijama eksperata iz EBRD-a</a:t>
            </a:r>
          </a:p>
          <a:p>
            <a:endParaRPr lang="sr-Latn-RS" dirty="0"/>
          </a:p>
          <a:p>
            <a:pPr marL="772546" lvl="2" indent="-342900"/>
            <a:r>
              <a:rPr lang="sr-Latn-RS" dirty="0"/>
              <a:t>Sektor A (bez šumarstva)</a:t>
            </a:r>
          </a:p>
          <a:p>
            <a:pPr marL="772546" lvl="2" indent="-342900"/>
            <a:r>
              <a:rPr lang="sr-Latn-RS" dirty="0"/>
              <a:t>Sektor C (1011-1092)</a:t>
            </a:r>
          </a:p>
          <a:p>
            <a:pPr marL="772546" lvl="2" indent="-342900"/>
            <a:r>
              <a:rPr lang="sr-Latn-RS" dirty="0"/>
              <a:t>Sektor G (4611, 4617, 4721-4729)</a:t>
            </a:r>
          </a:p>
          <a:p>
            <a:pPr marL="429646" lvl="2" indent="0">
              <a:buNone/>
            </a:pPr>
            <a:br>
              <a:rPr lang="en-GB" dirty="0"/>
            </a:br>
            <a:br>
              <a:rPr lang="en-US" dirty="0"/>
            </a:br>
            <a:r>
              <a:rPr lang="sr-Latn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950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7D93-6207-420D-B26E-EE13B055A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Metodologija – izvori podataka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07FD1-F5E4-4917-A5D4-A089F881C3B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715396" lvl="2" indent="-285750"/>
            <a:r>
              <a:rPr lang="sr-Latn-RS" dirty="0"/>
              <a:t>Pregled ekonomske aktivnosti</a:t>
            </a:r>
          </a:p>
          <a:p>
            <a:pPr marL="1221582" lvl="3" indent="-285750"/>
            <a:r>
              <a:rPr lang="sr-Latn-RS" dirty="0"/>
              <a:t>Republički zavod za statistiku (RZS) - 2017</a:t>
            </a:r>
          </a:p>
          <a:p>
            <a:pPr marL="1221582" lvl="3" indent="-285750"/>
            <a:r>
              <a:rPr lang="sr-Latn-RS" dirty="0"/>
              <a:t>Agencija za privredne registre (APR) - 2017</a:t>
            </a:r>
          </a:p>
          <a:p>
            <a:pPr marL="1221582" lvl="3" indent="-285750"/>
            <a:endParaRPr lang="sr-Latn-RS" dirty="0"/>
          </a:p>
          <a:p>
            <a:pPr marL="747713" lvl="3" indent="-285750"/>
            <a:r>
              <a:rPr lang="sr-Latn-RS" dirty="0"/>
              <a:t>Indikatori tržišta rada</a:t>
            </a:r>
          </a:p>
          <a:p>
            <a:pPr marL="1204913" lvl="4" indent="-285750"/>
            <a:r>
              <a:rPr lang="sr-Latn-RS" dirty="0"/>
              <a:t>Centralni registar obaveznog socijalnog osiguranja (CROSO) - 2018</a:t>
            </a:r>
          </a:p>
          <a:p>
            <a:pPr marL="1204913" lvl="4" indent="-285750"/>
            <a:r>
              <a:rPr lang="sr-Latn-RS" dirty="0"/>
              <a:t>Nacionalna služba za zapošljavanje (NSZ) – 2016/2018</a:t>
            </a:r>
            <a:br>
              <a:rPr lang="en-US" dirty="0"/>
            </a:br>
            <a:r>
              <a:rPr lang="sr-Latn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523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BA8C-A4A8-436E-A786-5DEBB4558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49052" cy="1320800"/>
          </a:xfrm>
        </p:spPr>
        <p:txBody>
          <a:bodyPr/>
          <a:lstStyle/>
          <a:p>
            <a:r>
              <a:rPr lang="sr-Latn-RS" dirty="0"/>
              <a:t>Metodologija - kvalifikacije </a:t>
            </a:r>
            <a:r>
              <a:rPr lang="sr-Latn-RS" dirty="0" err="1"/>
              <a:t>vs</a:t>
            </a:r>
            <a:r>
              <a:rPr lang="sr-Latn-RS" dirty="0"/>
              <a:t>. zanimanja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FF37B-6D7E-43F0-9162-B6187E7E62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9198187" cy="388077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sr-Latn-RS" dirty="0"/>
              <a:t>Odlukom Vlade Republike Srbije iz jula 2018. godine, usvojena je Odluka o jedinstvenom kodeksu </a:t>
            </a:r>
            <a:r>
              <a:rPr lang="sr-Latn-RS" dirty="0" err="1"/>
              <a:t>šifara</a:t>
            </a:r>
            <a:r>
              <a:rPr lang="sr-Latn-RS" dirty="0"/>
              <a:t> za unošenje i šifriranje podataka u evidenciji u oblasti rada.</a:t>
            </a:r>
          </a:p>
          <a:p>
            <a:pPr lvl="1"/>
            <a:endParaRPr lang="sr-Latn-RS" dirty="0"/>
          </a:p>
          <a:p>
            <a:pPr lvl="1"/>
            <a:r>
              <a:rPr lang="sr-Latn-RS" dirty="0"/>
              <a:t>Pošto je njihova primena otpočela 1. januara 2019. godine, analiza zanimanja u sektoru IKT je sprovedena na osnovu dostupnih zvaničnih podataka NSZ i CROSO koji su do 2019. godine evidenciju zaposlenih/nezaposlenih vodili prema Jedinstvenoj Nomenklaturi Zanimanja iz 1990. godine</a:t>
            </a:r>
          </a:p>
          <a:p>
            <a:pPr lvl="1"/>
            <a:endParaRPr lang="sr-Latn-RS" dirty="0"/>
          </a:p>
          <a:p>
            <a:pPr lvl="1"/>
            <a:r>
              <a:rPr lang="sr-Latn-RS" dirty="0"/>
              <a:t>Šestocifrena šifra kvalifikacije/zanimanja</a:t>
            </a:r>
          </a:p>
          <a:p>
            <a:pPr lvl="2"/>
            <a:r>
              <a:rPr lang="sr-Latn-RS" dirty="0"/>
              <a:t>prve dve cifre nivo složenosti - nivo kvalifikacije</a:t>
            </a:r>
          </a:p>
          <a:p>
            <a:pPr lvl="2"/>
            <a:r>
              <a:rPr lang="sr-Latn-RS" dirty="0"/>
              <a:t>druge dve cifre označavaju grupu (skupinu) – na bazi ekonomskih delatnosti</a:t>
            </a:r>
          </a:p>
          <a:p>
            <a:pPr lvl="2"/>
            <a:r>
              <a:rPr lang="sr-Latn-RS" dirty="0"/>
              <a:t>treće dve cifre označavaju redni broj zanimanja u okviru kategorije složenosti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129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BA8C-A4A8-436E-A786-5DEBB4558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49052" cy="1320800"/>
          </a:xfrm>
        </p:spPr>
        <p:txBody>
          <a:bodyPr/>
          <a:lstStyle/>
          <a:p>
            <a:r>
              <a:rPr lang="sr-Latn-RS" dirty="0"/>
              <a:t>Metodologija – definisanje uzorka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FF37B-6D7E-43F0-9162-B6187E7E627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77333" y="1930401"/>
            <a:ext cx="9198187" cy="4110962"/>
          </a:xfrm>
        </p:spPr>
        <p:txBody>
          <a:bodyPr>
            <a:normAutofit lnSpcReduction="10000"/>
          </a:bodyPr>
          <a:lstStyle/>
          <a:p>
            <a:pPr marL="747713" lvl="2" indent="-293688"/>
            <a:r>
              <a:rPr lang="sr-Latn-RS" dirty="0"/>
              <a:t>Osnovni skup predstavljala su sva preduzeća iz prethodno definisane delatnosti koja su prema evidenciji APR-a bila u aktivnom statusu na kraju 2017. godine</a:t>
            </a:r>
          </a:p>
          <a:p>
            <a:pPr marL="747713" lvl="2" indent="-293688"/>
            <a:endParaRPr lang="sr-Latn-RS" dirty="0"/>
          </a:p>
          <a:p>
            <a:pPr marL="747713" lvl="2" indent="-293688"/>
            <a:r>
              <a:rPr lang="sr-Latn-RS" dirty="0"/>
              <a:t>U cilju adekvatnog obuhvata različite strukture zaposlenih koji rade u preduzećima izvršena je podela firmi u uzorku na bazi dve dimenzije: </a:t>
            </a:r>
          </a:p>
          <a:p>
            <a:pPr marL="1253899" lvl="3" indent="-293688"/>
            <a:r>
              <a:rPr lang="sr-Latn-RS" dirty="0"/>
              <a:t>veličina privrednog lica (mikro, mala, srednja, velika)</a:t>
            </a:r>
          </a:p>
          <a:p>
            <a:pPr marL="1253899" lvl="3" indent="-293688"/>
            <a:r>
              <a:rPr lang="sr-Latn-RS" dirty="0"/>
              <a:t>široj grupi delatnosti</a:t>
            </a:r>
          </a:p>
          <a:p>
            <a:pPr marL="1253899" lvl="3" indent="-293688"/>
            <a:endParaRPr lang="sr-Latn-RS" dirty="0"/>
          </a:p>
          <a:p>
            <a:pPr marL="801688" lvl="2" indent="-285750"/>
            <a:r>
              <a:rPr lang="sr-Latn-RS" dirty="0"/>
              <a:t>Na osnovu ovako definisane matrice određeni su </a:t>
            </a:r>
            <a:r>
              <a:rPr lang="sr-Latn-RS" dirty="0" err="1"/>
              <a:t>ponderi</a:t>
            </a:r>
            <a:r>
              <a:rPr lang="sr-Latn-RS" dirty="0"/>
              <a:t> koji predstavljaju poželjan broj anketiranih privrednih lica iz date šire grupe delatnosti i veličine uz uvođenje ograničenja po pitanju maksimalnog broja privrednih lica u pojedinoj grupi koja mogu ući u uzorak </a:t>
            </a:r>
          </a:p>
        </p:txBody>
      </p:sp>
    </p:spTree>
    <p:extLst>
      <p:ext uri="{BB962C8B-B14F-4D97-AF65-F5344CB8AC3E}">
        <p14:creationId xmlns:p14="http://schemas.microsoft.com/office/powerpoint/2010/main" val="334437763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A1D1-438A-4166-A3A6-9DE9B4A6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Prikupljanje i obrada podataka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A1CA3-62CC-4D39-A89B-EDF1F99A00B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77332" y="2160589"/>
            <a:ext cx="9879831" cy="3880773"/>
          </a:xfrm>
        </p:spPr>
        <p:txBody>
          <a:bodyPr/>
          <a:lstStyle/>
          <a:p>
            <a:r>
              <a:rPr lang="sr-Latn-RS" dirty="0"/>
              <a:t>Prva faza prikupljanja podataka - Q2/Q3 2019</a:t>
            </a:r>
          </a:p>
          <a:p>
            <a:pPr lvl="1"/>
            <a:r>
              <a:rPr lang="sr-Latn-RS" dirty="0"/>
              <a:t>RZS</a:t>
            </a:r>
          </a:p>
          <a:p>
            <a:pPr lvl="1"/>
            <a:r>
              <a:rPr lang="sr-Latn-RS" dirty="0"/>
              <a:t>APR</a:t>
            </a:r>
          </a:p>
          <a:p>
            <a:pPr lvl="1"/>
            <a:r>
              <a:rPr lang="sr-Latn-RS" dirty="0"/>
              <a:t>CROSO</a:t>
            </a:r>
          </a:p>
          <a:p>
            <a:pPr lvl="1"/>
            <a:r>
              <a:rPr lang="sr-Latn-RS" dirty="0"/>
              <a:t>NSZ</a:t>
            </a:r>
          </a:p>
          <a:p>
            <a:pPr lvl="1"/>
            <a:endParaRPr lang="sr-Latn-RS" dirty="0"/>
          </a:p>
          <a:p>
            <a:pPr marL="341313" lvl="1" indent="-320675"/>
            <a:r>
              <a:rPr lang="sr-Latn-RS" dirty="0"/>
              <a:t>Druga faza anketiranja privrednih lica i organizovanje intervjua – Q4 2019/Q1 2020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997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5003-52EA-464E-BD20-11B5FD09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479" y="4627418"/>
            <a:ext cx="8596670" cy="1320800"/>
          </a:xfrm>
        </p:spPr>
        <p:txBody>
          <a:bodyPr/>
          <a:lstStyle/>
          <a:p>
            <a:r>
              <a:rPr lang="sr-Latn-RS" dirty="0"/>
              <a:t>Hvala Vam na pažnji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54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502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Facet</vt:lpstr>
      <vt:lpstr>  PROJEKTNI ZADATAK    ANALIZA PERSPEKSTIVNIH ZANIMANJA U SEKTORU AGROBIZNISA I  ANALIZA PERSPEKSTIVNIH ZANIMANJA U SEKTORU IKT   </vt:lpstr>
      <vt:lpstr>Osnovni podaci o projektnim zadacima</vt:lpstr>
      <vt:lpstr>Metodologija - obuhvat</vt:lpstr>
      <vt:lpstr>Metodologija - obuhvat</vt:lpstr>
      <vt:lpstr>Metodologija – izvori podataka</vt:lpstr>
      <vt:lpstr>Metodologija - kvalifikacije vs. zanimanja</vt:lpstr>
      <vt:lpstr>Metodologija – definisanje uzorka</vt:lpstr>
      <vt:lpstr>Prikupljanje i obrada podataka</vt:lpstr>
      <vt:lpstr>Hvala Vam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PROJEKTNI ZADATAK    ANALIZA PERSPEKSTIVNIH ZANIMANJA U SEKTORU AGROBIZNISA I  ANALIZA PERSPEKSTIVNIH ZANIMANJA U SEKTORU IKT   </dc:title>
  <cp:lastModifiedBy>Svetozar Tanaskovic</cp:lastModifiedBy>
  <cp:revision>3</cp:revision>
  <dcterms:modified xsi:type="dcterms:W3CDTF">2020-12-17T10:09:49Z</dcterms:modified>
</cp:coreProperties>
</file>