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92" r:id="rId3"/>
    <p:sldId id="336" r:id="rId4"/>
    <p:sldId id="294" r:id="rId5"/>
    <p:sldId id="295" r:id="rId6"/>
    <p:sldId id="337" r:id="rId7"/>
    <p:sldId id="339" r:id="rId8"/>
    <p:sldId id="341" r:id="rId9"/>
    <p:sldId id="342" r:id="rId10"/>
    <p:sldId id="340" r:id="rId11"/>
    <p:sldId id="338" r:id="rId12"/>
    <p:sldId id="304" r:id="rId13"/>
    <p:sldId id="297" r:id="rId14"/>
    <p:sldId id="343" r:id="rId15"/>
    <p:sldId id="349" r:id="rId16"/>
    <p:sldId id="350" r:id="rId17"/>
    <p:sldId id="298" r:id="rId18"/>
    <p:sldId id="299" r:id="rId19"/>
    <p:sldId id="306" r:id="rId20"/>
    <p:sldId id="345" r:id="rId21"/>
    <p:sldId id="310" r:id="rId22"/>
    <p:sldId id="322" r:id="rId23"/>
    <p:sldId id="309" r:id="rId24"/>
    <p:sldId id="323" r:id="rId25"/>
    <p:sldId id="346" r:id="rId26"/>
    <p:sldId id="300" r:id="rId27"/>
    <p:sldId id="347" r:id="rId28"/>
    <p:sldId id="301" r:id="rId29"/>
    <p:sldId id="324" r:id="rId30"/>
    <p:sldId id="325" r:id="rId31"/>
    <p:sldId id="318" r:id="rId32"/>
    <p:sldId id="320" r:id="rId33"/>
    <p:sldId id="351" r:id="rId34"/>
    <p:sldId id="352" r:id="rId35"/>
    <p:sldId id="321" r:id="rId36"/>
    <p:sldId id="326" r:id="rId37"/>
    <p:sldId id="327" r:id="rId38"/>
    <p:sldId id="330" r:id="rId39"/>
    <p:sldId id="328" r:id="rId40"/>
    <p:sldId id="331" r:id="rId41"/>
    <p:sldId id="270" r:id="rId42"/>
    <p:sldId id="332" r:id="rId43"/>
    <p:sldId id="355" r:id="rId44"/>
    <p:sldId id="356" r:id="rId45"/>
    <p:sldId id="269" r:id="rId4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84" autoAdjust="0"/>
    <p:restoredTop sz="94660"/>
  </p:normalViewPr>
  <p:slideViewPr>
    <p:cSldViewPr snapToGrid="0">
      <p:cViewPr varScale="1">
        <p:scale>
          <a:sx n="83" d="100"/>
          <a:sy n="83" d="100"/>
        </p:scale>
        <p:origin x="85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70B88-B493-49F3-B838-C5005445A577}" type="datetime7">
              <a:rPr lang="en-US" smtClean="0"/>
              <a:t>Nov-20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27985-D494-7948-9226-14D8BC4B4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18527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39750-0EBD-4DF8-83D9-D37C6DF2B8AE}" type="datetime7">
              <a:rPr lang="en-US" smtClean="0"/>
              <a:t>Nov-20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E9008-EB67-2940-9037-3016454B4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0873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AA04C2A-0071-4471-AA4A-06BA4C7A71D4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773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D978ADD-4397-41C8-848B-BF71E43A3239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40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6B447F5-BFE1-475A-ABC9-2EEEB306AF06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02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99C16E4-9378-4634-96BD-E9C768761802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438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D468C1C-F49F-4425-B5BB-71A63FE95C82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653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4CA0A67-A052-4AF2-8B1E-AFEADED78014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274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7B00349-98DC-4114-A9C4-855EDE8F236E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75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2AA4F4-0AE9-487F-AA66-BCE98CF92EB9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438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1FFDA6B-3D53-451C-956E-6407BF620919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438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E311FDD-48BE-4F6C-893C-7C42CAD15FE5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438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E34585A-5187-41A1-9807-90FA09139A65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699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3901E00-AB4E-4042-B0BF-34BF37C5B178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438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A2AB7E3-1429-414A-A393-B863D0526E79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438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1E3B676-96E0-4E47-94FE-DD18F4D9FC73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40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F514574-3F90-450D-B08C-035743670975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4382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2E0F589-AC30-4394-907D-7552025838C3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723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067C8B2-CD60-47A3-8EC4-515253B188B0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549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5805C2A-543C-4BC2-930E-E7F461C32EB7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4382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B9E3C83-65B8-4EFE-8CD0-09FC8446DA77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3037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585D873-8F92-4B79-9DB1-E23C2FEBB5C0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4382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A268028-F4F2-4D10-82AA-AA3425269921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249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D4543DC-9F76-41AC-AE1D-DDCCBCB17CA3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707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7AA321E-CC54-4139-A8A2-64FDC40BFFB5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6436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C7C7338-6F28-4A82-9725-F8B37DA02778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4382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5F99088-0965-4C24-B392-6690F2A541D0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4382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73F7937-5112-43D2-B104-021DA9E5CBED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5989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864DEDE-DBAD-4C88-9A8D-91CA90DF5F9A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1935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DE17E2C-C010-4D99-8082-C869AF8C74DC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4382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4D3DF4-65F0-490E-9BE9-F8CFCB7D6976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5526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BBE9939-D733-4B2B-A884-CAE94F0C44FA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10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2F3F467-3A5B-4337-A4A9-BB2AB9B9F57D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5423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CAB2CCB-7E54-4C55-81E9-A6F22C6B32BD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249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5B3352C-324A-494B-A232-C3EF380FBD8A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611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F723550-2DAD-472A-BBC4-5E1AC12723A4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4382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C53EE4E-621E-4B2C-9E5A-883118688E26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5329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521CC8-5A2A-4DA3-9FF4-8869E880123E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3812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D37B30-D387-44BF-9FC9-6A0047D0F0D6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742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B083A-91D1-4219-AF9B-517AC569AF42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438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D9C2C03-1111-46D3-BEB7-523C7276BC56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8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E0F08F-6E0C-46E3-92DA-C114973A4F77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542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9F4A765-A65F-4B3C-BDA8-4A224C1755A2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914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24332F7-13CB-4022-92A0-1E4FD634D3D5}" type="datetime7">
              <a:rPr lang="en-US" smtClean="0"/>
              <a:t>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305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BF398-3433-46CF-B810-A43C94D3C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9C84A-2A72-43CE-88FC-82CA4B805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8C799-577A-42F8-8ABF-253BE6FF4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1874A-07E8-4BE7-A6FB-602F215A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C8E02-CDE8-43AF-8242-9CCF91E22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A5E5-B7A5-4820-A0D2-A1AB84430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46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52A52-745E-4F8F-9F88-6060986E7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6AF31-0488-4BAC-B933-B2C7AD158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16E1C-02B1-4261-9E1B-5C87E76F6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8A9CF-26EA-494F-9464-CCF7C4CC4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15EB3-4DB9-40CF-B86C-2DA509FF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A5E5-B7A5-4820-A0D2-A1AB84430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5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F9DE07-3B8F-4FCB-87CF-C65378CAE7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DD9D9-FD96-4692-8D9E-04083C1DA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804E9-F448-493C-BC90-7928FFA30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363A6-19B3-478F-9501-305FECD52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F5F60-2AFB-4083-AE39-F67D03B9D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A5E5-B7A5-4820-A0D2-A1AB84430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57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30795-BC0E-4923-83FE-41DF8193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7559A-7668-46CD-96FF-3D3AB9F29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4E110-BB2E-4EF8-815D-5765BA9E0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FA426-A301-4F60-BFED-4EEAFB999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AABAD-F184-47D4-A864-61422329E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A5E5-B7A5-4820-A0D2-A1AB84430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34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90B06-B1B7-47EF-89DA-0238DB15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A0EC9-5AD6-4D99-9971-A216159F8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436D4-D214-4569-A8EF-4D26CF43A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BEA0F-7C4F-4C07-A65A-7583861D1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AD956-E417-42BD-97E0-5A29A9258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A5E5-B7A5-4820-A0D2-A1AB84430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03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647F3-728D-467C-B0A2-80E1336E6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72F49-3A34-4BA4-A6E1-63368C9A0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B752D-9338-4E37-AB13-8EEA6C6B8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2111B-311B-4818-9A60-F7E59D93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F6B3F-0FAD-47BA-9634-36BD1A79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E87ED-74FA-406A-87A1-73FC1053A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A5E5-B7A5-4820-A0D2-A1AB84430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60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E74BE-71C9-4989-8435-B5F26CF4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DDBAB-6CEA-4935-8BE2-6715303E0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238FE-C047-4983-A59F-A5FA6468F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647E3-2852-4FDD-88EF-B8B2704B72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811BD1-BE19-4A5E-90C1-482D48A08B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D843CF-12D4-469B-BD01-EB98A38FD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3B275E-DD82-49CC-8A78-312DF54AB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173905-02F4-474D-8D56-4056C3A5D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A5E5-B7A5-4820-A0D2-A1AB84430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47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DACE7-F786-4583-B58F-F327E67F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5E0133-5210-4D57-9FCC-A557452B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DF4F6-7DA3-4FBB-967F-F3C331D4A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17E9DE-5D4B-411D-A061-1C95374E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A5E5-B7A5-4820-A0D2-A1AB84430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77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AA6D17-6772-46D2-8BAC-C5BC48B77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C23568-F9CB-4DED-8E24-1AFD1B5B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50EC4-0B1F-4287-AAFF-940B220F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A5E5-B7A5-4820-A0D2-A1AB84430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95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6DC5E-8064-4EC0-BD01-25BEC9EBA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B8E99-EF09-4504-A1E4-6C28FB5AE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9764DB-C914-4DA5-84D0-3236DAC3C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EE5F6-2426-4835-9DE9-FE09648A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7E53C-7AE3-4325-92EB-290B79F1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A01D3-8659-445E-B321-68321DE9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A5E5-B7A5-4820-A0D2-A1AB84430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32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98AA-AC73-4B63-AEFD-62B0F354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8AB224-C887-4072-8C2F-E2134961F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E32E7-0935-4917-904D-7226E9121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4589C-892E-4FD9-89D6-470B60090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7E8FD-4F06-4B04-B354-0146C88A5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87B3F-4E70-469A-A837-D9E7C2C9F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A5E5-B7A5-4820-A0D2-A1AB84430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44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156B3-A32F-4D24-A7EC-9EE2A9B2A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86A9-D669-446C-B7A9-F14E885E0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10F79-008E-47FD-B89D-3297480893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A0C7A-366C-47C3-8C89-00A09B0E9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B57E-7CD2-4F69-A49F-B95CBC0F3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5A5E5-B7A5-4820-A0D2-A1AB84430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838200" y="365125"/>
            <a:ext cx="10515600" cy="9455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sl-SI" sz="2400" b="1" i="1" dirty="0">
                <a:latin typeface="+mn-lt"/>
              </a:rPr>
              <a:t>RAZVOJ INTEGRISANOG NACIONALNOG SISTEMA KVALIFIKACIJA </a:t>
            </a:r>
            <a:br>
              <a:rPr lang="sl-SI" sz="2400" b="1" i="1" dirty="0">
                <a:latin typeface="+mn-lt"/>
              </a:rPr>
            </a:br>
            <a:r>
              <a:rPr lang="sl-SI" sz="2400" b="1" i="1" dirty="0">
                <a:latin typeface="+mn-lt"/>
              </a:rPr>
              <a:t>U REPUBLICI SRBIJI</a:t>
            </a:r>
            <a:br>
              <a:rPr lang="sl-SI" sz="2400" i="1" dirty="0"/>
            </a:br>
            <a:r>
              <a:rPr lang="ro-RO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EuropeAid/138043/IH/SER/RS </a:t>
            </a:r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838200" y="1441174"/>
            <a:ext cx="10515600" cy="4735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sz="3200" dirty="0"/>
          </a:p>
          <a:p>
            <a:r>
              <a:rPr lang="ta-IN" dirty="0" err="1">
                <a:latin typeface="Calibri"/>
                <a:cs typeface="Calibri"/>
              </a:rPr>
              <a:t>Obuka</a:t>
            </a:r>
            <a:r>
              <a:rPr lang="ta-IN" dirty="0">
                <a:latin typeface="Calibri"/>
                <a:cs typeface="Calibri"/>
              </a:rPr>
              <a:t> </a:t>
            </a:r>
            <a:r>
              <a:rPr lang="hr-HR" dirty="0">
                <a:latin typeface="Calibri"/>
                <a:cs typeface="Calibri"/>
              </a:rPr>
              <a:t>članova sektorskih veća za izradu standarda kvalifikacija i profila sektora</a:t>
            </a:r>
          </a:p>
          <a:p>
            <a:r>
              <a:rPr lang="hr-HR" dirty="0">
                <a:latin typeface="Calibri"/>
                <a:cs typeface="Calibri"/>
              </a:rPr>
              <a:t> </a:t>
            </a:r>
            <a:endParaRPr lang="sl-SI" dirty="0">
              <a:latin typeface="Calibri"/>
              <a:cs typeface="Calibri"/>
            </a:endParaRPr>
          </a:p>
          <a:p>
            <a:r>
              <a:rPr lang="sl-SI" sz="3200" b="1" i="1" dirty="0">
                <a:solidFill>
                  <a:schemeClr val="accent5">
                    <a:lumMod val="50000"/>
                  </a:schemeClr>
                </a:solidFill>
              </a:rPr>
              <a:t>„Uputstva za izradu elemenata standarda kvalifikacije</a:t>
            </a:r>
            <a:r>
              <a:rPr lang="sl-SI" sz="3600" b="1" i="1" dirty="0">
                <a:solidFill>
                  <a:schemeClr val="accent5">
                    <a:lumMod val="50000"/>
                  </a:schemeClr>
                </a:solidFill>
              </a:rPr>
              <a:t>“</a:t>
            </a:r>
          </a:p>
          <a:p>
            <a:endParaRPr lang="sl-SI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a-IN" b="1" i="1" dirty="0">
                <a:latin typeface="Calibri"/>
                <a:cs typeface="Calibri"/>
              </a:rPr>
              <a:t>Mile Dželalija, ekspert; Elido Bandelj, vođa tima</a:t>
            </a:r>
            <a:endParaRPr lang="sl-SI" b="1" i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a-IN" sz="2000" b="1" i="1" dirty="0"/>
              <a:t> </a:t>
            </a:r>
            <a:br>
              <a:rPr lang="en-GB" sz="2000" b="1" i="1" dirty="0"/>
            </a:br>
            <a:endParaRPr lang="sl-SI" sz="2000" b="1" i="1" dirty="0"/>
          </a:p>
          <a:p>
            <a:r>
              <a:rPr lang="hr-HR" b="1" i="1" dirty="0">
                <a:latin typeface="Calibri"/>
                <a:cs typeface="Calibri"/>
              </a:rPr>
              <a:t>Beograd, 5-9.</a:t>
            </a:r>
            <a:r>
              <a:rPr lang="ta-IN" b="1" i="1" dirty="0">
                <a:latin typeface="Calibri"/>
                <a:cs typeface="Calibri"/>
              </a:rPr>
              <a:t> </a:t>
            </a:r>
            <a:r>
              <a:rPr lang="hr-HR" b="1" i="1" dirty="0">
                <a:latin typeface="Calibri"/>
                <a:cs typeface="Calibri"/>
              </a:rPr>
              <a:t>oktobar</a:t>
            </a:r>
            <a:r>
              <a:rPr lang="ta-IN" b="1" i="1" dirty="0">
                <a:latin typeface="Calibri"/>
                <a:cs typeface="Calibri"/>
              </a:rPr>
              <a:t> 2020.</a:t>
            </a:r>
            <a:endParaRPr lang="ro-RO" sz="4000" b="1" dirty="0">
              <a:latin typeface="Calibri"/>
              <a:cs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408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ro-RO" sz="1400" dirty="0">
                <a:solidFill>
                  <a:prstClr val="black"/>
                </a:solidFill>
                <a:latin typeface="Calibri"/>
                <a:cs typeface="Calibri"/>
              </a:rPr>
              <a:t>EuropeAid/138043/IH/SER/RS</a:t>
            </a:r>
            <a:endParaRPr lang="x-none" sz="1400" dirty="0">
              <a:latin typeface="Calibri"/>
              <a:cs typeface="Calibri"/>
            </a:endParaRPr>
          </a:p>
        </p:txBody>
      </p:sp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267343" y="787221"/>
            <a:ext cx="11805595" cy="5182541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ta-IN" sz="2400" dirty="0">
                <a:latin typeface="Calibri"/>
                <a:cs typeface="Calibri"/>
              </a:rPr>
              <a:t>ISHODI 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ta-IN" sz="2400" dirty="0">
                <a:latin typeface="Calibri"/>
                <a:cs typeface="Calibri"/>
              </a:rPr>
              <a:t>UČENJA</a:t>
            </a:r>
            <a:endParaRPr lang="sl-SI" sz="2400" dirty="0">
              <a:latin typeface="Calibri"/>
              <a:cs typeface="Calibri"/>
            </a:endParaRPr>
          </a:p>
        </p:txBody>
      </p:sp>
      <p:sp>
        <p:nvSpPr>
          <p:cNvPr id="15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1443037" y="845374"/>
            <a:ext cx="10481619" cy="50815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a-IN" sz="2000" dirty="0" err="1">
                <a:latin typeface="Calibri" panose="020F0502020204030204" pitchFamily="34" charset="0"/>
                <a:cs typeface="Calibri"/>
              </a:rPr>
              <a:t>Način</a:t>
            </a:r>
            <a:r>
              <a:rPr lang="ta-IN" sz="2000" dirty="0">
                <a:latin typeface="Calibri" panose="020F0502020204030204" pitchFamily="34" charset="0"/>
                <a:cs typeface="Calibri"/>
              </a:rPr>
              <a:t> provere ostvarenosti </a:t>
            </a:r>
            <a:r>
              <a:rPr lang="ta-IN" sz="2000" dirty="0" err="1">
                <a:latin typeface="Calibri" panose="020F0502020204030204" pitchFamily="34" charset="0"/>
                <a:cs typeface="Calibri"/>
              </a:rPr>
              <a:t>ishoda</a:t>
            </a:r>
            <a:r>
              <a:rPr lang="ta-IN" sz="2000" dirty="0">
                <a:latin typeface="Calibri" panose="020F0502020204030204" pitchFamily="34" charset="0"/>
                <a:cs typeface="Calibri"/>
              </a:rPr>
              <a:t> </a:t>
            </a:r>
            <a:r>
              <a:rPr lang="ta-IN" sz="2000" dirty="0" err="1">
                <a:latin typeface="Calibri" panose="020F0502020204030204" pitchFamily="34" charset="0"/>
                <a:cs typeface="Calibri"/>
              </a:rPr>
              <a:t>učenja</a:t>
            </a:r>
            <a:endParaRPr lang="hr-HR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sl-SI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Praćenje razvoja i napredovanja učenika u dostizanju ishoda i standarda postignuća, kao i napredovanje u razvijanju kompetencija obavlja se formativnim i sumativnim ocenjivanjem.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sl-SI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Ocenjivanje je opisno i brojčano.</a:t>
            </a:r>
            <a:br>
              <a:rPr lang="sl-SI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Brojčane ocene učenika su: </a:t>
            </a:r>
          </a:p>
          <a:p>
            <a:pPr lvl="2">
              <a:lnSpc>
                <a:spcPct val="100000"/>
              </a:lnSpc>
            </a:pPr>
            <a:r>
              <a:rPr lang="sl-SI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odličan (5), </a:t>
            </a:r>
          </a:p>
          <a:p>
            <a:pPr lvl="2">
              <a:lnSpc>
                <a:spcPct val="100000"/>
              </a:lnSpc>
            </a:pPr>
            <a:r>
              <a:rPr lang="sl-SI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vrlo dobar (4), </a:t>
            </a:r>
          </a:p>
          <a:p>
            <a:pPr lvl="2">
              <a:lnSpc>
                <a:spcPct val="100000"/>
              </a:lnSpc>
            </a:pPr>
            <a:r>
              <a:rPr lang="sl-SI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dobar (3), </a:t>
            </a:r>
          </a:p>
          <a:p>
            <a:pPr lvl="2">
              <a:lnSpc>
                <a:spcPct val="100000"/>
              </a:lnSpc>
            </a:pPr>
            <a:r>
              <a:rPr lang="sl-SI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dovoljan (2) i </a:t>
            </a:r>
          </a:p>
          <a:p>
            <a:pPr lvl="2">
              <a:lnSpc>
                <a:spcPct val="100000"/>
              </a:lnSpc>
            </a:pPr>
            <a:r>
              <a:rPr lang="sl-SI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nedovoljan (1).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sl-SI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Ocena nedovoljan (1) nije prelazna ocena.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sl-SI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Ocenjivanje se ostvaruje primenom različitih metoda i tehnika (projektni, radni zadaci...)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sl-SI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Sumativno na polugodištu, kraju školske godine i na završnom ispitu.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sl-SI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U neformalnom obrazovanju provera savladanosti programa kojim se stiču stručne kompetencije, obavlja se na ispitu za proveru stručnih kompetencija.</a:t>
            </a:r>
          </a:p>
          <a:p>
            <a:pPr>
              <a:lnSpc>
                <a:spcPct val="100000"/>
              </a:lnSpc>
            </a:pPr>
            <a:endParaRPr lang="sl-S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639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ro-RO" sz="1400" dirty="0">
                <a:solidFill>
                  <a:prstClr val="black"/>
                </a:solidFill>
                <a:latin typeface="Calibri"/>
                <a:cs typeface="Calibri"/>
              </a:rPr>
              <a:t>EuropeAid/138043/IH/SER/RS</a:t>
            </a:r>
            <a:endParaRPr lang="x-none" sz="1400" dirty="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Označba mesta vsebine 2">
            <a:extLst>
              <a:ext uri="{FF2B5EF4-FFF2-40B4-BE49-F238E27FC236}">
                <a16:creationId xmlns:a16="http://schemas.microsoft.com/office/drawing/2014/main" id="{6D981626-2201-9A43-A663-76C19803C951}"/>
              </a:ext>
            </a:extLst>
          </p:cNvPr>
          <p:cNvSpPr txBox="1">
            <a:spLocks/>
          </p:cNvSpPr>
          <p:nvPr/>
        </p:nvSpPr>
        <p:spPr>
          <a:xfrm>
            <a:off x="263791" y="1453920"/>
            <a:ext cx="11780572" cy="38610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a-IN" sz="2400" dirty="0">
                <a:latin typeface="Calibri"/>
                <a:cs typeface="Calibri"/>
              </a:rPr>
              <a:t>OSIGURANJE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a-IN" sz="2400" dirty="0">
                <a:latin typeface="Calibri"/>
                <a:cs typeface="Calibri"/>
              </a:rPr>
              <a:t>KVALITETA KVALIFIKACIJE</a:t>
            </a:r>
            <a:endParaRPr lang="sl-SI" sz="2400" dirty="0">
              <a:latin typeface="Calibri"/>
              <a:cs typeface="Calibri"/>
            </a:endParaRPr>
          </a:p>
        </p:txBody>
      </p:sp>
      <p:sp>
        <p:nvSpPr>
          <p:cNvPr id="13" name="Označba mesta vsebine 2">
            <a:extLst>
              <a:ext uri="{FF2B5EF4-FFF2-40B4-BE49-F238E27FC236}">
                <a16:creationId xmlns:a16="http://schemas.microsoft.com/office/drawing/2014/main" id="{A156BDF2-53A9-DF48-9887-F95713F0B6C1}"/>
              </a:ext>
            </a:extLst>
          </p:cNvPr>
          <p:cNvSpPr txBox="1">
            <a:spLocks/>
          </p:cNvSpPr>
          <p:nvPr/>
        </p:nvSpPr>
        <p:spPr>
          <a:xfrm>
            <a:off x="3581400" y="1527927"/>
            <a:ext cx="8346809" cy="3601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ta-IN" sz="2000" dirty="0">
                <a:latin typeface="Calibri" panose="020F0502020204030204" pitchFamily="34" charset="0"/>
                <a:cs typeface="Calibri"/>
              </a:rPr>
              <a:t>Kvalifikacije </a:t>
            </a:r>
            <a:r>
              <a:rPr lang="ta-IN" sz="2000" dirty="0" err="1">
                <a:latin typeface="Calibri" panose="020F0502020204030204" pitchFamily="34" charset="0"/>
                <a:cs typeface="Calibri"/>
              </a:rPr>
              <a:t>realizatora</a:t>
            </a:r>
            <a:r>
              <a:rPr lang="ta-IN" sz="2000" dirty="0">
                <a:latin typeface="Calibri" panose="020F0502020204030204" pitchFamily="34" charset="0"/>
                <a:cs typeface="Calibri"/>
              </a:rPr>
              <a:t> </a:t>
            </a:r>
            <a:r>
              <a:rPr lang="ta-IN" sz="2000" dirty="0" err="1">
                <a:latin typeface="Calibri" panose="020F0502020204030204" pitchFamily="34" charset="0"/>
                <a:cs typeface="Calibri"/>
              </a:rPr>
              <a:t>programa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hr-H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Odgovarajuće obrazovanje:</a:t>
            </a:r>
          </a:p>
          <a:p>
            <a:pPr lvl="1">
              <a:lnSpc>
                <a:spcPct val="80000"/>
              </a:lnSpc>
            </a:pPr>
            <a:r>
              <a:rPr lang="hr-H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nivoa 5 NOKS-a, </a:t>
            </a:r>
          </a:p>
          <a:p>
            <a:pPr lvl="1">
              <a:lnSpc>
                <a:spcPct val="80000"/>
              </a:lnSpc>
            </a:pPr>
            <a:r>
              <a:rPr lang="hr-H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nivoa 6 NOKS-a (</a:t>
            </a:r>
            <a:r>
              <a:rPr lang="hr-HR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podnivo</a:t>
            </a:r>
            <a:r>
              <a:rPr lang="hr-H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6.1, </a:t>
            </a:r>
            <a:r>
              <a:rPr lang="hr-HR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podnivo</a:t>
            </a:r>
            <a:r>
              <a:rPr lang="hr-H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6.2) i </a:t>
            </a:r>
          </a:p>
          <a:p>
            <a:pPr lvl="1">
              <a:lnSpc>
                <a:spcPct val="80000"/>
              </a:lnSpc>
            </a:pPr>
            <a:r>
              <a:rPr lang="hr-H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nivoa 7 NOKS -a (podnivo7.1),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hr-H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skladu sa čl. 140.–142. Zakona o osnovama sistema obrazovanja i </a:t>
            </a:r>
            <a:r>
              <a:rPr lang="hr-HR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vaspitanja</a:t>
            </a:r>
            <a:r>
              <a:rPr lang="hr-H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lnSpc>
                <a:spcPct val="80000"/>
              </a:lnSpc>
              <a:buNone/>
            </a:pPr>
            <a:endParaRPr lang="ta-IN" sz="2000" dirty="0">
              <a:latin typeface="Calibri" panose="020F0502020204030204" pitchFamily="34" charset="0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ta-IN" sz="2000" dirty="0">
                <a:latin typeface="Calibri" panose="020F0502020204030204" pitchFamily="34" charset="0"/>
                <a:cs typeface="Calibri"/>
              </a:rPr>
              <a:t>Organizacija nadležna za izdavanje </a:t>
            </a:r>
            <a:r>
              <a:rPr lang="ta-IN" sz="2000" dirty="0" err="1">
                <a:latin typeface="Calibri" panose="020F0502020204030204" pitchFamily="34" charset="0"/>
                <a:cs typeface="Calibri"/>
              </a:rPr>
              <a:t>javne</a:t>
            </a:r>
            <a:r>
              <a:rPr lang="ta-IN" sz="2000" dirty="0">
                <a:latin typeface="Calibri" panose="020F0502020204030204" pitchFamily="34" charset="0"/>
                <a:cs typeface="Calibri"/>
              </a:rPr>
              <a:t> </a:t>
            </a:r>
            <a:r>
              <a:rPr lang="ta-IN" sz="2000" dirty="0" err="1">
                <a:latin typeface="Calibri" panose="020F0502020204030204" pitchFamily="34" charset="0"/>
                <a:cs typeface="Calibri"/>
              </a:rPr>
              <a:t>isprave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GB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Srednje</a:t>
            </a: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stručne</a:t>
            </a: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škole</a:t>
            </a:r>
            <a:endParaRPr lang="en-GB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GB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Javno</a:t>
            </a: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priznati</a:t>
            </a: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organizatori</a:t>
            </a: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aktivnosti</a:t>
            </a: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obrazovanja</a:t>
            </a: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odraslih</a:t>
            </a: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(JPOA)</a:t>
            </a:r>
          </a:p>
          <a:p>
            <a:pPr>
              <a:lnSpc>
                <a:spcPct val="80000"/>
              </a:lnSpc>
            </a:pPr>
            <a:endParaRPr lang="ta-IN" sz="2000" dirty="0">
              <a:latin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1677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429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9-08-25 12.52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88" y="2000481"/>
            <a:ext cx="4703111" cy="399567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o-RO" sz="1400" dirty="0">
                <a:solidFill>
                  <a:prstClr val="black"/>
                </a:solidFill>
                <a:latin typeface="Arial Narrow" panose="020B0606020202030204" pitchFamily="34" charset="0"/>
              </a:rPr>
              <a:t>EuropeAid/138043/IH/SER/RS</a:t>
            </a:r>
            <a:endParaRPr lang="x-none" sz="1400" dirty="0">
              <a:latin typeface="Arial Narrow" panose="020B060602020203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16" y="2000482"/>
            <a:ext cx="8628422" cy="1011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>
                <a:latin typeface="Calibri"/>
                <a:cs typeface="Calibri"/>
              </a:rPr>
              <a:t>UPUTSTVA</a:t>
            </a:r>
            <a:r>
              <a:rPr lang="ta-IN" b="1" dirty="0">
                <a:latin typeface="Calibri"/>
                <a:cs typeface="Calibri"/>
              </a:rPr>
              <a:t> ZA </a:t>
            </a:r>
            <a:r>
              <a:rPr lang="hr-HR" b="1" dirty="0">
                <a:latin typeface="Calibri"/>
                <a:cs typeface="Calibri"/>
              </a:rPr>
              <a:t>IZRADU</a:t>
            </a:r>
            <a:r>
              <a:rPr lang="ta-IN" b="1" dirty="0">
                <a:latin typeface="Calibri"/>
                <a:cs typeface="Calibri"/>
              </a:rPr>
              <a:t> ELEMENATA </a:t>
            </a:r>
            <a:endParaRPr lang="hr-HR" b="1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ta-IN" b="1" dirty="0">
                <a:latin typeface="Calibri"/>
                <a:cs typeface="Calibri"/>
              </a:rPr>
              <a:t>STANDARDA KVALIFIKACIJA</a:t>
            </a:r>
            <a:r>
              <a:rPr lang="hr-HR" b="1" dirty="0">
                <a:latin typeface="Calibri"/>
                <a:cs typeface="Calibri"/>
              </a:rPr>
              <a:t> I DISKUSIJA</a:t>
            </a:r>
            <a:endParaRPr lang="sl-SI" b="1" dirty="0">
              <a:latin typeface="Calibri"/>
              <a:cs typeface="Calibri"/>
            </a:endParaRPr>
          </a:p>
          <a:p>
            <a:pPr marL="0" indent="0">
              <a:buNone/>
            </a:pPr>
            <a:endParaRPr lang="sl-SI" b="1" dirty="0">
              <a:latin typeface="Calibri"/>
              <a:cs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637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o-RO" sz="1400" dirty="0">
                <a:solidFill>
                  <a:prstClr val="black"/>
                </a:solidFill>
                <a:latin typeface="Arial Narrow" panose="020B0606020202030204" pitchFamily="34" charset="0"/>
              </a:rPr>
              <a:t>EuropeAid/138043/IH/SER/RS</a:t>
            </a:r>
            <a:endParaRPr lang="x-none" sz="1400" dirty="0">
              <a:latin typeface="Arial Narrow" panose="020B0606020202030204" pitchFamily="34" charset="0"/>
            </a:endParaRPr>
          </a:p>
        </p:txBody>
      </p:sp>
      <p:sp>
        <p:nvSpPr>
          <p:cNvPr id="20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273537" y="986971"/>
            <a:ext cx="11547231" cy="4818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hr-HR" sz="24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hr-HR" sz="2400" b="1" dirty="0">
                <a:latin typeface="Calibri"/>
                <a:cs typeface="Calibri"/>
              </a:rPr>
              <a:t>U inicijativi se nalaze </a:t>
            </a:r>
            <a:r>
              <a:rPr lang="hr-HR" sz="2400" b="1" dirty="0" err="1">
                <a:latin typeface="Calibri"/>
                <a:cs typeface="Calibri"/>
              </a:rPr>
              <a:t>predlozi</a:t>
            </a:r>
            <a:r>
              <a:rPr lang="hr-HR" sz="2400" b="1" dirty="0">
                <a:latin typeface="Calibri"/>
                <a:cs typeface="Calibri"/>
              </a:rPr>
              <a:t> za većinu elemenata standarda kvalifikacije (SK)</a:t>
            </a:r>
            <a:endParaRPr lang="ta-IN" sz="2400" b="1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</a:pPr>
            <a:r>
              <a:rPr lang="hr-HR" b="1" dirty="0">
                <a:latin typeface="Calibri"/>
                <a:cs typeface="Calibri"/>
              </a:rPr>
              <a:t>Preuzeti predložene elemente iz inicijalnog </a:t>
            </a:r>
            <a:r>
              <a:rPr lang="hr-HR" b="1" dirty="0" err="1">
                <a:latin typeface="Calibri"/>
                <a:cs typeface="Calibri"/>
              </a:rPr>
              <a:t>predloga</a:t>
            </a:r>
            <a:r>
              <a:rPr lang="hr-HR" b="1" dirty="0">
                <a:latin typeface="Calibri"/>
                <a:cs typeface="Calibri"/>
              </a:rPr>
              <a:t> SK;</a:t>
            </a:r>
          </a:p>
          <a:p>
            <a:pPr lvl="1">
              <a:lnSpc>
                <a:spcPct val="100000"/>
              </a:lnSpc>
            </a:pPr>
            <a:r>
              <a:rPr lang="hr-HR" b="1" dirty="0">
                <a:latin typeface="Calibri"/>
                <a:cs typeface="Calibri"/>
              </a:rPr>
              <a:t>Kritički analizirati i utvrditi </a:t>
            </a:r>
            <a:r>
              <a:rPr lang="hr-HR" b="1" dirty="0" err="1">
                <a:latin typeface="Calibri"/>
                <a:cs typeface="Calibri"/>
              </a:rPr>
              <a:t>izmene</a:t>
            </a:r>
            <a:r>
              <a:rPr lang="hr-HR" b="1" dirty="0">
                <a:latin typeface="Calibri"/>
                <a:cs typeface="Calibri"/>
              </a:rPr>
              <a:t>/dopune</a:t>
            </a:r>
          </a:p>
          <a:p>
            <a:pPr lvl="1">
              <a:lnSpc>
                <a:spcPct val="100000"/>
              </a:lnSpc>
            </a:pPr>
            <a:r>
              <a:rPr lang="hr-HR" b="1" dirty="0">
                <a:latin typeface="Calibri"/>
                <a:cs typeface="Calibri"/>
              </a:rPr>
              <a:t>Za kritičku analizu koristiti:</a:t>
            </a:r>
          </a:p>
          <a:p>
            <a:pPr lvl="2">
              <a:lnSpc>
                <a:spcPct val="100000"/>
              </a:lnSpc>
            </a:pPr>
            <a:r>
              <a:rPr lang="hr-HR" sz="2400" dirty="0">
                <a:latin typeface="Calibri"/>
                <a:cs typeface="Calibri"/>
              </a:rPr>
              <a:t>nacionalne podatke o sektoru</a:t>
            </a:r>
          </a:p>
          <a:p>
            <a:pPr lvl="2">
              <a:lnSpc>
                <a:spcPct val="100000"/>
              </a:lnSpc>
            </a:pPr>
            <a:r>
              <a:rPr lang="hr-HR" sz="2400" dirty="0">
                <a:latin typeface="Calibri"/>
                <a:cs typeface="Calibri"/>
              </a:rPr>
              <a:t>međunarodne dokumente i</a:t>
            </a:r>
          </a:p>
          <a:p>
            <a:pPr lvl="2">
              <a:lnSpc>
                <a:spcPct val="100000"/>
              </a:lnSpc>
            </a:pPr>
            <a:r>
              <a:rPr lang="hr-HR" sz="2400" dirty="0">
                <a:latin typeface="Calibri"/>
                <a:cs typeface="Calibri"/>
              </a:rPr>
              <a:t>slično.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83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o-RO" sz="1400" dirty="0">
                <a:solidFill>
                  <a:prstClr val="black"/>
                </a:solidFill>
                <a:latin typeface="Arial Narrow" panose="020B0606020202030204" pitchFamily="34" charset="0"/>
              </a:rPr>
              <a:t>EuropeAid/138043/IH/SER/RS</a:t>
            </a:r>
            <a:endParaRPr lang="x-none" sz="1400" dirty="0">
              <a:latin typeface="Arial Narrow" panose="020B0606020202030204" pitchFamily="34" charset="0"/>
            </a:endParaRPr>
          </a:p>
        </p:txBody>
      </p:sp>
      <p:sp>
        <p:nvSpPr>
          <p:cNvPr id="20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273537" y="1"/>
            <a:ext cx="11547231" cy="5996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hr-HR" sz="2400" b="1" dirty="0">
                <a:solidFill>
                  <a:srgbClr val="002060"/>
                </a:solidFill>
                <a:latin typeface="Calibri"/>
                <a:cs typeface="Calibri"/>
              </a:rPr>
              <a:t>IZ INICIJATIVE – ELEBORAT I INICIJALNI PREDLOG STANDARDA KVALIFIKACIJE</a:t>
            </a:r>
          </a:p>
          <a:p>
            <a:pPr lvl="1">
              <a:lnSpc>
                <a:spcPct val="110000"/>
              </a:lnSpc>
            </a:pPr>
            <a:r>
              <a:rPr lang="hr-HR" sz="2200" b="1" dirty="0">
                <a:solidFill>
                  <a:srgbClr val="002060"/>
                </a:solidFill>
                <a:latin typeface="Calibri"/>
                <a:cs typeface="Calibri"/>
              </a:rPr>
              <a:t>Naziv (kvalifikacije) – 	Elaborat; 	Inicijalni </a:t>
            </a:r>
            <a:r>
              <a:rPr lang="hr-HR" sz="2200" b="1" dirty="0" err="1">
                <a:solidFill>
                  <a:srgbClr val="002060"/>
                </a:solidFill>
                <a:latin typeface="Calibri"/>
                <a:cs typeface="Calibri"/>
              </a:rPr>
              <a:t>predlog</a:t>
            </a:r>
            <a:r>
              <a:rPr lang="hr-HR" sz="2200" b="1" dirty="0">
                <a:solidFill>
                  <a:srgbClr val="002060"/>
                </a:solidFill>
                <a:latin typeface="Calibri"/>
                <a:cs typeface="Calibri"/>
              </a:rPr>
              <a:t> SK 	</a:t>
            </a:r>
            <a:r>
              <a:rPr lang="hr-HR" sz="2200" b="1" dirty="0">
                <a:solidFill>
                  <a:srgbClr val="002060"/>
                </a:solidFill>
                <a:latin typeface="Calibri"/>
                <a:cs typeface="Calibri"/>
                <a:sym typeface="Wingdings" pitchFamily="2" charset="2"/>
              </a:rPr>
              <a:t> SK</a:t>
            </a:r>
            <a:endParaRPr lang="hr-HR" sz="22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lvl="1">
              <a:lnSpc>
                <a:spcPct val="110000"/>
              </a:lnSpc>
            </a:pPr>
            <a:r>
              <a:rPr lang="hr-HR" sz="2200" b="1" dirty="0">
                <a:solidFill>
                  <a:srgbClr val="002060"/>
                </a:solidFill>
                <a:latin typeface="Calibri"/>
                <a:cs typeface="Calibri"/>
              </a:rPr>
              <a:t>Nivo i vrsta </a:t>
            </a:r>
            <a:r>
              <a:rPr lang="hr-HR" sz="2200" b="1" dirty="0">
                <a:solidFill>
                  <a:srgbClr val="002060"/>
                </a:solidFill>
                <a:cs typeface="Calibri"/>
              </a:rPr>
              <a:t>– 		Elaborat; 	Inicijalni </a:t>
            </a:r>
            <a:r>
              <a:rPr lang="hr-HR" sz="2200" b="1" dirty="0" err="1">
                <a:solidFill>
                  <a:srgbClr val="002060"/>
                </a:solidFill>
                <a:cs typeface="Calibri"/>
              </a:rPr>
              <a:t>predlog</a:t>
            </a:r>
            <a:r>
              <a:rPr lang="hr-HR" sz="2200" b="1" dirty="0">
                <a:solidFill>
                  <a:srgbClr val="002060"/>
                </a:solidFill>
                <a:cs typeface="Calibri"/>
              </a:rPr>
              <a:t> SK 	</a:t>
            </a:r>
            <a:r>
              <a:rPr lang="hr-HR" sz="2200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 SK</a:t>
            </a:r>
            <a:endParaRPr lang="hr-HR" sz="22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lvl="1">
              <a:lnSpc>
                <a:spcPct val="110000"/>
              </a:lnSpc>
            </a:pPr>
            <a:r>
              <a:rPr lang="hr-HR" sz="2200" b="1" dirty="0">
                <a:solidFill>
                  <a:srgbClr val="002060"/>
                </a:solidFill>
                <a:latin typeface="Calibri"/>
                <a:cs typeface="Calibri"/>
              </a:rPr>
              <a:t>ISCED-F 13 (samo šira oblast) </a:t>
            </a:r>
            <a:r>
              <a:rPr lang="hr-HR" sz="2200" b="1" dirty="0">
                <a:solidFill>
                  <a:srgbClr val="002060"/>
                </a:solidFill>
                <a:cs typeface="Calibri"/>
              </a:rPr>
              <a:t>– Elaborat 				</a:t>
            </a:r>
            <a:r>
              <a:rPr lang="hr-HR" sz="2200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 SK</a:t>
            </a:r>
          </a:p>
          <a:p>
            <a:pPr lvl="2">
              <a:lnSpc>
                <a:spcPct val="110000"/>
              </a:lnSpc>
            </a:pPr>
            <a:r>
              <a:rPr lang="hr-HR" sz="2200" b="1" dirty="0">
                <a:solidFill>
                  <a:srgbClr val="002060"/>
                </a:solidFill>
                <a:latin typeface="Calibri"/>
                <a:cs typeface="Calibri"/>
                <a:sym typeface="Wingdings" pitchFamily="2" charset="2"/>
              </a:rPr>
              <a:t>Područje rada / polje obrazovanja – 	Inicijalni </a:t>
            </a:r>
            <a:r>
              <a:rPr lang="hr-HR" sz="2200" b="1" dirty="0" err="1">
                <a:solidFill>
                  <a:srgbClr val="002060"/>
                </a:solidFill>
                <a:latin typeface="Calibri"/>
                <a:cs typeface="Calibri"/>
                <a:sym typeface="Wingdings" pitchFamily="2" charset="2"/>
              </a:rPr>
              <a:t>predlog</a:t>
            </a:r>
            <a:r>
              <a:rPr lang="hr-HR" sz="2200" b="1" dirty="0">
                <a:solidFill>
                  <a:srgbClr val="002060"/>
                </a:solidFill>
                <a:latin typeface="Calibri"/>
                <a:cs typeface="Calibri"/>
                <a:sym typeface="Wingdings" pitchFamily="2" charset="2"/>
              </a:rPr>
              <a:t> SK 	 SK</a:t>
            </a:r>
            <a:endParaRPr lang="hr-HR" sz="22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lvl="1">
              <a:lnSpc>
                <a:spcPct val="110000"/>
              </a:lnSpc>
            </a:pPr>
            <a:r>
              <a:rPr lang="hr-HR" sz="2200" b="1" dirty="0" err="1">
                <a:solidFill>
                  <a:srgbClr val="002060"/>
                </a:solidFill>
                <a:latin typeface="Calibri"/>
                <a:cs typeface="Calibri"/>
              </a:rPr>
              <a:t>Preduslovi</a:t>
            </a:r>
            <a:r>
              <a:rPr lang="hr-HR" sz="2200" b="1" dirty="0">
                <a:solidFill>
                  <a:srgbClr val="002060"/>
                </a:solidFill>
                <a:latin typeface="Calibri"/>
                <a:cs typeface="Calibri"/>
              </a:rPr>
              <a:t> za </a:t>
            </a:r>
            <a:r>
              <a:rPr lang="hr-HR" sz="2200" b="1" dirty="0" err="1">
                <a:solidFill>
                  <a:srgbClr val="002060"/>
                </a:solidFill>
                <a:latin typeface="Calibri"/>
                <a:cs typeface="Calibri"/>
              </a:rPr>
              <a:t>sticanje</a:t>
            </a:r>
            <a:r>
              <a:rPr lang="hr-HR" sz="2200" b="1" dirty="0">
                <a:solidFill>
                  <a:srgbClr val="002060"/>
                </a:solidFill>
                <a:latin typeface="Calibri"/>
                <a:cs typeface="Calibri"/>
              </a:rPr>
              <a:t> – 	</a:t>
            </a:r>
            <a:r>
              <a:rPr lang="hr-HR" sz="2200" b="1" dirty="0">
                <a:solidFill>
                  <a:srgbClr val="002060"/>
                </a:solidFill>
                <a:cs typeface="Calibri"/>
              </a:rPr>
              <a:t>Elaborat; 	Inicijalni </a:t>
            </a:r>
            <a:r>
              <a:rPr lang="hr-HR" sz="2200" b="1" dirty="0" err="1">
                <a:solidFill>
                  <a:srgbClr val="002060"/>
                </a:solidFill>
                <a:cs typeface="Calibri"/>
              </a:rPr>
              <a:t>predlog</a:t>
            </a:r>
            <a:r>
              <a:rPr lang="hr-HR" sz="2200" b="1" dirty="0">
                <a:solidFill>
                  <a:srgbClr val="002060"/>
                </a:solidFill>
                <a:cs typeface="Calibri"/>
              </a:rPr>
              <a:t> SK 	</a:t>
            </a:r>
            <a:r>
              <a:rPr lang="hr-HR" sz="2200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 SK</a:t>
            </a:r>
          </a:p>
          <a:p>
            <a:pPr lvl="1">
              <a:lnSpc>
                <a:spcPct val="110000"/>
              </a:lnSpc>
            </a:pPr>
            <a:r>
              <a:rPr lang="hr-HR" sz="2200" b="1" dirty="0">
                <a:solidFill>
                  <a:srgbClr val="002060"/>
                </a:solidFill>
                <a:latin typeface="Calibri"/>
                <a:cs typeface="Calibri"/>
                <a:sym typeface="Wingdings" pitchFamily="2" charset="2"/>
              </a:rPr>
              <a:t>Trajanje programa obraz./obu. – 		Inicijalni </a:t>
            </a:r>
            <a:r>
              <a:rPr lang="hr-HR" sz="2200" b="1" dirty="0" err="1">
                <a:solidFill>
                  <a:srgbClr val="002060"/>
                </a:solidFill>
                <a:latin typeface="Calibri"/>
                <a:cs typeface="Calibri"/>
                <a:sym typeface="Wingdings" pitchFamily="2" charset="2"/>
              </a:rPr>
              <a:t>predlog</a:t>
            </a:r>
            <a:r>
              <a:rPr lang="hr-HR" sz="2200" b="1" dirty="0">
                <a:solidFill>
                  <a:srgbClr val="002060"/>
                </a:solidFill>
                <a:latin typeface="Calibri"/>
                <a:cs typeface="Calibri"/>
                <a:sym typeface="Wingdings" pitchFamily="2" charset="2"/>
              </a:rPr>
              <a:t> SK	 SK</a:t>
            </a:r>
          </a:p>
          <a:p>
            <a:pPr lvl="2">
              <a:lnSpc>
                <a:spcPct val="110000"/>
              </a:lnSpc>
            </a:pPr>
            <a:r>
              <a:rPr lang="hr-HR" sz="2200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Obim programa – 			Inicijalni </a:t>
            </a:r>
            <a:r>
              <a:rPr lang="hr-HR" sz="2200" b="1" dirty="0" err="1">
                <a:solidFill>
                  <a:srgbClr val="002060"/>
                </a:solidFill>
                <a:cs typeface="Calibri"/>
                <a:sym typeface="Wingdings" pitchFamily="2" charset="2"/>
              </a:rPr>
              <a:t>predlog</a:t>
            </a:r>
            <a:r>
              <a:rPr lang="hr-HR" sz="2200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 SK 	 SK</a:t>
            </a:r>
            <a:endParaRPr lang="hr-HR" sz="22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lvl="1">
              <a:lnSpc>
                <a:spcPct val="110000"/>
              </a:lnSpc>
            </a:pPr>
            <a:r>
              <a:rPr lang="hr-HR" sz="2200" b="1" dirty="0">
                <a:solidFill>
                  <a:srgbClr val="002060"/>
                </a:solidFill>
                <a:latin typeface="Calibri"/>
                <a:cs typeface="Calibri"/>
                <a:sym typeface="Wingdings" pitchFamily="2" charset="2"/>
              </a:rPr>
              <a:t>Oblici učenja – 				</a:t>
            </a:r>
            <a:r>
              <a:rPr lang="hr-HR" sz="2200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Inicijalni </a:t>
            </a:r>
            <a:r>
              <a:rPr lang="hr-HR" sz="2200" b="1" dirty="0" err="1">
                <a:solidFill>
                  <a:srgbClr val="002060"/>
                </a:solidFill>
                <a:cs typeface="Calibri"/>
                <a:sym typeface="Wingdings" pitchFamily="2" charset="2"/>
              </a:rPr>
              <a:t>predlog</a:t>
            </a:r>
            <a:r>
              <a:rPr lang="hr-HR" sz="2200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 SK 	 SK</a:t>
            </a:r>
          </a:p>
          <a:p>
            <a:pPr lvl="1">
              <a:lnSpc>
                <a:spcPct val="110000"/>
              </a:lnSpc>
            </a:pPr>
            <a:r>
              <a:rPr lang="hr-HR" sz="2200" b="1" dirty="0">
                <a:solidFill>
                  <a:srgbClr val="002060"/>
                </a:solidFill>
                <a:latin typeface="Calibri"/>
                <a:cs typeface="Calibri"/>
                <a:sym typeface="Wingdings" pitchFamily="2" charset="2"/>
              </a:rPr>
              <a:t>Relevantnost kvalifikacije – 			</a:t>
            </a:r>
            <a:r>
              <a:rPr lang="hr-HR" sz="2200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Inicijalni </a:t>
            </a:r>
            <a:r>
              <a:rPr lang="hr-HR" sz="2200" b="1" dirty="0" err="1">
                <a:solidFill>
                  <a:srgbClr val="002060"/>
                </a:solidFill>
                <a:cs typeface="Calibri"/>
                <a:sym typeface="Wingdings" pitchFamily="2" charset="2"/>
              </a:rPr>
              <a:t>predlog</a:t>
            </a:r>
            <a:r>
              <a:rPr lang="hr-HR" sz="2200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 SK 	 SK</a:t>
            </a:r>
          </a:p>
          <a:p>
            <a:pPr lvl="1">
              <a:lnSpc>
                <a:spcPct val="110000"/>
              </a:lnSpc>
            </a:pPr>
            <a:r>
              <a:rPr lang="hr-HR" sz="2200" b="1" dirty="0">
                <a:solidFill>
                  <a:srgbClr val="002060"/>
                </a:solidFill>
                <a:latin typeface="Calibri"/>
                <a:cs typeface="Calibri"/>
                <a:sym typeface="Wingdings" pitchFamily="2" charset="2"/>
              </a:rPr>
              <a:t>Opis rada (dužnosti – zadaci) –		</a:t>
            </a:r>
            <a:r>
              <a:rPr lang="hr-HR" sz="2200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Inicijalni </a:t>
            </a:r>
            <a:r>
              <a:rPr lang="hr-HR" sz="2200" b="1" dirty="0" err="1">
                <a:solidFill>
                  <a:srgbClr val="002060"/>
                </a:solidFill>
                <a:cs typeface="Calibri"/>
                <a:sym typeface="Wingdings" pitchFamily="2" charset="2"/>
              </a:rPr>
              <a:t>predlog</a:t>
            </a:r>
            <a:r>
              <a:rPr lang="hr-HR" sz="2200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 SK 	 SK</a:t>
            </a:r>
          </a:p>
          <a:p>
            <a:pPr lvl="1">
              <a:lnSpc>
                <a:spcPct val="110000"/>
              </a:lnSpc>
            </a:pPr>
            <a:r>
              <a:rPr lang="hr-HR" sz="2200" b="1" dirty="0">
                <a:solidFill>
                  <a:srgbClr val="002060"/>
                </a:solidFill>
                <a:latin typeface="Calibri"/>
                <a:cs typeface="Calibri"/>
                <a:sym typeface="Wingdings" pitchFamily="2" charset="2"/>
              </a:rPr>
              <a:t>Ekstremni </a:t>
            </a:r>
            <a:r>
              <a:rPr lang="hr-HR" sz="2200" b="1" dirty="0" err="1">
                <a:solidFill>
                  <a:srgbClr val="002060"/>
                </a:solidFill>
                <a:latin typeface="Calibri"/>
                <a:cs typeface="Calibri"/>
                <a:sym typeface="Wingdings" pitchFamily="2" charset="2"/>
              </a:rPr>
              <a:t>uslovi</a:t>
            </a:r>
            <a:r>
              <a:rPr lang="hr-HR" sz="2200" b="1" dirty="0">
                <a:solidFill>
                  <a:srgbClr val="002060"/>
                </a:solidFill>
                <a:latin typeface="Calibri"/>
                <a:cs typeface="Calibri"/>
                <a:sym typeface="Wingdings" pitchFamily="2" charset="2"/>
              </a:rPr>
              <a:t> – 				</a:t>
            </a:r>
            <a:r>
              <a:rPr lang="hr-HR" sz="2200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Inicijalni </a:t>
            </a:r>
            <a:r>
              <a:rPr lang="hr-HR" sz="2200" b="1" dirty="0" err="1">
                <a:solidFill>
                  <a:srgbClr val="002060"/>
                </a:solidFill>
                <a:cs typeface="Calibri"/>
                <a:sym typeface="Wingdings" pitchFamily="2" charset="2"/>
              </a:rPr>
              <a:t>predlog</a:t>
            </a:r>
            <a:r>
              <a:rPr lang="hr-HR" sz="2200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 SK 	 SK (?)</a:t>
            </a:r>
          </a:p>
          <a:p>
            <a:pPr lvl="1">
              <a:lnSpc>
                <a:spcPct val="110000"/>
              </a:lnSpc>
            </a:pPr>
            <a:r>
              <a:rPr lang="hr-HR" sz="2200" b="1" dirty="0">
                <a:solidFill>
                  <a:srgbClr val="002060"/>
                </a:solidFill>
                <a:latin typeface="Calibri"/>
                <a:cs typeface="Calibri"/>
                <a:sym typeface="Wingdings" pitchFamily="2" charset="2"/>
              </a:rPr>
              <a:t>Izloženost rizicima – 			</a:t>
            </a:r>
            <a:r>
              <a:rPr lang="hr-HR" sz="2200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Inicijalni </a:t>
            </a:r>
            <a:r>
              <a:rPr lang="hr-HR" sz="2200" b="1" dirty="0" err="1">
                <a:solidFill>
                  <a:srgbClr val="002060"/>
                </a:solidFill>
                <a:cs typeface="Calibri"/>
                <a:sym typeface="Wingdings" pitchFamily="2" charset="2"/>
              </a:rPr>
              <a:t>predlog</a:t>
            </a:r>
            <a:r>
              <a:rPr lang="hr-HR" sz="2200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 SK 	 SK (?)</a:t>
            </a:r>
          </a:p>
          <a:p>
            <a:pPr lvl="1">
              <a:lnSpc>
                <a:spcPct val="110000"/>
              </a:lnSpc>
            </a:pPr>
            <a:r>
              <a:rPr lang="hr-HR" sz="2200" b="1" dirty="0">
                <a:solidFill>
                  <a:srgbClr val="002060"/>
                </a:solidFill>
                <a:latin typeface="Calibri"/>
                <a:cs typeface="Calibri"/>
              </a:rPr>
              <a:t>Opšti opis kvalifikacije – 			</a:t>
            </a:r>
            <a:r>
              <a:rPr lang="hr-HR" sz="2200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Inicijalni </a:t>
            </a:r>
            <a:r>
              <a:rPr lang="hr-HR" sz="2200" b="1" dirty="0" err="1">
                <a:solidFill>
                  <a:srgbClr val="002060"/>
                </a:solidFill>
                <a:cs typeface="Calibri"/>
                <a:sym typeface="Wingdings" pitchFamily="2" charset="2"/>
              </a:rPr>
              <a:t>predlog</a:t>
            </a:r>
            <a:r>
              <a:rPr lang="hr-HR" sz="2200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 SK 	 SK (?)</a:t>
            </a:r>
          </a:p>
          <a:p>
            <a:pPr lvl="2">
              <a:lnSpc>
                <a:spcPct val="110000"/>
              </a:lnSpc>
            </a:pPr>
            <a:r>
              <a:rPr lang="hr-HR" sz="2200" b="1" dirty="0">
                <a:solidFill>
                  <a:srgbClr val="002060"/>
                </a:solidFill>
                <a:cs typeface="Calibri"/>
              </a:rPr>
              <a:t>Kratak opis kvalifikacije – Elaborat 				</a:t>
            </a:r>
            <a:r>
              <a:rPr lang="hr-HR" sz="2200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 SK</a:t>
            </a:r>
          </a:p>
          <a:p>
            <a:pPr lvl="1">
              <a:lnSpc>
                <a:spcPct val="110000"/>
              </a:lnSpc>
            </a:pPr>
            <a:r>
              <a:rPr lang="hr-HR" sz="2200" b="1" dirty="0">
                <a:solidFill>
                  <a:srgbClr val="002060"/>
                </a:solidFill>
                <a:latin typeface="Calibri"/>
                <a:cs typeface="Calibri"/>
                <a:sym typeface="Wingdings" pitchFamily="2" charset="2"/>
              </a:rPr>
              <a:t>Znanja / </a:t>
            </a:r>
            <a:r>
              <a:rPr lang="hr-HR" sz="2200" b="1" dirty="0" err="1">
                <a:solidFill>
                  <a:srgbClr val="002060"/>
                </a:solidFill>
                <a:latin typeface="Calibri"/>
                <a:cs typeface="Calibri"/>
                <a:sym typeface="Wingdings" pitchFamily="2" charset="2"/>
              </a:rPr>
              <a:t>veštine</a:t>
            </a:r>
            <a:r>
              <a:rPr lang="hr-HR" sz="2200" b="1" dirty="0">
                <a:solidFill>
                  <a:srgbClr val="002060"/>
                </a:solidFill>
                <a:latin typeface="Calibri"/>
                <a:cs typeface="Calibri"/>
                <a:sym typeface="Wingdings" pitchFamily="2" charset="2"/>
              </a:rPr>
              <a:t> / </a:t>
            </a:r>
            <a:r>
              <a:rPr lang="hr-HR" sz="2200" b="1" dirty="0" err="1">
                <a:solidFill>
                  <a:srgbClr val="002060"/>
                </a:solidFill>
                <a:latin typeface="Calibri"/>
                <a:cs typeface="Calibri"/>
                <a:sym typeface="Wingdings" pitchFamily="2" charset="2"/>
              </a:rPr>
              <a:t>spos.i</a:t>
            </a:r>
            <a:r>
              <a:rPr lang="hr-HR" sz="2200" b="1" dirty="0">
                <a:solidFill>
                  <a:srgbClr val="002060"/>
                </a:solidFill>
                <a:latin typeface="Calibri"/>
                <a:cs typeface="Calibri"/>
                <a:sym typeface="Wingdings" pitchFamily="2" charset="2"/>
              </a:rPr>
              <a:t> stavovi – 		</a:t>
            </a:r>
            <a:r>
              <a:rPr lang="hr-HR" sz="2200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Inicijalni </a:t>
            </a:r>
            <a:r>
              <a:rPr lang="hr-HR" sz="2200" b="1" dirty="0" err="1">
                <a:solidFill>
                  <a:srgbClr val="002060"/>
                </a:solidFill>
                <a:cs typeface="Calibri"/>
                <a:sym typeface="Wingdings" pitchFamily="2" charset="2"/>
              </a:rPr>
              <a:t>predlog</a:t>
            </a:r>
            <a:r>
              <a:rPr lang="hr-HR" sz="2200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 SK 	 SK (?)</a:t>
            </a:r>
            <a:endParaRPr lang="hr-HR" sz="22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488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o-RO" sz="1400" dirty="0">
                <a:solidFill>
                  <a:prstClr val="black"/>
                </a:solidFill>
                <a:latin typeface="Arial Narrow" panose="020B0606020202030204" pitchFamily="34" charset="0"/>
              </a:rPr>
              <a:t>EuropeAid/138043/IH/SER/RS</a:t>
            </a:r>
            <a:endParaRPr lang="x-none" sz="1400" dirty="0">
              <a:latin typeface="Arial Narrow" panose="020B0606020202030204" pitchFamily="34" charset="0"/>
            </a:endParaRPr>
          </a:p>
        </p:txBody>
      </p:sp>
      <p:sp>
        <p:nvSpPr>
          <p:cNvPr id="20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273537" y="821994"/>
            <a:ext cx="11547231" cy="512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hr-HR" sz="24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hr-HR" sz="2400" b="1" dirty="0">
                <a:solidFill>
                  <a:srgbClr val="002060"/>
                </a:solidFill>
                <a:latin typeface="Calibri"/>
                <a:cs typeface="Calibri"/>
              </a:rPr>
              <a:t>Što je potrebno za standard kvalifikacije, a nije navedeno u Inicijativi – tj. Elaboratu niti Inicijalnom </a:t>
            </a:r>
            <a:r>
              <a:rPr lang="hr-HR" sz="2400" b="1" dirty="0" err="1">
                <a:solidFill>
                  <a:srgbClr val="002060"/>
                </a:solidFill>
                <a:latin typeface="Calibri"/>
                <a:cs typeface="Calibri"/>
              </a:rPr>
              <a:t>predlogu</a:t>
            </a:r>
            <a:r>
              <a:rPr lang="hr-HR" sz="2400" b="1" dirty="0">
                <a:solidFill>
                  <a:srgbClr val="002060"/>
                </a:solidFill>
                <a:latin typeface="Calibri"/>
                <a:cs typeface="Calibri"/>
              </a:rPr>
              <a:t> standarda kvalifikacije? </a:t>
            </a:r>
            <a:endParaRPr lang="ta-IN" sz="24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595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o-RO" sz="1400" dirty="0">
                <a:solidFill>
                  <a:prstClr val="black"/>
                </a:solidFill>
                <a:latin typeface="Arial Narrow" panose="020B0606020202030204" pitchFamily="34" charset="0"/>
              </a:rPr>
              <a:t>EuropeAid/138043/IH/SER/RS</a:t>
            </a:r>
            <a:endParaRPr lang="x-none" sz="1400" dirty="0">
              <a:latin typeface="Arial Narrow" panose="020B0606020202030204" pitchFamily="34" charset="0"/>
            </a:endParaRPr>
          </a:p>
        </p:txBody>
      </p:sp>
      <p:sp>
        <p:nvSpPr>
          <p:cNvPr id="20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273537" y="821994"/>
            <a:ext cx="11547231" cy="512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a-IN" sz="2000" b="1" u="sng" dirty="0">
                <a:latin typeface="Calibri"/>
                <a:cs typeface="Calibri"/>
              </a:rPr>
              <a:t>Naziv kvalifikacije</a:t>
            </a:r>
          </a:p>
          <a:p>
            <a:pPr lvl="1">
              <a:lnSpc>
                <a:spcPct val="100000"/>
              </a:lnSpc>
            </a:pPr>
            <a:r>
              <a:rPr lang="hr-HR" sz="2000" b="1" dirty="0">
                <a:latin typeface="Calibri"/>
                <a:cs typeface="Calibri"/>
              </a:rPr>
              <a:t>Preuzeti </a:t>
            </a:r>
            <a:r>
              <a:rPr lang="hr-HR" sz="2000" b="1" dirty="0" err="1">
                <a:latin typeface="Calibri"/>
                <a:cs typeface="Calibri"/>
              </a:rPr>
              <a:t>predlog</a:t>
            </a:r>
            <a:r>
              <a:rPr lang="hr-HR" sz="2000" b="1" dirty="0">
                <a:latin typeface="Calibri"/>
                <a:cs typeface="Calibri"/>
              </a:rPr>
              <a:t> naziva iz inicijative;</a:t>
            </a:r>
          </a:p>
          <a:p>
            <a:pPr lvl="1">
              <a:lnSpc>
                <a:spcPct val="100000"/>
              </a:lnSpc>
            </a:pPr>
            <a:r>
              <a:rPr lang="hr-HR" sz="2000" b="1" dirty="0">
                <a:latin typeface="Calibri"/>
                <a:cs typeface="Calibri"/>
              </a:rPr>
              <a:t>Naziv mora da bude jedinstven – ne </a:t>
            </a:r>
            <a:r>
              <a:rPr lang="hr-HR" sz="2000" b="1" dirty="0" err="1">
                <a:latin typeface="Calibri"/>
                <a:cs typeface="Calibri"/>
              </a:rPr>
              <a:t>sme</a:t>
            </a:r>
            <a:r>
              <a:rPr lang="hr-HR" sz="2000" b="1" dirty="0">
                <a:latin typeface="Calibri"/>
                <a:cs typeface="Calibri"/>
              </a:rPr>
              <a:t> da bude jednak nazivu drugih kvalifikacija u Registru;</a:t>
            </a:r>
          </a:p>
          <a:p>
            <a:pPr lvl="1">
              <a:lnSpc>
                <a:spcPct val="100000"/>
              </a:lnSpc>
            </a:pPr>
            <a:r>
              <a:rPr lang="hr-HR" sz="2000" dirty="0">
                <a:latin typeface="Calibri"/>
                <a:cs typeface="Calibri"/>
              </a:rPr>
              <a:t>Utvrditi usklađenost </a:t>
            </a:r>
            <a:r>
              <a:rPr lang="hr-HR" sz="2000" b="1" dirty="0">
                <a:latin typeface="Calibri"/>
                <a:cs typeface="Calibri"/>
              </a:rPr>
              <a:t>generičkog naziva </a:t>
            </a:r>
            <a:r>
              <a:rPr lang="hr-HR" sz="2000" dirty="0">
                <a:latin typeface="Calibri"/>
                <a:cs typeface="Calibri"/>
              </a:rPr>
              <a:t>kvalifikacije sa nivoom:</a:t>
            </a:r>
          </a:p>
          <a:p>
            <a:pPr lvl="2">
              <a:lnSpc>
                <a:spcPct val="100000"/>
              </a:lnSpc>
            </a:pPr>
            <a:r>
              <a:rPr lang="ta-IN" dirty="0" err="1">
                <a:latin typeface="Calibri"/>
                <a:cs typeface="Calibri"/>
              </a:rPr>
              <a:t>Izrađivač</a:t>
            </a:r>
            <a:r>
              <a:rPr lang="ta-IN" dirty="0">
                <a:latin typeface="Calibri"/>
                <a:cs typeface="Calibri"/>
              </a:rPr>
              <a:t> – nivo 2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M</a:t>
            </a:r>
            <a:r>
              <a:rPr lang="ta-IN" dirty="0">
                <a:latin typeface="Calibri"/>
                <a:cs typeface="Calibri"/>
              </a:rPr>
              <a:t>ehaničar / rukovalac / </a:t>
            </a:r>
            <a:r>
              <a:rPr lang="ta-IN" dirty="0" err="1">
                <a:latin typeface="Calibri"/>
                <a:cs typeface="Calibri"/>
              </a:rPr>
              <a:t>operater</a:t>
            </a:r>
            <a:r>
              <a:rPr lang="ta-IN" dirty="0">
                <a:latin typeface="Calibri"/>
                <a:cs typeface="Calibri"/>
              </a:rPr>
              <a:t> </a:t>
            </a:r>
            <a:r>
              <a:rPr lang="hr-HR" dirty="0">
                <a:latin typeface="Calibri"/>
                <a:cs typeface="Calibri"/>
              </a:rPr>
              <a:t>/ monter </a:t>
            </a:r>
            <a:r>
              <a:rPr lang="ta-IN" dirty="0">
                <a:latin typeface="Calibri"/>
                <a:cs typeface="Calibri"/>
              </a:rPr>
              <a:t>– nivo 3 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T</a:t>
            </a:r>
            <a:r>
              <a:rPr lang="ta-IN" dirty="0">
                <a:latin typeface="Calibri"/>
                <a:cs typeface="Calibri"/>
              </a:rPr>
              <a:t>ehničar / igrač / muzički izvođač – nivo 4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S</a:t>
            </a:r>
            <a:r>
              <a:rPr lang="ta-IN" dirty="0">
                <a:latin typeface="Calibri"/>
                <a:cs typeface="Calibri"/>
              </a:rPr>
              <a:t>pecijalista / organizator / poslovođa / majstor – nivo 5</a:t>
            </a:r>
          </a:p>
          <a:p>
            <a:pPr lvl="2">
              <a:lnSpc>
                <a:spcPct val="100000"/>
              </a:lnSpc>
            </a:pPr>
            <a:r>
              <a:rPr lang="ta-IN" dirty="0">
                <a:latin typeface="Calibri"/>
                <a:cs typeface="Calibri"/>
              </a:rPr>
              <a:t>Inženjer / strukovni / strukovni inženjer – nivo 6.1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D</a:t>
            </a:r>
            <a:r>
              <a:rPr lang="ta-IN" dirty="0">
                <a:latin typeface="Calibri"/>
                <a:cs typeface="Calibri"/>
              </a:rPr>
              <a:t>iplomirani / diplomirani inženjer / specijalista strukovni / specijalista strukovni inženjer – nivo 6.2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M</a:t>
            </a:r>
            <a:r>
              <a:rPr lang="ta-IN" dirty="0">
                <a:latin typeface="Calibri"/>
                <a:cs typeface="Calibri"/>
              </a:rPr>
              <a:t>aster / master inženjer / doktor (polje Medicinskih nauka) / Magistar (farmacija) – nivo 7.1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S</a:t>
            </a:r>
            <a:r>
              <a:rPr lang="ta-IN" dirty="0">
                <a:latin typeface="Calibri"/>
                <a:cs typeface="Calibri"/>
              </a:rPr>
              <a:t>pecijalista / specijalista inženjer / specijalista doktor – nivo 7.2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D</a:t>
            </a:r>
            <a:r>
              <a:rPr lang="ta-IN" dirty="0">
                <a:latin typeface="Calibri"/>
                <a:cs typeface="Calibri"/>
              </a:rPr>
              <a:t>oktor nauka / doktor umetnosti – nivo 8</a:t>
            </a:r>
          </a:p>
          <a:p>
            <a:pPr lvl="1">
              <a:lnSpc>
                <a:spcPct val="100000"/>
              </a:lnSpc>
            </a:pPr>
            <a:r>
              <a:rPr lang="hr-HR" sz="2000" dirty="0">
                <a:latin typeface="Calibri"/>
                <a:cs typeface="Calibri"/>
              </a:rPr>
              <a:t>Utvrditi usklađenost </a:t>
            </a:r>
            <a:r>
              <a:rPr lang="hr-HR" sz="2000" b="1" dirty="0">
                <a:latin typeface="Calibri"/>
                <a:cs typeface="Calibri"/>
              </a:rPr>
              <a:t>specifičnog </a:t>
            </a:r>
            <a:r>
              <a:rPr lang="hr-HR" sz="2000" b="1" dirty="0" err="1">
                <a:latin typeface="Calibri"/>
                <a:cs typeface="Calibri"/>
              </a:rPr>
              <a:t>dela</a:t>
            </a:r>
            <a:r>
              <a:rPr lang="hr-HR" sz="2000" b="1" dirty="0">
                <a:latin typeface="Calibri"/>
                <a:cs typeface="Calibri"/>
              </a:rPr>
              <a:t> sa </a:t>
            </a:r>
            <a:r>
              <a:rPr lang="hr-HR" sz="2000" b="1" dirty="0" err="1">
                <a:latin typeface="Calibri"/>
                <a:cs typeface="Calibri"/>
              </a:rPr>
              <a:t>podsektorom</a:t>
            </a:r>
            <a:r>
              <a:rPr lang="hr-HR" sz="2000" b="1" dirty="0">
                <a:latin typeface="Calibri"/>
                <a:cs typeface="Calibri"/>
              </a:rPr>
              <a:t> u KLASNOKS-u</a:t>
            </a:r>
            <a:endParaRPr lang="ta-IN" sz="2000" b="1" dirty="0">
              <a:latin typeface="Calibri"/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802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o-RO" sz="1400" dirty="0">
                <a:solidFill>
                  <a:prstClr val="black"/>
                </a:solidFill>
                <a:latin typeface="Arial Narrow" panose="020B0606020202030204" pitchFamily="34" charset="0"/>
              </a:rPr>
              <a:t>EuropeAid/138043/IH/SER/RS</a:t>
            </a:r>
            <a:endParaRPr lang="x-none" sz="1400" dirty="0">
              <a:latin typeface="Arial Narrow" panose="020B0606020202030204" pitchFamily="34" charset="0"/>
            </a:endParaRPr>
          </a:p>
        </p:txBody>
      </p:sp>
      <p:sp>
        <p:nvSpPr>
          <p:cNvPr id="21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175846" y="820615"/>
            <a:ext cx="11840308" cy="5900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ta-IN" sz="2000" b="1" dirty="0">
                <a:latin typeface="Calibri"/>
                <a:cs typeface="Calibri"/>
              </a:rPr>
              <a:t>KLASNOKS</a:t>
            </a:r>
            <a:r>
              <a:rPr lang="hr-HR" sz="2000" b="1" dirty="0">
                <a:latin typeface="Calibri"/>
                <a:cs typeface="Calibri"/>
              </a:rPr>
              <a:t> / ISCED-F 2013</a:t>
            </a:r>
            <a:endParaRPr lang="ta-IN" sz="2000" b="1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</a:t>
            </a:r>
            <a:r>
              <a:rPr lang="ta-IN" sz="2000" dirty="0">
                <a:latin typeface="Calibri"/>
                <a:cs typeface="Calibri"/>
              </a:rPr>
              <a:t>blast / sektor / podsektor</a:t>
            </a:r>
          </a:p>
          <a:p>
            <a:pPr lvl="1">
              <a:lnSpc>
                <a:spcPct val="80000"/>
              </a:lnSpc>
            </a:pPr>
            <a:r>
              <a:rPr lang="ta-IN" sz="2000" dirty="0">
                <a:latin typeface="Calibri"/>
                <a:cs typeface="Calibri"/>
              </a:rPr>
              <a:t>Npr.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 descr="Screenshot 2020-03-11 09.46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06" y="1454572"/>
            <a:ext cx="9080336" cy="52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87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o-RO" sz="1400" dirty="0">
                <a:solidFill>
                  <a:prstClr val="black"/>
                </a:solidFill>
                <a:latin typeface="Arial Narrow" panose="020B0606020202030204" pitchFamily="34" charset="0"/>
              </a:rPr>
              <a:t>EuropeAid/138043/IH/SER/RS</a:t>
            </a:r>
            <a:endParaRPr lang="x-none" sz="1400" dirty="0">
              <a:latin typeface="Arial Narrow" panose="020B0606020202030204" pitchFamily="34" charset="0"/>
            </a:endParaRPr>
          </a:p>
        </p:txBody>
      </p:sp>
      <p:sp>
        <p:nvSpPr>
          <p:cNvPr id="21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175846" y="820615"/>
            <a:ext cx="11840308" cy="5900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ta-IN" sz="2000" b="1" dirty="0" err="1">
                <a:latin typeface="Calibri"/>
                <a:cs typeface="Calibri"/>
              </a:rPr>
              <a:t>N</a:t>
            </a:r>
            <a:r>
              <a:rPr lang="hr-HR" sz="2000" b="1" dirty="0">
                <a:latin typeface="Calibri"/>
                <a:cs typeface="Calibri"/>
              </a:rPr>
              <a:t>ivo N</a:t>
            </a:r>
            <a:r>
              <a:rPr lang="ta-IN" sz="2000" b="1" dirty="0">
                <a:latin typeface="Calibri"/>
                <a:cs typeface="Calibri"/>
              </a:rPr>
              <a:t>OKS</a:t>
            </a:r>
            <a:r>
              <a:rPr lang="hr-HR" sz="2000" b="1" dirty="0">
                <a:latin typeface="Calibri"/>
                <a:cs typeface="Calibri"/>
              </a:rPr>
              <a:t>-a</a:t>
            </a:r>
            <a:r>
              <a:rPr lang="ta-IN" sz="2000" b="1" dirty="0">
                <a:latin typeface="Calibri"/>
                <a:cs typeface="Calibri"/>
              </a:rPr>
              <a:t>;                                          </a:t>
            </a:r>
            <a:r>
              <a:rPr lang="hr-HR" sz="2000" b="1" dirty="0">
                <a:latin typeface="Calibri"/>
                <a:cs typeface="Calibri"/>
              </a:rPr>
              <a:t>      </a:t>
            </a:r>
            <a:r>
              <a:rPr lang="ta-IN" sz="2000" b="1" dirty="0">
                <a:latin typeface="Calibri"/>
                <a:cs typeface="Calibri"/>
              </a:rPr>
              <a:t>EOK/EQF </a:t>
            </a:r>
            <a:r>
              <a:rPr lang="ta-IN" sz="2000" b="1" dirty="0" err="1">
                <a:latin typeface="Calibri"/>
                <a:cs typeface="Calibri"/>
              </a:rPr>
              <a:t>nivo</a:t>
            </a:r>
            <a:r>
              <a:rPr lang="hr-HR" sz="2000" b="1" dirty="0">
                <a:latin typeface="Calibri"/>
                <a:cs typeface="Calibri"/>
              </a:rPr>
              <a:t>           </a:t>
            </a:r>
            <a:r>
              <a:rPr lang="hr-HR" sz="2000" b="1" dirty="0">
                <a:solidFill>
                  <a:srgbClr val="0070C0"/>
                </a:solidFill>
                <a:latin typeface="Calibri"/>
                <a:cs typeface="Calibri"/>
              </a:rPr>
              <a:t>EPVO stepen (samo za visoko obrazovanje)</a:t>
            </a:r>
            <a:endParaRPr lang="ta-IN" sz="2000" b="1" dirty="0">
              <a:solidFill>
                <a:srgbClr val="0070C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hr-HR" sz="2000" dirty="0">
                <a:latin typeface="Calibri"/>
                <a:cs typeface="Calibri"/>
              </a:rPr>
              <a:t>Preuzeti iz Inicijative;</a:t>
            </a:r>
          </a:p>
          <a:p>
            <a:pPr lvl="1">
              <a:lnSpc>
                <a:spcPct val="80000"/>
              </a:lnSpc>
            </a:pPr>
            <a:r>
              <a:rPr lang="ta-IN" sz="2000" dirty="0">
                <a:latin typeface="Calibri"/>
                <a:cs typeface="Calibri"/>
              </a:rPr>
              <a:t>1, </a:t>
            </a:r>
            <a:r>
              <a:rPr lang="hr-HR" sz="2000" dirty="0">
                <a:latin typeface="Calibri"/>
                <a:cs typeface="Calibri"/>
              </a:rPr>
              <a:t>2, 3, 4</a:t>
            </a:r>
            <a:r>
              <a:rPr lang="ta-IN" sz="2000" dirty="0">
                <a:latin typeface="Calibri"/>
                <a:cs typeface="Calibri"/>
              </a:rPr>
              <a:t>, 5, 6.1, 6.2, 7.1, 7.2, 8    </a:t>
            </a:r>
            <a:r>
              <a:rPr lang="hr-HR" sz="2000" dirty="0">
                <a:latin typeface="Calibri"/>
                <a:cs typeface="Calibri"/>
              </a:rPr>
              <a:t>          </a:t>
            </a:r>
            <a:r>
              <a:rPr lang="ta-IN" sz="2000" dirty="0">
                <a:latin typeface="Calibri"/>
                <a:cs typeface="Calibri"/>
              </a:rPr>
              <a:t>    1, ...8        </a:t>
            </a:r>
            <a:r>
              <a:rPr lang="hr-HR" sz="2000" dirty="0">
                <a:latin typeface="Calibri"/>
                <a:cs typeface="Calibri"/>
              </a:rPr>
              <a:t>            </a:t>
            </a:r>
            <a:r>
              <a:rPr lang="hr-HR" sz="2000" dirty="0">
                <a:solidFill>
                  <a:srgbClr val="0070C0"/>
                </a:solidFill>
                <a:latin typeface="Calibri"/>
                <a:cs typeface="Calibri"/>
              </a:rPr>
              <a:t>Prvi, drugi, treći</a:t>
            </a:r>
            <a:endParaRPr lang="ta-IN" sz="2000" dirty="0">
              <a:solidFill>
                <a:srgbClr val="0070C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ta-IN" sz="2000" dirty="0">
                <a:latin typeface="Calibri"/>
                <a:cs typeface="Calibri"/>
              </a:rPr>
              <a:t>Kako se povezuju </a:t>
            </a:r>
            <a:r>
              <a:rPr lang="ta-IN" sz="2000" dirty="0" err="1">
                <a:latin typeface="Calibri"/>
                <a:cs typeface="Calibri"/>
              </a:rPr>
              <a:t>nivoi</a:t>
            </a:r>
            <a:r>
              <a:rPr lang="ta-IN" sz="2000" dirty="0">
                <a:latin typeface="Calibri"/>
                <a:cs typeface="Calibri"/>
              </a:rPr>
              <a:t> NOKS-</a:t>
            </a:r>
            <a:r>
              <a:rPr lang="hr-HR" sz="2000" dirty="0">
                <a:latin typeface="Calibri"/>
                <a:cs typeface="Calibri"/>
              </a:rPr>
              <a:t>a i</a:t>
            </a:r>
            <a:r>
              <a:rPr lang="ta-IN" sz="2000" dirty="0">
                <a:latin typeface="Calibri"/>
                <a:cs typeface="Calibri"/>
              </a:rPr>
              <a:t> EOK</a:t>
            </a:r>
            <a:r>
              <a:rPr lang="hr-HR" sz="2000" dirty="0">
                <a:latin typeface="Calibri"/>
                <a:cs typeface="Calibri"/>
              </a:rPr>
              <a:t>-a</a:t>
            </a:r>
            <a:r>
              <a:rPr lang="ta-IN" sz="2000" dirty="0">
                <a:latin typeface="Calibri"/>
                <a:cs typeface="Calibri"/>
              </a:rPr>
              <a:t>?</a:t>
            </a:r>
          </a:p>
          <a:p>
            <a:pPr lvl="1">
              <a:lnSpc>
                <a:spcPct val="80000"/>
              </a:lnSpc>
            </a:pPr>
            <a:r>
              <a:rPr lang="hr-HR" sz="2000" dirty="0">
                <a:latin typeface="Calibri"/>
                <a:cs typeface="Calibri"/>
              </a:rPr>
              <a:t>P</a:t>
            </a:r>
            <a:r>
              <a:rPr lang="ta-IN" sz="2000" dirty="0" err="1">
                <a:latin typeface="Calibri"/>
                <a:cs typeface="Calibri"/>
              </a:rPr>
              <a:t>ovezanost</a:t>
            </a:r>
            <a:r>
              <a:rPr lang="ta-IN" sz="2000" dirty="0">
                <a:latin typeface="Calibri"/>
                <a:cs typeface="Calibri"/>
              </a:rPr>
              <a:t> </a:t>
            </a:r>
            <a:r>
              <a:rPr lang="ta-IN" sz="2000" dirty="0" err="1">
                <a:latin typeface="Calibri"/>
                <a:cs typeface="Calibri"/>
              </a:rPr>
              <a:t>nivoa</a:t>
            </a:r>
            <a:r>
              <a:rPr lang="hr-HR" sz="2000" dirty="0">
                <a:latin typeface="Calibri"/>
                <a:cs typeface="Calibri"/>
              </a:rPr>
              <a:t> NOKS-a</a:t>
            </a:r>
            <a:r>
              <a:rPr lang="ta-IN" sz="2000" dirty="0">
                <a:latin typeface="Calibri"/>
                <a:cs typeface="Calibri"/>
              </a:rPr>
              <a:t> i grupa obrazovanja: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81081" y="1429638"/>
            <a:ext cx="3674394" cy="327547"/>
          </a:xfrm>
          <a:prstGeom prst="roundRect">
            <a:avLst/>
          </a:prstGeom>
          <a:solidFill>
            <a:srgbClr val="FFFF00">
              <a:alpha val="18000"/>
            </a:srgb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4983268" y="1417918"/>
            <a:ext cx="858359" cy="339267"/>
          </a:xfrm>
          <a:prstGeom prst="roundRect">
            <a:avLst/>
          </a:prstGeom>
          <a:solidFill>
            <a:srgbClr val="FFFF00">
              <a:alpha val="18000"/>
            </a:srgb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Screenshot 2020-03-11 10.27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70" y="2348441"/>
            <a:ext cx="10488506" cy="435078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70E1FF7-D5A2-B84C-89DB-CE15E9F281F3}"/>
              </a:ext>
            </a:extLst>
          </p:cNvPr>
          <p:cNvSpPr/>
          <p:nvPr/>
        </p:nvSpPr>
        <p:spPr>
          <a:xfrm>
            <a:off x="6733283" y="1420390"/>
            <a:ext cx="1830213" cy="339267"/>
          </a:xfrm>
          <a:prstGeom prst="roundRect">
            <a:avLst/>
          </a:prstGeom>
          <a:solidFill>
            <a:srgbClr val="FFFF00">
              <a:alpha val="18000"/>
            </a:srgb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59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o-RO" sz="1400" dirty="0">
                <a:solidFill>
                  <a:prstClr val="black"/>
                </a:solidFill>
                <a:latin typeface="Arial Narrow" panose="020B0606020202030204" pitchFamily="34" charset="0"/>
              </a:rPr>
              <a:t>EuropeAid/138043/IH/SER/RS</a:t>
            </a:r>
            <a:endParaRPr lang="x-none" sz="1400" dirty="0">
              <a:latin typeface="Arial Narrow" panose="020B060602020203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16" y="2136562"/>
            <a:ext cx="7671492" cy="996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a-IN" b="1" dirty="0">
                <a:latin typeface="Calibri"/>
                <a:cs typeface="Calibri"/>
              </a:rPr>
              <a:t>ELEMENTI STANDARDA KVALIFIKACIJE</a:t>
            </a:r>
            <a:r>
              <a:rPr lang="hr-HR" b="1" dirty="0">
                <a:latin typeface="Calibri"/>
                <a:cs typeface="Calibri"/>
              </a:rPr>
              <a:t> </a:t>
            </a:r>
            <a:br>
              <a:rPr lang="hr-HR" b="1" dirty="0">
                <a:latin typeface="Calibri"/>
                <a:cs typeface="Calibri"/>
              </a:rPr>
            </a:br>
            <a:r>
              <a:rPr lang="hr-HR" b="1" dirty="0">
                <a:latin typeface="Calibri"/>
                <a:cs typeface="Calibri"/>
              </a:rPr>
              <a:t>I OBRAZAC</a:t>
            </a:r>
            <a:endParaRPr lang="sl-SI" b="1" dirty="0">
              <a:latin typeface="Calibri"/>
              <a:cs typeface="Calibri"/>
            </a:endParaRPr>
          </a:p>
          <a:p>
            <a:pPr marL="0" indent="0">
              <a:buNone/>
            </a:pPr>
            <a:endParaRPr lang="sl-SI" b="1" dirty="0">
              <a:latin typeface="Calibri"/>
              <a:cs typeface="Calibri"/>
            </a:endParaRPr>
          </a:p>
        </p:txBody>
      </p:sp>
      <p:pic>
        <p:nvPicPr>
          <p:cNvPr id="5" name="Picture 4" descr="Screenshot 2020-01-19 11.23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131340"/>
            <a:ext cx="5765175" cy="381471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083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o-RO" sz="1400" dirty="0">
                <a:solidFill>
                  <a:prstClr val="black"/>
                </a:solidFill>
                <a:latin typeface="Arial Narrow" panose="020B0606020202030204" pitchFamily="34" charset="0"/>
              </a:rPr>
              <a:t>EuropeAid/138043/IH/SER/RS</a:t>
            </a:r>
            <a:endParaRPr lang="x-none" sz="1400" dirty="0">
              <a:latin typeface="Arial Narrow" panose="020B0606020202030204" pitchFamily="34" charset="0"/>
            </a:endParaRPr>
          </a:p>
        </p:txBody>
      </p:sp>
      <p:sp>
        <p:nvSpPr>
          <p:cNvPr id="12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225304" y="802888"/>
            <a:ext cx="11821553" cy="51479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hr-HR" sz="2000" b="1" dirty="0">
                <a:solidFill>
                  <a:srgbClr val="002060"/>
                </a:solidFill>
                <a:latin typeface="Calibri"/>
                <a:cs typeface="Calibri"/>
              </a:rPr>
              <a:t>PRIMERI nivoa NOKS-a:</a:t>
            </a:r>
            <a:endParaRPr lang="ta-IN" sz="20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ta-IN" sz="2000" dirty="0">
              <a:solidFill>
                <a:srgbClr val="00206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hr-HR" sz="2000" dirty="0">
              <a:solidFill>
                <a:srgbClr val="00206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hr-HR" sz="2000" dirty="0">
              <a:solidFill>
                <a:srgbClr val="00206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ta-IN" sz="2000" dirty="0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hr-HR" sz="2000" b="1" dirty="0">
                <a:solidFill>
                  <a:srgbClr val="002060"/>
                </a:solidFill>
                <a:latin typeface="Calibri"/>
                <a:cs typeface="Calibri"/>
              </a:rPr>
              <a:t>PROMERI nivoa EOK-a i </a:t>
            </a:r>
            <a:r>
              <a:rPr lang="hr-HR" sz="2000" b="1" dirty="0">
                <a:solidFill>
                  <a:srgbClr val="002060"/>
                </a:solidFill>
                <a:cs typeface="Calibri"/>
              </a:rPr>
              <a:t>EPVO stepena</a:t>
            </a:r>
            <a:r>
              <a:rPr lang="hr-HR" sz="2000" b="1" dirty="0">
                <a:solidFill>
                  <a:srgbClr val="002060"/>
                </a:solidFill>
                <a:latin typeface="Calibri"/>
                <a:cs typeface="Calibri"/>
              </a:rPr>
              <a:t>:</a:t>
            </a:r>
          </a:p>
          <a:p>
            <a:pPr>
              <a:lnSpc>
                <a:spcPct val="80000"/>
              </a:lnSpc>
            </a:pPr>
            <a:endParaRPr lang="hr-HR" sz="20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hr-HR" sz="20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hr-HR" sz="20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hr-HR" sz="20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hr-HR" sz="2000" b="1" dirty="0">
                <a:solidFill>
                  <a:srgbClr val="002060"/>
                </a:solidFill>
                <a:cs typeface="Calibri"/>
              </a:rPr>
              <a:t>PRIMERI vrsta kvalifikacije:</a:t>
            </a:r>
            <a:endParaRPr lang="ta-IN" sz="20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1A68BF1B-4C2A-C64B-B73E-3337DA25EB75}"/>
              </a:ext>
            </a:extLst>
          </p:cNvPr>
          <p:cNvSpPr txBox="1">
            <a:spLocks/>
          </p:cNvSpPr>
          <p:nvPr/>
        </p:nvSpPr>
        <p:spPr>
          <a:xfrm>
            <a:off x="2362200" y="1176155"/>
            <a:ext cx="3646714" cy="1073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hr-HR" sz="2000" dirty="0">
                <a:latin typeface="Calibri" panose="020F0502020204030204" pitchFamily="34" charset="0"/>
                <a:cs typeface="Calibri"/>
              </a:rPr>
              <a:t>Master inženjer mašinstva</a:t>
            </a:r>
          </a:p>
          <a:p>
            <a:pPr>
              <a:lnSpc>
                <a:spcPct val="80000"/>
              </a:lnSpc>
            </a:pPr>
            <a:r>
              <a:rPr lang="hr-HR" sz="2000" dirty="0" err="1">
                <a:latin typeface="Calibri" panose="020F0502020204030204" pitchFamily="34" charset="0"/>
                <a:cs typeface="Calibri"/>
              </a:rPr>
              <a:t>Aviomehatroničar</a:t>
            </a:r>
            <a:endParaRPr lang="hr-HR" sz="2000" dirty="0">
              <a:latin typeface="Calibri" panose="020F0502020204030204" pitchFamily="34" charset="0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hr-HR" sz="2000" dirty="0">
                <a:latin typeface="Calibri" panose="020F0502020204030204" pitchFamily="34" charset="0"/>
                <a:cs typeface="Calibri"/>
              </a:rPr>
              <a:t>Mehaničar tekstilnih mašina</a:t>
            </a:r>
            <a:endParaRPr lang="ta-IN" sz="200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1398B950-BA5F-274E-9D34-0D0DC8FB1685}"/>
              </a:ext>
            </a:extLst>
          </p:cNvPr>
          <p:cNvSpPr txBox="1">
            <a:spLocks/>
          </p:cNvSpPr>
          <p:nvPr/>
        </p:nvSpPr>
        <p:spPr>
          <a:xfrm>
            <a:off x="6258954" y="1176154"/>
            <a:ext cx="1259445" cy="1073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hr-HR" sz="2000" dirty="0">
                <a:latin typeface="Calibri" panose="020F0502020204030204" pitchFamily="34" charset="0"/>
                <a:cs typeface="Calibri"/>
              </a:rPr>
              <a:t>7.1</a:t>
            </a:r>
          </a:p>
          <a:p>
            <a:pPr>
              <a:lnSpc>
                <a:spcPct val="80000"/>
              </a:lnSpc>
            </a:pPr>
            <a:r>
              <a:rPr lang="hr-HR" sz="2000" dirty="0">
                <a:latin typeface="Calibri" panose="020F0502020204030204" pitchFamily="34" charset="0"/>
                <a:cs typeface="Calibri"/>
              </a:rPr>
              <a:t>4</a:t>
            </a:r>
          </a:p>
          <a:p>
            <a:pPr>
              <a:lnSpc>
                <a:spcPct val="80000"/>
              </a:lnSpc>
            </a:pPr>
            <a:r>
              <a:rPr lang="hr-HR" sz="2000" dirty="0">
                <a:latin typeface="Calibri" panose="020F0502020204030204" pitchFamily="34" charset="0"/>
                <a:cs typeface="Calibri"/>
              </a:rPr>
              <a:t>3</a:t>
            </a:r>
            <a:endParaRPr lang="ta-IN" sz="200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7" name="Označba mesta vsebine 2">
            <a:extLst>
              <a:ext uri="{FF2B5EF4-FFF2-40B4-BE49-F238E27FC236}">
                <a16:creationId xmlns:a16="http://schemas.microsoft.com/office/drawing/2014/main" id="{BC7E50B5-ACD6-C044-BD7C-C66522142FE0}"/>
              </a:ext>
            </a:extLst>
          </p:cNvPr>
          <p:cNvSpPr txBox="1">
            <a:spLocks/>
          </p:cNvSpPr>
          <p:nvPr/>
        </p:nvSpPr>
        <p:spPr>
          <a:xfrm>
            <a:off x="2362200" y="2771324"/>
            <a:ext cx="3646714" cy="1073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hr-HR" sz="2000" dirty="0">
                <a:latin typeface="Calibri" panose="020F0502020204030204" pitchFamily="34" charset="0"/>
                <a:cs typeface="Calibri"/>
              </a:rPr>
              <a:t>Master inženjer mašinstva</a:t>
            </a:r>
          </a:p>
          <a:p>
            <a:pPr>
              <a:lnSpc>
                <a:spcPct val="80000"/>
              </a:lnSpc>
            </a:pPr>
            <a:r>
              <a:rPr lang="hr-HR" sz="2000" dirty="0" err="1">
                <a:latin typeface="Calibri" panose="020F0502020204030204" pitchFamily="34" charset="0"/>
                <a:cs typeface="Calibri"/>
              </a:rPr>
              <a:t>Aviomehatroničar</a:t>
            </a:r>
            <a:endParaRPr lang="hr-HR" sz="2000" dirty="0">
              <a:latin typeface="Calibri" panose="020F0502020204030204" pitchFamily="34" charset="0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hr-HR" sz="2000" dirty="0">
                <a:latin typeface="Calibri" panose="020F0502020204030204" pitchFamily="34" charset="0"/>
                <a:cs typeface="Calibri"/>
              </a:rPr>
              <a:t>Mehaničar tekstilnih mašina</a:t>
            </a:r>
            <a:endParaRPr lang="ta-IN" sz="200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8" name="Označba mesta vsebine 2">
            <a:extLst>
              <a:ext uri="{FF2B5EF4-FFF2-40B4-BE49-F238E27FC236}">
                <a16:creationId xmlns:a16="http://schemas.microsoft.com/office/drawing/2014/main" id="{10AEB433-EDCA-014D-8AD1-23F309B3274B}"/>
              </a:ext>
            </a:extLst>
          </p:cNvPr>
          <p:cNvSpPr txBox="1">
            <a:spLocks/>
          </p:cNvSpPr>
          <p:nvPr/>
        </p:nvSpPr>
        <p:spPr>
          <a:xfrm>
            <a:off x="6258954" y="2771323"/>
            <a:ext cx="1259445" cy="1073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hr-HR" sz="2000" dirty="0">
                <a:latin typeface="Calibri" panose="020F0502020204030204" pitchFamily="34" charset="0"/>
                <a:cs typeface="Calibri"/>
              </a:rPr>
              <a:t>7</a:t>
            </a:r>
          </a:p>
          <a:p>
            <a:pPr>
              <a:lnSpc>
                <a:spcPct val="80000"/>
              </a:lnSpc>
            </a:pPr>
            <a:r>
              <a:rPr lang="hr-HR" sz="2000" dirty="0">
                <a:latin typeface="Calibri" panose="020F0502020204030204" pitchFamily="34" charset="0"/>
                <a:cs typeface="Calibri"/>
              </a:rPr>
              <a:t>4</a:t>
            </a:r>
          </a:p>
          <a:p>
            <a:pPr>
              <a:lnSpc>
                <a:spcPct val="80000"/>
              </a:lnSpc>
            </a:pPr>
            <a:r>
              <a:rPr lang="hr-HR" sz="2000" dirty="0">
                <a:latin typeface="Calibri" panose="020F0502020204030204" pitchFamily="34" charset="0"/>
                <a:cs typeface="Calibri"/>
              </a:rPr>
              <a:t>3</a:t>
            </a:r>
            <a:endParaRPr lang="ta-IN" sz="200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9" name="Označba mesta vsebine 2">
            <a:extLst>
              <a:ext uri="{FF2B5EF4-FFF2-40B4-BE49-F238E27FC236}">
                <a16:creationId xmlns:a16="http://schemas.microsoft.com/office/drawing/2014/main" id="{8242C0C5-F7AA-9743-B21D-97695459FA13}"/>
              </a:ext>
            </a:extLst>
          </p:cNvPr>
          <p:cNvSpPr txBox="1">
            <a:spLocks/>
          </p:cNvSpPr>
          <p:nvPr/>
        </p:nvSpPr>
        <p:spPr>
          <a:xfrm>
            <a:off x="2362200" y="4608288"/>
            <a:ext cx="3646714" cy="1073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hr-HR" sz="2000" dirty="0">
                <a:latin typeface="Calibri" panose="020F0502020204030204" pitchFamily="34" charset="0"/>
                <a:cs typeface="Calibri"/>
              </a:rPr>
              <a:t>Master inženjer mašinstva</a:t>
            </a:r>
          </a:p>
          <a:p>
            <a:pPr>
              <a:lnSpc>
                <a:spcPct val="80000"/>
              </a:lnSpc>
            </a:pPr>
            <a:r>
              <a:rPr lang="hr-HR" sz="2000" i="1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Aviomehatroničar</a:t>
            </a:r>
            <a:endParaRPr lang="hr-HR" sz="2000" i="1" dirty="0">
              <a:solidFill>
                <a:srgbClr val="0070C0"/>
              </a:solidFill>
              <a:latin typeface="Calibri" panose="020F0502020204030204" pitchFamily="34" charset="0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hr-HR" sz="2000" i="1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Mehaničar tekstilnih mašina</a:t>
            </a:r>
            <a:endParaRPr lang="ta-IN" sz="2000" i="1" dirty="0">
              <a:solidFill>
                <a:srgbClr val="0070C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0" name="Označba mesta vsebine 2">
            <a:extLst>
              <a:ext uri="{FF2B5EF4-FFF2-40B4-BE49-F238E27FC236}">
                <a16:creationId xmlns:a16="http://schemas.microsoft.com/office/drawing/2014/main" id="{CA8B19DE-7DD5-8746-9DE7-0BDFAA2A2E34}"/>
              </a:ext>
            </a:extLst>
          </p:cNvPr>
          <p:cNvSpPr txBox="1">
            <a:spLocks/>
          </p:cNvSpPr>
          <p:nvPr/>
        </p:nvSpPr>
        <p:spPr>
          <a:xfrm>
            <a:off x="8260276" y="2771323"/>
            <a:ext cx="1259445" cy="1073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hr-HR" sz="2000" dirty="0">
                <a:latin typeface="Calibri" panose="020F0502020204030204" pitchFamily="34" charset="0"/>
                <a:cs typeface="Calibri"/>
              </a:rPr>
              <a:t>Drugi</a:t>
            </a:r>
          </a:p>
          <a:p>
            <a:pPr>
              <a:lnSpc>
                <a:spcPct val="80000"/>
              </a:lnSpc>
            </a:pPr>
            <a:r>
              <a:rPr lang="hr-HR" sz="2000" dirty="0">
                <a:latin typeface="Calibri" panose="020F0502020204030204" pitchFamily="34" charset="0"/>
                <a:cs typeface="Calibri"/>
              </a:rPr>
              <a:t>-</a:t>
            </a:r>
          </a:p>
          <a:p>
            <a:pPr>
              <a:lnSpc>
                <a:spcPct val="80000"/>
              </a:lnSpc>
            </a:pPr>
            <a:r>
              <a:rPr lang="hr-HR" sz="2000" dirty="0">
                <a:latin typeface="Calibri" panose="020F0502020204030204" pitchFamily="34" charset="0"/>
                <a:cs typeface="Calibri"/>
              </a:rPr>
              <a:t>-</a:t>
            </a:r>
            <a:endParaRPr lang="ta-IN" sz="200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1" name="Označba mesta vsebine 2">
            <a:extLst>
              <a:ext uri="{FF2B5EF4-FFF2-40B4-BE49-F238E27FC236}">
                <a16:creationId xmlns:a16="http://schemas.microsoft.com/office/drawing/2014/main" id="{1517B5A9-D2F2-6F4F-9CAE-8C210E8FED74}"/>
              </a:ext>
            </a:extLst>
          </p:cNvPr>
          <p:cNvSpPr txBox="1">
            <a:spLocks/>
          </p:cNvSpPr>
          <p:nvPr/>
        </p:nvSpPr>
        <p:spPr>
          <a:xfrm>
            <a:off x="6258954" y="4608784"/>
            <a:ext cx="2001322" cy="1073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hr-HR" sz="2000" dirty="0">
                <a:latin typeface="Calibri" panose="020F0502020204030204" pitchFamily="34" charset="0"/>
                <a:cs typeface="Calibri"/>
              </a:rPr>
              <a:t>akademska</a:t>
            </a:r>
          </a:p>
          <a:p>
            <a:pPr>
              <a:lnSpc>
                <a:spcPct val="80000"/>
              </a:lnSpc>
            </a:pPr>
            <a:r>
              <a:rPr lang="hr-HR" sz="2000" dirty="0">
                <a:latin typeface="Calibri" panose="020F0502020204030204" pitchFamily="34" charset="0"/>
                <a:cs typeface="Calibri"/>
              </a:rPr>
              <a:t>stručna</a:t>
            </a:r>
          </a:p>
          <a:p>
            <a:pPr>
              <a:lnSpc>
                <a:spcPct val="80000"/>
              </a:lnSpc>
            </a:pPr>
            <a:r>
              <a:rPr lang="hr-HR" sz="2000" dirty="0">
                <a:latin typeface="Calibri" panose="020F0502020204030204" pitchFamily="34" charset="0"/>
                <a:cs typeface="Calibri"/>
              </a:rPr>
              <a:t>stručna</a:t>
            </a:r>
            <a:endParaRPr lang="ta-IN" sz="2000" dirty="0">
              <a:latin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5150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o-RO" sz="1400" dirty="0">
                <a:solidFill>
                  <a:prstClr val="black"/>
                </a:solidFill>
                <a:latin typeface="Arial Narrow" panose="020B0606020202030204" pitchFamily="34" charset="0"/>
              </a:rPr>
              <a:t>EuropeAid/138043/IH/SER/RS</a:t>
            </a:r>
            <a:endParaRPr lang="x-none" sz="1400" dirty="0">
              <a:latin typeface="Arial Narrow" panose="020B0606020202030204" pitchFamily="34" charset="0"/>
            </a:endParaRPr>
          </a:p>
        </p:txBody>
      </p:sp>
      <p:sp>
        <p:nvSpPr>
          <p:cNvPr id="21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175846" y="820615"/>
            <a:ext cx="11840308" cy="5900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ta-IN" sz="2000" b="1" dirty="0">
                <a:latin typeface="Calibri"/>
                <a:cs typeface="Calibri"/>
              </a:rPr>
              <a:t>Vrsta kvalifikacije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</a:t>
            </a:r>
            <a:r>
              <a:rPr lang="ta-IN" sz="2000" dirty="0" err="1">
                <a:latin typeface="Calibri"/>
                <a:cs typeface="Calibri"/>
              </a:rPr>
              <a:t>pšta</a:t>
            </a:r>
            <a:endParaRPr lang="hr-HR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hr-HR" sz="2000" dirty="0">
                <a:latin typeface="Calibri"/>
                <a:cs typeface="Calibri"/>
              </a:rPr>
              <a:t>S</a:t>
            </a:r>
            <a:r>
              <a:rPr lang="ta-IN" sz="2000" dirty="0" err="1">
                <a:latin typeface="Calibri"/>
                <a:cs typeface="Calibri"/>
              </a:rPr>
              <a:t>tručna</a:t>
            </a:r>
            <a:endParaRPr lang="hr-HR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hr-HR" sz="2000" dirty="0">
                <a:latin typeface="Calibri"/>
                <a:cs typeface="Calibri"/>
              </a:rPr>
              <a:t>A</a:t>
            </a:r>
            <a:r>
              <a:rPr lang="ta-IN" sz="2000" dirty="0" err="1">
                <a:latin typeface="Calibri"/>
                <a:cs typeface="Calibri"/>
              </a:rPr>
              <a:t>kademska</a:t>
            </a:r>
            <a:endParaRPr lang="hr-HR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hr-HR" sz="2000" dirty="0">
                <a:latin typeface="Calibri"/>
                <a:cs typeface="Calibri"/>
              </a:rPr>
              <a:t>Visoko </a:t>
            </a:r>
            <a:r>
              <a:rPr lang="ta-IN" sz="2000" dirty="0" err="1">
                <a:latin typeface="Calibri"/>
                <a:cs typeface="Calibri"/>
              </a:rPr>
              <a:t>strukovna</a:t>
            </a:r>
            <a:endParaRPr lang="hr-HR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 err="1">
                <a:cs typeface="Calibri"/>
              </a:rPr>
              <a:t>Inicijativa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sadrži</a:t>
            </a:r>
            <a:r>
              <a:rPr lang="en-US" sz="2000" dirty="0">
                <a:cs typeface="Calibri"/>
              </a:rPr>
              <a:t> </a:t>
            </a:r>
            <a:br>
              <a:rPr lang="en-US" sz="2000" dirty="0">
                <a:cs typeface="Calibri"/>
              </a:rPr>
            </a:br>
            <a:r>
              <a:rPr lang="en-US" sz="2000" dirty="0" err="1">
                <a:cs typeface="Calibri"/>
              </a:rPr>
              <a:t>predlog</a:t>
            </a:r>
            <a:endParaRPr lang="ta-IN" sz="20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ta-IN" sz="2000" b="1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ta-IN" sz="2000" b="1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ta-IN" sz="2000" b="1" dirty="0"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ta-IN" sz="2000" b="1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ta-IN" sz="2000" b="1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ta-IN" sz="2000" b="1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ta-IN" sz="2000" b="1"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8FB99A-0A7B-D642-9BA8-AD2783056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471" y="984738"/>
            <a:ext cx="9214337" cy="570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7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o-RO" sz="1400" dirty="0">
                <a:solidFill>
                  <a:prstClr val="black"/>
                </a:solidFill>
                <a:latin typeface="Arial Narrow" panose="020B0606020202030204" pitchFamily="34" charset="0"/>
              </a:rPr>
              <a:t>EuropeAid/138043/IH/SER/RS</a:t>
            </a:r>
            <a:endParaRPr lang="x-none" sz="1400" dirty="0">
              <a:latin typeface="Arial Narrow" panose="020B0606020202030204" pitchFamily="34" charset="0"/>
            </a:endParaRPr>
          </a:p>
        </p:txBody>
      </p:sp>
      <p:sp>
        <p:nvSpPr>
          <p:cNvPr id="21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175846" y="820615"/>
            <a:ext cx="11840308" cy="5900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a-IN" sz="2000" b="1" dirty="0" err="1">
                <a:latin typeface="Calibri"/>
                <a:cs typeface="Calibri"/>
              </a:rPr>
              <a:t>Obim</a:t>
            </a:r>
            <a:r>
              <a:rPr lang="ta-IN" sz="2000" b="1" dirty="0">
                <a:latin typeface="Calibri"/>
                <a:cs typeface="Calibri"/>
              </a:rPr>
              <a:t> </a:t>
            </a:r>
            <a:r>
              <a:rPr lang="ta-IN" sz="2000" b="1" dirty="0" err="1">
                <a:latin typeface="Calibri"/>
                <a:cs typeface="Calibri"/>
              </a:rPr>
              <a:t>kvalifikacije</a:t>
            </a:r>
            <a:endParaRPr lang="hr-HR" sz="20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</a:pPr>
            <a:r>
              <a:rPr lang="hr-HR" sz="2000" dirty="0">
                <a:latin typeface="Calibri"/>
                <a:cs typeface="Calibri"/>
              </a:rPr>
              <a:t>Preuzeti iz inicijalnog </a:t>
            </a:r>
            <a:r>
              <a:rPr lang="hr-HR" sz="2000" dirty="0" err="1">
                <a:latin typeface="Calibri"/>
                <a:cs typeface="Calibri"/>
              </a:rPr>
              <a:t>predloga</a:t>
            </a:r>
            <a:r>
              <a:rPr lang="hr-HR" sz="2000" dirty="0">
                <a:latin typeface="Calibri"/>
                <a:cs typeface="Calibri"/>
              </a:rPr>
              <a:t>;</a:t>
            </a:r>
          </a:p>
          <a:p>
            <a:pPr lvl="1">
              <a:lnSpc>
                <a:spcPct val="100000"/>
              </a:lnSpc>
            </a:pPr>
            <a:r>
              <a:rPr lang="hr-HR" sz="2000" dirty="0">
                <a:latin typeface="Calibri"/>
                <a:cs typeface="Calibri"/>
              </a:rPr>
              <a:t>Za visoko obrazovanje – u</a:t>
            </a:r>
            <a:r>
              <a:rPr lang="ta-IN" sz="2000" dirty="0">
                <a:latin typeface="Calibri"/>
                <a:cs typeface="Calibri"/>
              </a:rPr>
              <a:t> ECTS </a:t>
            </a:r>
            <a:r>
              <a:rPr lang="ta-IN" sz="2000" dirty="0" err="1">
                <a:latin typeface="Calibri"/>
                <a:cs typeface="Calibri"/>
              </a:rPr>
              <a:t>bodovima</a:t>
            </a:r>
            <a:r>
              <a:rPr lang="hr-HR" sz="2000" dirty="0">
                <a:latin typeface="Calibri"/>
                <a:cs typeface="Calibri"/>
              </a:rPr>
              <a:t>;</a:t>
            </a:r>
          </a:p>
          <a:p>
            <a:pPr lvl="1">
              <a:lnSpc>
                <a:spcPct val="100000"/>
              </a:lnSpc>
            </a:pPr>
            <a:r>
              <a:rPr lang="hr-HR" sz="2000" dirty="0">
                <a:latin typeface="Calibri"/>
                <a:cs typeface="Calibri"/>
              </a:rPr>
              <a:t>Za stručne </a:t>
            </a:r>
            <a:r>
              <a:rPr lang="ta-IN" sz="2000" dirty="0">
                <a:latin typeface="Calibri"/>
                <a:cs typeface="Calibri"/>
              </a:rPr>
              <a:t>– trajanje u godinama, mesecima </a:t>
            </a:r>
            <a:r>
              <a:rPr lang="ta-IN" sz="2000" dirty="0" err="1">
                <a:latin typeface="Calibri"/>
                <a:cs typeface="Calibri"/>
              </a:rPr>
              <a:t>ili</a:t>
            </a:r>
            <a:r>
              <a:rPr lang="ta-IN" sz="2000" dirty="0">
                <a:latin typeface="Calibri"/>
                <a:cs typeface="Calibri"/>
              </a:rPr>
              <a:t> </a:t>
            </a:r>
            <a:r>
              <a:rPr lang="ta-IN" sz="2000" dirty="0" err="1">
                <a:latin typeface="Calibri"/>
                <a:cs typeface="Calibri"/>
              </a:rPr>
              <a:t>časovima</a:t>
            </a:r>
            <a:r>
              <a:rPr lang="hr-HR" sz="2000" dirty="0">
                <a:latin typeface="Calibri"/>
                <a:cs typeface="Calibri"/>
              </a:rPr>
              <a:t>;</a:t>
            </a:r>
          </a:p>
          <a:p>
            <a:pPr lvl="1">
              <a:lnSpc>
                <a:spcPct val="100000"/>
              </a:lnSpc>
            </a:pPr>
            <a:r>
              <a:rPr lang="hr-HR" sz="2000" dirty="0">
                <a:latin typeface="Calibri"/>
                <a:cs typeface="Calibri"/>
              </a:rPr>
              <a:t>Potrebno je utvrditi zakonska ograničenja;</a:t>
            </a:r>
          </a:p>
          <a:p>
            <a:pPr lvl="1">
              <a:lnSpc>
                <a:spcPct val="100000"/>
              </a:lnSpc>
            </a:pPr>
            <a:r>
              <a:rPr lang="hr-HR" sz="2000" dirty="0" err="1">
                <a:latin typeface="Calibri"/>
                <a:cs typeface="Calibri"/>
              </a:rPr>
              <a:t>Proceniti</a:t>
            </a:r>
            <a:r>
              <a:rPr lang="hr-HR" sz="2000" dirty="0">
                <a:latin typeface="Calibri"/>
                <a:cs typeface="Calibri"/>
              </a:rPr>
              <a:t> trajanje programa u odnosu na ishode učenja koji se predviđaju </a:t>
            </a:r>
            <a:r>
              <a:rPr lang="hr-HR" sz="2000" dirty="0" err="1">
                <a:latin typeface="Calibri"/>
                <a:cs typeface="Calibri"/>
              </a:rPr>
              <a:t>sticati</a:t>
            </a:r>
            <a:endParaRPr lang="hr-HR" sz="20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</a:pPr>
            <a:r>
              <a:rPr lang="hr-HR" sz="2000" dirty="0">
                <a:latin typeface="Calibri"/>
                <a:cs typeface="Calibri"/>
              </a:rPr>
              <a:t>Npr.:</a:t>
            </a:r>
            <a:endParaRPr lang="ta-IN" sz="2000" dirty="0">
              <a:latin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FA6ADC-822E-C544-85FC-0C36B1A10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29" y="3121709"/>
            <a:ext cx="10424244" cy="35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12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o-RO" sz="1400" dirty="0">
                <a:solidFill>
                  <a:prstClr val="black"/>
                </a:solidFill>
                <a:latin typeface="Arial Narrow" panose="020B0606020202030204" pitchFamily="34" charset="0"/>
              </a:rPr>
              <a:t>EuropeAid/138043/IH/SER/RS</a:t>
            </a:r>
            <a:endParaRPr lang="x-none" sz="1400" dirty="0">
              <a:latin typeface="Arial Narrow" panose="020B0606020202030204" pitchFamily="34" charset="0"/>
            </a:endParaRPr>
          </a:p>
        </p:txBody>
      </p:sp>
      <p:sp>
        <p:nvSpPr>
          <p:cNvPr id="21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175846" y="820615"/>
            <a:ext cx="11840308" cy="5900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ta-IN" sz="2000" b="1" dirty="0">
                <a:latin typeface="Calibri"/>
                <a:cs typeface="Calibri"/>
              </a:rPr>
              <a:t>Preduslovi za sticanje kvalifikacije</a:t>
            </a:r>
          </a:p>
          <a:p>
            <a:pPr lvl="1">
              <a:lnSpc>
                <a:spcPct val="80000"/>
              </a:lnSpc>
            </a:pPr>
            <a:r>
              <a:rPr lang="en-US" sz="2000" dirty="0" err="1">
                <a:latin typeface="Calibri"/>
                <a:cs typeface="Calibri"/>
              </a:rPr>
              <a:t>Preuzeti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iz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inicijalnog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predloga</a:t>
            </a:r>
            <a:r>
              <a:rPr lang="en-US" sz="2000" dirty="0">
                <a:latin typeface="Calibri"/>
                <a:cs typeface="Calibri"/>
              </a:rPr>
              <a:t>;</a:t>
            </a:r>
          </a:p>
          <a:p>
            <a:pPr lvl="1">
              <a:lnSpc>
                <a:spcPct val="80000"/>
              </a:lnSpc>
            </a:pPr>
            <a:r>
              <a:rPr lang="en-US" sz="2000" dirty="0" err="1">
                <a:latin typeface="Calibri"/>
                <a:cs typeface="Calibri"/>
              </a:rPr>
              <a:t>Utvrditi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usklađenost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iz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Zakona</a:t>
            </a:r>
            <a:r>
              <a:rPr lang="en-US" sz="2000" dirty="0">
                <a:latin typeface="Calibri"/>
                <a:cs typeface="Calibri"/>
              </a:rPr>
              <a:t> o NOKS-u;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</a:t>
            </a:r>
            <a:r>
              <a:rPr lang="ta-IN" sz="2000" dirty="0">
                <a:latin typeface="Calibri"/>
                <a:cs typeface="Calibri"/>
              </a:rPr>
              <a:t>rethodno obrazovanje ili kvalifikacija; posebne psihofizičke ili zdravstvene sposobnosti; radno iskustvo; posebni zahtevi</a:t>
            </a:r>
          </a:p>
          <a:p>
            <a:pPr lvl="1">
              <a:lnSpc>
                <a:spcPct val="80000"/>
              </a:lnSpc>
            </a:pPr>
            <a:r>
              <a:rPr lang="ta-IN" sz="2000" dirty="0">
                <a:latin typeface="Calibri"/>
                <a:cs typeface="Calibri"/>
              </a:rPr>
              <a:t>Npr., za neke nivoe:</a:t>
            </a:r>
          </a:p>
          <a:p>
            <a:pPr>
              <a:lnSpc>
                <a:spcPct val="80000"/>
              </a:lnSpc>
            </a:pPr>
            <a:endParaRPr lang="ta-IN" sz="20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ta-IN" sz="20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ta-IN" sz="2000" dirty="0"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ta-IN" sz="20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ta-IN" sz="2000" b="1" dirty="0">
                <a:latin typeface="Calibri"/>
                <a:cs typeface="Calibri"/>
              </a:rPr>
              <a:t>Oblici učenja</a:t>
            </a:r>
          </a:p>
          <a:p>
            <a:pPr lvl="1">
              <a:lnSpc>
                <a:spcPct val="80000"/>
              </a:lnSpc>
            </a:pPr>
            <a:r>
              <a:rPr lang="en-US" sz="2000" dirty="0" err="1">
                <a:latin typeface="Calibri"/>
                <a:cs typeface="Calibri"/>
              </a:rPr>
              <a:t>Preuzeti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iz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inicijalnog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predloga</a:t>
            </a:r>
            <a:r>
              <a:rPr lang="en-US" sz="2000" dirty="0">
                <a:latin typeface="Calibri"/>
                <a:cs typeface="Calibri"/>
              </a:rPr>
              <a:t>;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</a:t>
            </a:r>
            <a:r>
              <a:rPr lang="ta-IN" sz="2000" dirty="0">
                <a:latin typeface="Calibri"/>
                <a:cs typeface="Calibri"/>
              </a:rPr>
              <a:t>ormalno / neformalno / priznavanje </a:t>
            </a:r>
            <a:r>
              <a:rPr lang="ta-IN" sz="2000" dirty="0" err="1">
                <a:latin typeface="Calibri"/>
                <a:cs typeface="Calibri"/>
              </a:rPr>
              <a:t>prethodnog</a:t>
            </a:r>
            <a:r>
              <a:rPr lang="ta-IN" sz="2000" dirty="0">
                <a:latin typeface="Calibri"/>
                <a:cs typeface="Calibri"/>
              </a:rPr>
              <a:t> </a:t>
            </a:r>
            <a:r>
              <a:rPr lang="ta-IN" sz="2000" dirty="0" err="1">
                <a:latin typeface="Calibri"/>
                <a:cs typeface="Calibri"/>
              </a:rPr>
              <a:t>učenja</a:t>
            </a:r>
            <a:endParaRPr lang="hr-HR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hr-HR" sz="2000" dirty="0">
                <a:latin typeface="Calibri"/>
                <a:cs typeface="Calibri"/>
              </a:rPr>
              <a:t>Npr., za </a:t>
            </a:r>
            <a:r>
              <a:rPr lang="hr-HR" sz="2000" dirty="0" err="1">
                <a:latin typeface="Calibri"/>
                <a:cs typeface="Calibri"/>
              </a:rPr>
              <a:t>preduniverzitetsko</a:t>
            </a:r>
            <a:r>
              <a:rPr lang="hr-HR" sz="2000" dirty="0">
                <a:latin typeface="Calibri"/>
                <a:cs typeface="Calibri"/>
              </a:rPr>
              <a:t> stručno obrazovanje:</a:t>
            </a:r>
          </a:p>
          <a:p>
            <a:pPr lvl="2">
              <a:lnSpc>
                <a:spcPct val="80000"/>
              </a:lnSpc>
            </a:pPr>
            <a:r>
              <a:rPr lang="hr-HR" dirty="0">
                <a:latin typeface="Calibri"/>
                <a:cs typeface="Calibri"/>
              </a:rPr>
              <a:t>Formalno – za nivoe NOKS-a: 1, 2, 3, 4, 5</a:t>
            </a:r>
          </a:p>
          <a:p>
            <a:pPr lvl="2">
              <a:lnSpc>
                <a:spcPct val="80000"/>
              </a:lnSpc>
            </a:pPr>
            <a:r>
              <a:rPr lang="hr-HR" dirty="0">
                <a:latin typeface="Calibri"/>
                <a:cs typeface="Calibri"/>
              </a:rPr>
              <a:t>Neformalno – za nivoe NOKS-a: 1, 2, 3, 5</a:t>
            </a:r>
          </a:p>
          <a:p>
            <a:pPr lvl="2">
              <a:lnSpc>
                <a:spcPct val="80000"/>
              </a:lnSpc>
            </a:pPr>
            <a:r>
              <a:rPr lang="hr-HR" dirty="0">
                <a:latin typeface="Calibri"/>
                <a:cs typeface="Calibri"/>
              </a:rPr>
              <a:t>Priznavanje prethodnog učenja – za nivoe NOKS-a: 1, 2, 3, 4, 5</a:t>
            </a:r>
            <a:endParaRPr lang="ta-IN" dirty="0">
              <a:latin typeface="Calibri"/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2AD608-DB76-2D4F-BDA3-C6CD64A54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061157"/>
            <a:ext cx="8296616" cy="235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10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o-RO" sz="1400" dirty="0">
                <a:solidFill>
                  <a:prstClr val="black"/>
                </a:solidFill>
                <a:latin typeface="Arial Narrow" panose="020B0606020202030204" pitchFamily="34" charset="0"/>
              </a:rPr>
              <a:t>EuropeAid/138043/IH/SER/RS</a:t>
            </a:r>
            <a:endParaRPr lang="x-none" sz="1400" dirty="0">
              <a:latin typeface="Arial Narrow" panose="020B0606020202030204" pitchFamily="34" charset="0"/>
            </a:endParaRPr>
          </a:p>
        </p:txBody>
      </p:sp>
      <p:sp>
        <p:nvSpPr>
          <p:cNvPr id="21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175846" y="820615"/>
            <a:ext cx="11840308" cy="5900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ta-IN" sz="2000" b="1" dirty="0" err="1">
                <a:latin typeface="Calibri"/>
                <a:cs typeface="Calibri"/>
              </a:rPr>
              <a:t>Vrsta</a:t>
            </a:r>
            <a:r>
              <a:rPr lang="ta-IN" sz="2000" b="1" dirty="0">
                <a:latin typeface="Calibri"/>
                <a:cs typeface="Calibri"/>
              </a:rPr>
              <a:t> javne isprave</a:t>
            </a:r>
          </a:p>
          <a:p>
            <a:pPr lvl="1">
              <a:lnSpc>
                <a:spcPct val="80000"/>
              </a:lnSpc>
            </a:pPr>
            <a:r>
              <a:rPr lang="en-US" sz="2000" dirty="0" err="1">
                <a:latin typeface="Calibri"/>
                <a:cs typeface="Calibri"/>
              </a:rPr>
              <a:t>Utvrditi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vrstu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javne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isprave</a:t>
            </a:r>
            <a:r>
              <a:rPr lang="en-US" sz="2000" dirty="0">
                <a:latin typeface="Calibri"/>
                <a:cs typeface="Calibri"/>
              </a:rPr>
              <a:t> u</a:t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 err="1">
                <a:latin typeface="Calibri"/>
                <a:cs typeface="Calibri"/>
              </a:rPr>
              <a:t>skladu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sa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uputstvom</a:t>
            </a:r>
            <a:r>
              <a:rPr lang="en-US" sz="2000" dirty="0">
                <a:latin typeface="Calibri"/>
                <a:cs typeface="Calibri"/>
              </a:rPr>
              <a:t>;</a:t>
            </a:r>
          </a:p>
          <a:p>
            <a:pPr lvl="1">
              <a:lnSpc>
                <a:spcPct val="80000"/>
              </a:lnSpc>
            </a:pPr>
            <a:r>
              <a:rPr lang="en-US" sz="2000" dirty="0" err="1">
                <a:latin typeface="Calibri"/>
                <a:cs typeface="Calibri"/>
              </a:rPr>
              <a:t>Može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biti</a:t>
            </a:r>
            <a:r>
              <a:rPr lang="en-US" sz="2000" dirty="0">
                <a:latin typeface="Calibri"/>
                <a:cs typeface="Calibri"/>
              </a:rPr>
              <a:t>: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S</a:t>
            </a:r>
            <a:r>
              <a:rPr lang="ta-IN" dirty="0">
                <a:latin typeface="Calibri"/>
                <a:cs typeface="Calibri"/>
              </a:rPr>
              <a:t>vedočanstvo o ... </a:t>
            </a:r>
            <a:endParaRPr lang="hr-HR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hr-HR" dirty="0">
                <a:latin typeface="Calibri"/>
                <a:cs typeface="Calibri"/>
              </a:rPr>
              <a:t>U</a:t>
            </a:r>
            <a:r>
              <a:rPr lang="ta-IN" dirty="0" err="1">
                <a:latin typeface="Calibri"/>
                <a:cs typeface="Calibri"/>
              </a:rPr>
              <a:t>verenje</a:t>
            </a:r>
            <a:r>
              <a:rPr lang="ta-IN" dirty="0">
                <a:latin typeface="Calibri"/>
                <a:cs typeface="Calibri"/>
              </a:rPr>
              <a:t> o ... </a:t>
            </a:r>
            <a:endParaRPr lang="hr-HR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hr-HR" dirty="0">
                <a:latin typeface="Calibri"/>
                <a:cs typeface="Calibri"/>
              </a:rPr>
              <a:t>S</a:t>
            </a:r>
            <a:r>
              <a:rPr lang="ta-IN" dirty="0" err="1">
                <a:latin typeface="Calibri"/>
                <a:cs typeface="Calibri"/>
              </a:rPr>
              <a:t>ertifikat</a:t>
            </a:r>
            <a:r>
              <a:rPr lang="ta-IN" dirty="0">
                <a:latin typeface="Calibri"/>
                <a:cs typeface="Calibri"/>
              </a:rPr>
              <a:t> o ... </a:t>
            </a:r>
            <a:endParaRPr lang="hr-HR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hr-HR" dirty="0">
                <a:latin typeface="Calibri"/>
                <a:cs typeface="Calibri"/>
              </a:rPr>
              <a:t>D</a:t>
            </a:r>
            <a:r>
              <a:rPr lang="ta-IN" dirty="0" err="1">
                <a:latin typeface="Calibri"/>
                <a:cs typeface="Calibri"/>
              </a:rPr>
              <a:t>iploma</a:t>
            </a:r>
            <a:r>
              <a:rPr lang="ta-IN" dirty="0">
                <a:latin typeface="Calibri"/>
                <a:cs typeface="Calibri"/>
              </a:rPr>
              <a:t> </a:t>
            </a:r>
            <a:endParaRPr lang="hr-HR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hr-HR" dirty="0">
                <a:latin typeface="Calibri"/>
                <a:cs typeface="Calibri"/>
              </a:rPr>
              <a:t>D</a:t>
            </a:r>
            <a:r>
              <a:rPr lang="ta-IN" dirty="0" err="1">
                <a:latin typeface="Calibri"/>
                <a:cs typeface="Calibri"/>
              </a:rPr>
              <a:t>odatak</a:t>
            </a:r>
            <a:r>
              <a:rPr lang="ta-IN" dirty="0">
                <a:latin typeface="Calibri"/>
                <a:cs typeface="Calibri"/>
              </a:rPr>
              <a:t> </a:t>
            </a:r>
            <a:r>
              <a:rPr lang="ta-IN" dirty="0" err="1">
                <a:latin typeface="Calibri"/>
                <a:cs typeface="Calibri"/>
              </a:rPr>
              <a:t>diplomi</a:t>
            </a:r>
            <a:r>
              <a:rPr lang="ta-IN" dirty="0">
                <a:latin typeface="Calibri"/>
                <a:cs typeface="Calibri"/>
              </a:rPr>
              <a:t> </a:t>
            </a:r>
            <a:endParaRPr lang="sl-SI" dirty="0">
              <a:latin typeface="Calibri"/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454C677-3F26-5A48-97EF-579870403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03" y="2695262"/>
            <a:ext cx="7246034" cy="4011991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B955D9-676C-744F-B1D8-53E381C1D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135" y="794740"/>
            <a:ext cx="7246035" cy="2160515"/>
          </a:xfrm>
          <a:prstGeom prst="rect">
            <a:avLst/>
          </a:prstGeom>
        </p:spPr>
      </p:pic>
      <p:sp>
        <p:nvSpPr>
          <p:cNvPr id="7" name="Označba mesta vsebine 2">
            <a:extLst>
              <a:ext uri="{FF2B5EF4-FFF2-40B4-BE49-F238E27FC236}">
                <a16:creationId xmlns:a16="http://schemas.microsoft.com/office/drawing/2014/main" id="{E14E4AD2-681D-7043-94F2-473D0F4A3A06}"/>
              </a:ext>
            </a:extLst>
          </p:cNvPr>
          <p:cNvSpPr txBox="1">
            <a:spLocks/>
          </p:cNvSpPr>
          <p:nvPr/>
        </p:nvSpPr>
        <p:spPr>
          <a:xfrm>
            <a:off x="4659087" y="2697363"/>
            <a:ext cx="653142" cy="687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ta-IN" sz="2000" dirty="0">
              <a:latin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8750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o-RO" sz="1400" dirty="0">
                <a:solidFill>
                  <a:prstClr val="black"/>
                </a:solidFill>
                <a:latin typeface="Arial Narrow" panose="020B0606020202030204" pitchFamily="34" charset="0"/>
              </a:rPr>
              <a:t>EuropeAid/138043/IH/SER/RS</a:t>
            </a:r>
            <a:endParaRPr lang="x-none" sz="1400" dirty="0">
              <a:latin typeface="Arial Narrow" panose="020B0606020202030204" pitchFamily="34" charset="0"/>
            </a:endParaRPr>
          </a:p>
        </p:txBody>
      </p:sp>
      <p:sp>
        <p:nvSpPr>
          <p:cNvPr id="12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225304" y="802888"/>
            <a:ext cx="11821553" cy="4712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hr-HR" sz="2000" b="1" dirty="0">
                <a:solidFill>
                  <a:srgbClr val="002060"/>
                </a:solidFill>
                <a:latin typeface="Calibri"/>
                <a:cs typeface="Calibri"/>
              </a:rPr>
              <a:t>PRIMERI vrsta javne isprave:</a:t>
            </a:r>
            <a:endParaRPr lang="ta-IN" sz="20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ta-IN" sz="2000" dirty="0">
              <a:solidFill>
                <a:srgbClr val="00206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hr-HR" sz="2000" dirty="0">
              <a:solidFill>
                <a:srgbClr val="00206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hr-HR" sz="2000" dirty="0">
              <a:solidFill>
                <a:srgbClr val="00206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ta-IN" sz="2000" dirty="0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ta-IN" sz="20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1A68BF1B-4C2A-C64B-B73E-3337DA25EB75}"/>
              </a:ext>
            </a:extLst>
          </p:cNvPr>
          <p:cNvSpPr txBox="1">
            <a:spLocks/>
          </p:cNvSpPr>
          <p:nvPr/>
        </p:nvSpPr>
        <p:spPr>
          <a:xfrm>
            <a:off x="838200" y="1190669"/>
            <a:ext cx="3646714" cy="1334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hr-HR" sz="2000" dirty="0" err="1">
                <a:latin typeface="Calibri" panose="020F0502020204030204" pitchFamily="34" charset="0"/>
                <a:cs typeface="Calibri"/>
              </a:rPr>
              <a:t>Aviomehatroničar</a:t>
            </a:r>
            <a:endParaRPr lang="hr-HR" sz="200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1398B950-BA5F-274E-9D34-0D0DC8FB1685}"/>
              </a:ext>
            </a:extLst>
          </p:cNvPr>
          <p:cNvSpPr txBox="1">
            <a:spLocks/>
          </p:cNvSpPr>
          <p:nvPr/>
        </p:nvSpPr>
        <p:spPr>
          <a:xfrm>
            <a:off x="5097810" y="1190667"/>
            <a:ext cx="6673276" cy="13348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hr-HR" sz="2000" dirty="0">
                <a:latin typeface="Calibri" panose="020F0502020204030204" pitchFamily="34" charset="0"/>
                <a:cs typeface="Calibri"/>
              </a:rPr>
              <a:t>Diploma;</a:t>
            </a:r>
          </a:p>
          <a:p>
            <a:pPr>
              <a:lnSpc>
                <a:spcPct val="80000"/>
              </a:lnSpc>
            </a:pPr>
            <a:r>
              <a:rPr lang="hr-HR" sz="2000" dirty="0" err="1">
                <a:latin typeface="Calibri" panose="020F0502020204030204" pitchFamily="34" charset="0"/>
                <a:cs typeface="Calibri"/>
              </a:rPr>
              <a:t>Uverenje</a:t>
            </a:r>
            <a:r>
              <a:rPr lang="hr-HR" sz="2000" dirty="0">
                <a:latin typeface="Calibri" panose="020F0502020204030204" pitchFamily="34" charset="0"/>
                <a:cs typeface="Calibri"/>
              </a:rPr>
              <a:t> o položenim ispitima u okviru savladanog programa za obrazovni profil;</a:t>
            </a:r>
          </a:p>
        </p:txBody>
      </p:sp>
      <p:sp>
        <p:nvSpPr>
          <p:cNvPr id="13" name="Označba mesta vsebine 2">
            <a:extLst>
              <a:ext uri="{FF2B5EF4-FFF2-40B4-BE49-F238E27FC236}">
                <a16:creationId xmlns:a16="http://schemas.microsoft.com/office/drawing/2014/main" id="{DF70D537-8C52-0248-95A6-84D597D81074}"/>
              </a:ext>
            </a:extLst>
          </p:cNvPr>
          <p:cNvSpPr txBox="1">
            <a:spLocks/>
          </p:cNvSpPr>
          <p:nvPr/>
        </p:nvSpPr>
        <p:spPr>
          <a:xfrm>
            <a:off x="845456" y="2946400"/>
            <a:ext cx="3646714" cy="16183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hr-HR" sz="2000" dirty="0">
                <a:latin typeface="Calibri" panose="020F0502020204030204" pitchFamily="34" charset="0"/>
                <a:cs typeface="Calibri"/>
              </a:rPr>
              <a:t>Mehaničar tekstilnih mašina</a:t>
            </a:r>
            <a:endParaRPr lang="ta-IN" sz="200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C2BE3D9C-1FEC-2646-A0B8-C42219E96980}"/>
              </a:ext>
            </a:extLst>
          </p:cNvPr>
          <p:cNvSpPr txBox="1">
            <a:spLocks/>
          </p:cNvSpPr>
          <p:nvPr/>
        </p:nvSpPr>
        <p:spPr>
          <a:xfrm>
            <a:off x="5105066" y="2946401"/>
            <a:ext cx="6673276" cy="16183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hr-HR" sz="2000" dirty="0">
                <a:latin typeface="Calibri" panose="020F0502020204030204" pitchFamily="34" charset="0"/>
                <a:cs typeface="Calibri"/>
              </a:rPr>
              <a:t>Diploma;</a:t>
            </a:r>
          </a:p>
          <a:p>
            <a:pPr>
              <a:lnSpc>
                <a:spcPct val="80000"/>
              </a:lnSpc>
            </a:pPr>
            <a:r>
              <a:rPr lang="hr-HR" sz="2000" dirty="0" err="1">
                <a:latin typeface="Calibri" panose="020F0502020204030204" pitchFamily="34" charset="0"/>
                <a:cs typeface="Calibri"/>
              </a:rPr>
              <a:t>Uverenje</a:t>
            </a:r>
            <a:r>
              <a:rPr lang="hr-HR" sz="2000" dirty="0">
                <a:latin typeface="Calibri" panose="020F0502020204030204" pitchFamily="34" charset="0"/>
                <a:cs typeface="Calibri"/>
              </a:rPr>
              <a:t> o položenim ispitima u okviru savladanog programa za obrazovni profil;</a:t>
            </a:r>
          </a:p>
          <a:p>
            <a:pPr>
              <a:lnSpc>
                <a:spcPct val="80000"/>
              </a:lnSpc>
            </a:pPr>
            <a:r>
              <a:rPr lang="hr-HR" sz="2000" dirty="0" err="1">
                <a:latin typeface="Calibri" panose="020F0502020204030204" pitchFamily="34" charset="0"/>
                <a:cs typeface="Calibri"/>
              </a:rPr>
              <a:t>Sertifikat</a:t>
            </a:r>
            <a:r>
              <a:rPr lang="hr-HR" sz="2000" dirty="0">
                <a:latin typeface="Calibri" panose="020F0502020204030204" pitchFamily="34" charset="0"/>
                <a:cs typeface="Calibri"/>
              </a:rPr>
              <a:t> o ostvarenom standardu kvalifikacije u </a:t>
            </a:r>
            <a:r>
              <a:rPr lang="hr-HR" sz="2000" dirty="0" err="1">
                <a:latin typeface="Calibri" panose="020F0502020204030204" pitchFamily="34" charset="0"/>
                <a:cs typeface="Calibri"/>
              </a:rPr>
              <a:t>celini</a:t>
            </a:r>
            <a:r>
              <a:rPr lang="hr-HR" sz="2000" dirty="0">
                <a:latin typeface="Calibri" panose="020F0502020204030204" pitchFamily="34" charset="0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5031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ro-RO" sz="1400" dirty="0">
                <a:solidFill>
                  <a:prstClr val="black"/>
                </a:solidFill>
                <a:latin typeface="Calibri"/>
                <a:cs typeface="Calibri"/>
              </a:rPr>
              <a:t>EuropeAid/138043/IH/SER/RS</a:t>
            </a:r>
            <a:endParaRPr lang="x-none" sz="1400" dirty="0">
              <a:latin typeface="Calibri"/>
              <a:cs typeface="Calibri"/>
            </a:endParaRPr>
          </a:p>
        </p:txBody>
      </p:sp>
      <p:sp>
        <p:nvSpPr>
          <p:cNvPr id="11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254000" y="809836"/>
            <a:ext cx="11264074" cy="50634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ta-IN" sz="2000" b="1" dirty="0">
                <a:latin typeface="Calibri"/>
                <a:cs typeface="Calibri"/>
              </a:rPr>
              <a:t>Prohodnost u sistemu kvalifikacija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</a:t>
            </a:r>
            <a:r>
              <a:rPr lang="ta-IN" sz="2000" dirty="0">
                <a:latin typeface="Calibri"/>
                <a:cs typeface="Calibri"/>
              </a:rPr>
              <a:t>ogućnosti </a:t>
            </a:r>
            <a:r>
              <a:rPr lang="ta-IN" sz="2000" dirty="0" err="1">
                <a:latin typeface="Calibri"/>
                <a:cs typeface="Calibri"/>
              </a:rPr>
              <a:t>daljeg</a:t>
            </a:r>
            <a:r>
              <a:rPr lang="ta-IN" sz="2000" dirty="0">
                <a:latin typeface="Calibri"/>
                <a:cs typeface="Calibri"/>
              </a:rPr>
              <a:t> </a:t>
            </a:r>
            <a:r>
              <a:rPr lang="ta-IN" sz="2000" dirty="0" err="1">
                <a:latin typeface="Calibri"/>
                <a:cs typeface="Calibri"/>
              </a:rPr>
              <a:t>obrazovanja</a:t>
            </a:r>
            <a:r>
              <a:rPr lang="hr-HR" sz="2000" dirty="0">
                <a:latin typeface="Calibri"/>
                <a:cs typeface="Calibri"/>
              </a:rPr>
              <a:t> u skladu sa Zakonom o NOKS-u;</a:t>
            </a:r>
            <a:endParaRPr lang="ta-IN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ta-IN" sz="2000" dirty="0">
                <a:latin typeface="Calibri"/>
                <a:cs typeface="Calibri"/>
              </a:rPr>
              <a:t>Npr.,</a:t>
            </a:r>
          </a:p>
          <a:p>
            <a:pPr>
              <a:lnSpc>
                <a:spcPct val="80000"/>
              </a:lnSpc>
            </a:pPr>
            <a:endParaRPr lang="ta-IN" sz="20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ta-IN" sz="20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ta-IN" sz="20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ta-IN" sz="20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ta-IN" sz="20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ta-IN" sz="2000" dirty="0"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ta-IN" sz="20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ta-IN" sz="2000" b="1" dirty="0">
                <a:latin typeface="Calibri"/>
                <a:cs typeface="Calibri"/>
              </a:rPr>
              <a:t>Zanimanje</a:t>
            </a:r>
          </a:p>
          <a:p>
            <a:pPr lvl="1">
              <a:lnSpc>
                <a:spcPct val="80000"/>
              </a:lnSpc>
            </a:pPr>
            <a:r>
              <a:rPr lang="hr-HR" sz="2000" dirty="0">
                <a:latin typeface="Calibri"/>
                <a:cs typeface="Calibri"/>
              </a:rPr>
              <a:t>Preuzeti iz inicijative i utvrditi ispravnost šifara i naziva zanimanja;</a:t>
            </a:r>
          </a:p>
          <a:p>
            <a:pPr lvl="1">
              <a:lnSpc>
                <a:spcPct val="80000"/>
              </a:lnSpc>
            </a:pPr>
            <a:r>
              <a:rPr lang="ta-IN" sz="2000" dirty="0" err="1">
                <a:latin typeface="Calibri"/>
                <a:cs typeface="Calibri"/>
              </a:rPr>
              <a:t>http</a:t>
            </a:r>
            <a:r>
              <a:rPr lang="ta-IN" sz="2000" dirty="0">
                <a:latin typeface="Calibri"/>
                <a:cs typeface="Calibri"/>
              </a:rPr>
              <a:t>://kodekssifara.minrzs.gov.rs</a:t>
            </a:r>
          </a:p>
          <a:p>
            <a:pPr>
              <a:lnSpc>
                <a:spcPct val="80000"/>
              </a:lnSpc>
            </a:pPr>
            <a:r>
              <a:rPr lang="ta-IN" sz="2000" b="1" dirty="0">
                <a:latin typeface="Calibri"/>
                <a:cs typeface="Calibri"/>
              </a:rPr>
              <a:t>Standard zanimanja</a:t>
            </a:r>
          </a:p>
          <a:p>
            <a:pPr lvl="1">
              <a:lnSpc>
                <a:spcPct val="80000"/>
              </a:lnSpc>
            </a:pPr>
            <a:r>
              <a:rPr lang="ta-IN" sz="2000" dirty="0">
                <a:latin typeface="Calibri"/>
                <a:cs typeface="Calibri"/>
              </a:rPr>
              <a:t>Iz Registra, </a:t>
            </a:r>
            <a:r>
              <a:rPr lang="ta-IN" sz="2000" dirty="0" err="1">
                <a:latin typeface="Calibri"/>
                <a:cs typeface="Calibri"/>
              </a:rPr>
              <a:t>kad</a:t>
            </a:r>
            <a:r>
              <a:rPr lang="hr-HR" sz="2000" dirty="0">
                <a:latin typeface="Calibri"/>
                <a:cs typeface="Calibri"/>
              </a:rPr>
              <a:t>a budu postojali standardi zanimanja</a:t>
            </a:r>
            <a:endParaRPr lang="ta-IN" sz="2000" dirty="0">
              <a:latin typeface="Calibri"/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BB0579-A2CA-6C40-9FCB-488BA3BBF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1408814"/>
            <a:ext cx="9110590" cy="256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20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o-RO" sz="1400" dirty="0">
                <a:solidFill>
                  <a:prstClr val="black"/>
                </a:solidFill>
                <a:latin typeface="Arial Narrow" panose="020B0606020202030204" pitchFamily="34" charset="0"/>
              </a:rPr>
              <a:t>EuropeAid/138043/IH/SER/RS</a:t>
            </a:r>
            <a:endParaRPr lang="x-none" sz="1400" dirty="0">
              <a:latin typeface="Arial Narrow" panose="020B0606020202030204" pitchFamily="34" charset="0"/>
            </a:endParaRPr>
          </a:p>
        </p:txBody>
      </p:sp>
      <p:sp>
        <p:nvSpPr>
          <p:cNvPr id="12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225304" y="802888"/>
            <a:ext cx="11821553" cy="52013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hr-HR" sz="2000" b="1" dirty="0">
                <a:solidFill>
                  <a:srgbClr val="002060"/>
                </a:solidFill>
                <a:latin typeface="Calibri"/>
                <a:cs typeface="Calibri"/>
              </a:rPr>
              <a:t>PRIMERI zanimanja:</a:t>
            </a:r>
            <a:endParaRPr lang="ta-IN" sz="20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ta-IN" sz="2000" dirty="0">
              <a:solidFill>
                <a:srgbClr val="00206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hr-HR" sz="2000" dirty="0">
              <a:solidFill>
                <a:srgbClr val="00206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hr-HR" sz="2000" dirty="0">
              <a:solidFill>
                <a:srgbClr val="00206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ta-IN" sz="2000" dirty="0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ta-IN" sz="20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0AAE29-994C-254C-B98F-C6A6B54AE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89" y="870107"/>
            <a:ext cx="8959107" cy="511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52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ro-RO" sz="1400" dirty="0">
                <a:solidFill>
                  <a:prstClr val="black"/>
                </a:solidFill>
                <a:latin typeface="Calibri"/>
                <a:cs typeface="Calibri"/>
              </a:rPr>
              <a:t>EuropeAid/138043/IH/SER/RS</a:t>
            </a:r>
            <a:endParaRPr lang="x-none" sz="1400" dirty="0">
              <a:latin typeface="Calibri"/>
              <a:cs typeface="Calibri"/>
            </a:endParaRPr>
          </a:p>
        </p:txBody>
      </p:sp>
      <p:sp>
        <p:nvSpPr>
          <p:cNvPr id="15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245786" y="901425"/>
            <a:ext cx="11715789" cy="50192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a-IN" sz="2000" b="1" dirty="0">
                <a:latin typeface="Calibri"/>
                <a:cs typeface="Calibri"/>
              </a:rPr>
              <a:t>Opšti opis kvalifikacije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K</a:t>
            </a:r>
            <a:r>
              <a:rPr lang="ta-IN" sz="2000" dirty="0" err="1">
                <a:latin typeface="Calibri"/>
                <a:cs typeface="Calibri"/>
              </a:rPr>
              <a:t>ratko</a:t>
            </a:r>
            <a:r>
              <a:rPr lang="ta-IN" sz="2000" dirty="0">
                <a:latin typeface="Calibri"/>
                <a:cs typeface="Calibri"/>
              </a:rPr>
              <a:t> </a:t>
            </a:r>
            <a:r>
              <a:rPr lang="hr-HR" sz="2000" dirty="0">
                <a:latin typeface="Calibri"/>
                <a:cs typeface="Calibri"/>
              </a:rPr>
              <a:t>i jasno </a:t>
            </a:r>
            <a:r>
              <a:rPr lang="ta-IN" sz="2000" dirty="0" err="1">
                <a:latin typeface="Calibri"/>
                <a:cs typeface="Calibri"/>
              </a:rPr>
              <a:t>opisati</a:t>
            </a:r>
            <a:r>
              <a:rPr lang="ta-IN" sz="2000" dirty="0">
                <a:latin typeface="Calibri"/>
                <a:cs typeface="Calibri"/>
              </a:rPr>
              <a:t> kvalifikaciju, </a:t>
            </a:r>
            <a:r>
              <a:rPr lang="ta-IN" sz="2000" dirty="0" err="1">
                <a:latin typeface="Calibri"/>
                <a:cs typeface="Calibri"/>
              </a:rPr>
              <a:t>tako</a:t>
            </a:r>
            <a:r>
              <a:rPr lang="ta-IN" sz="2000" dirty="0">
                <a:latin typeface="Calibri"/>
                <a:cs typeface="Calibri"/>
              </a:rPr>
              <a:t> </a:t>
            </a:r>
            <a:r>
              <a:rPr lang="hr-HR" sz="2000" dirty="0">
                <a:latin typeface="Calibri"/>
                <a:cs typeface="Calibri"/>
              </a:rPr>
              <a:t>da</a:t>
            </a:r>
            <a:r>
              <a:rPr lang="ta-IN" sz="2000" dirty="0">
                <a:latin typeface="Calibri"/>
                <a:cs typeface="Calibri"/>
              </a:rPr>
              <a:t> se opiše za što je netko osposobljen, ključna svrha, relevantnost u odnosu na nastavak obrazovanja i potreba tržišta rad;</a:t>
            </a:r>
          </a:p>
          <a:p>
            <a:pPr lvl="1">
              <a:lnSpc>
                <a:spcPct val="100000"/>
              </a:lnSpc>
            </a:pPr>
            <a:r>
              <a:rPr lang="en-US" sz="2000" dirty="0" err="1">
                <a:latin typeface="Calibri"/>
                <a:cs typeface="Calibri"/>
              </a:rPr>
              <a:t>Tekst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treba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biti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tako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naveden</a:t>
            </a:r>
            <a:r>
              <a:rPr lang="en-US" sz="2000" dirty="0">
                <a:latin typeface="Calibri"/>
                <a:cs typeface="Calibri"/>
              </a:rPr>
              <a:t> da se </a:t>
            </a:r>
            <a:r>
              <a:rPr lang="en-US" sz="2000" dirty="0" err="1">
                <a:latin typeface="Calibri"/>
                <a:cs typeface="Calibri"/>
              </a:rPr>
              <a:t>može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koristiti</a:t>
            </a:r>
            <a:r>
              <a:rPr lang="en-US" sz="2000" dirty="0">
                <a:latin typeface="Calibri"/>
                <a:cs typeface="Calibri"/>
              </a:rPr>
              <a:t> za </a:t>
            </a:r>
            <a:r>
              <a:rPr lang="en-US" sz="2000" dirty="0" err="1">
                <a:latin typeface="Calibri"/>
                <a:cs typeface="Calibri"/>
              </a:rPr>
              <a:t>dodatke</a:t>
            </a:r>
            <a:r>
              <a:rPr lang="en-US" sz="2000" dirty="0">
                <a:latin typeface="Calibri"/>
                <a:cs typeface="Calibri"/>
              </a:rPr>
              <a:t> diploma </a:t>
            </a:r>
            <a:r>
              <a:rPr lang="en-US" sz="2000" dirty="0" err="1">
                <a:latin typeface="Calibri"/>
                <a:cs typeface="Calibri"/>
              </a:rPr>
              <a:t>i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slično</a:t>
            </a:r>
            <a:r>
              <a:rPr lang="en-US" sz="2000" dirty="0">
                <a:latin typeface="Calibri"/>
                <a:cs typeface="Calibri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hr-HR" sz="2000" dirty="0">
                <a:latin typeface="Calibri"/>
                <a:cs typeface="Calibri"/>
              </a:rPr>
              <a:t>Navesti stručni </a:t>
            </a:r>
            <a:r>
              <a:rPr lang="hr-HR" sz="2000" dirty="0" err="1">
                <a:latin typeface="Calibri"/>
                <a:cs typeface="Calibri"/>
              </a:rPr>
              <a:t>deo</a:t>
            </a:r>
            <a:r>
              <a:rPr lang="hr-HR" sz="2000" dirty="0">
                <a:latin typeface="Calibri"/>
                <a:cs typeface="Calibri"/>
              </a:rPr>
              <a:t> te narativni opis ključnih kompetencija</a:t>
            </a:r>
            <a:endParaRPr lang="ta-IN"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hr-HR"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hr-HR" sz="2000" b="1" dirty="0">
                <a:cs typeface="Calibri"/>
              </a:rPr>
              <a:t>Kompetencije</a:t>
            </a:r>
            <a:endParaRPr lang="ta-IN" sz="2000" b="1" dirty="0">
              <a:cs typeface="Calibri"/>
            </a:endParaRPr>
          </a:p>
          <a:p>
            <a:pPr lvl="1">
              <a:lnSpc>
                <a:spcPct val="100000"/>
              </a:lnSpc>
            </a:pPr>
            <a:r>
              <a:rPr lang="en-US" sz="2000" dirty="0" err="1">
                <a:cs typeface="Calibri"/>
              </a:rPr>
              <a:t>Zapisuju</a:t>
            </a:r>
            <a:r>
              <a:rPr lang="en-US" sz="2000" dirty="0">
                <a:cs typeface="Calibri"/>
              </a:rPr>
              <a:t> se </a:t>
            </a:r>
            <a:br>
              <a:rPr lang="en-US" sz="2000" dirty="0">
                <a:cs typeface="Calibri"/>
              </a:rPr>
            </a:br>
            <a:r>
              <a:rPr lang="en-US" sz="2000" dirty="0" err="1">
                <a:cs typeface="Calibri"/>
              </a:rPr>
              <a:t>dužnosti</a:t>
            </a:r>
            <a:r>
              <a:rPr lang="en-US" sz="2000" dirty="0">
                <a:cs typeface="Calibri"/>
              </a:rPr>
              <a:t> za </a:t>
            </a:r>
            <a:r>
              <a:rPr lang="en-US" sz="2000" dirty="0" err="1">
                <a:cs typeface="Calibri"/>
              </a:rPr>
              <a:t>koje</a:t>
            </a:r>
            <a:r>
              <a:rPr lang="en-US" sz="2000" dirty="0">
                <a:cs typeface="Calibri"/>
              </a:rPr>
              <a:t> </a:t>
            </a:r>
            <a:br>
              <a:rPr lang="en-US" sz="2000" dirty="0">
                <a:cs typeface="Calibri"/>
              </a:rPr>
            </a:br>
            <a:r>
              <a:rPr lang="en-US" sz="2000" dirty="0">
                <a:cs typeface="Calibri"/>
              </a:rPr>
              <a:t>se </a:t>
            </a:r>
            <a:r>
              <a:rPr lang="en-US" sz="2000" dirty="0" err="1">
                <a:cs typeface="Calibri"/>
              </a:rPr>
              <a:t>predviđa</a:t>
            </a:r>
            <a:r>
              <a:rPr lang="en-US" sz="2000" dirty="0">
                <a:cs typeface="Calibri"/>
              </a:rPr>
              <a:t> da </a:t>
            </a:r>
            <a:r>
              <a:rPr lang="en-US" sz="2000" dirty="0" err="1">
                <a:cs typeface="Calibri"/>
              </a:rPr>
              <a:t>će</a:t>
            </a:r>
            <a:r>
              <a:rPr lang="en-US" sz="2000" dirty="0">
                <a:cs typeface="Calibri"/>
              </a:rPr>
              <a:t> </a:t>
            </a:r>
            <a:br>
              <a:rPr lang="en-US" sz="2000" dirty="0">
                <a:cs typeface="Calibri"/>
              </a:rPr>
            </a:br>
            <a:r>
              <a:rPr lang="en-US" sz="2000" dirty="0" err="1">
                <a:cs typeface="Calibri"/>
              </a:rPr>
              <a:t>ih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pojedinac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moći</a:t>
            </a:r>
            <a:r>
              <a:rPr lang="en-US" sz="2000" dirty="0">
                <a:cs typeface="Calibri"/>
              </a:rPr>
              <a:t> </a:t>
            </a:r>
            <a:br>
              <a:rPr lang="en-US" sz="2000" dirty="0">
                <a:cs typeface="Calibri"/>
              </a:rPr>
            </a:br>
            <a:r>
              <a:rPr lang="en-US" sz="2000" dirty="0" err="1">
                <a:cs typeface="Calibri"/>
              </a:rPr>
              <a:t>izvršavati</a:t>
            </a:r>
            <a:r>
              <a:rPr lang="en-US" sz="2000" dirty="0">
                <a:cs typeface="Calibri"/>
              </a:rPr>
              <a:t>. </a:t>
            </a:r>
            <a:r>
              <a:rPr lang="en-US" sz="2000" dirty="0" err="1">
                <a:cs typeface="Calibri"/>
              </a:rPr>
              <a:t>Npr</a:t>
            </a:r>
            <a:r>
              <a:rPr lang="en-US" sz="2000" dirty="0">
                <a:cs typeface="Calibri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en-US" sz="2000" dirty="0" err="1">
                <a:cs typeface="Calibri"/>
              </a:rPr>
              <a:t>Uključiti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ključne</a:t>
            </a:r>
            <a:br>
              <a:rPr lang="en-US" sz="2000" dirty="0">
                <a:cs typeface="Calibri"/>
              </a:rPr>
            </a:br>
            <a:r>
              <a:rPr lang="en-US" sz="2000" dirty="0" err="1">
                <a:cs typeface="Calibri"/>
              </a:rPr>
              <a:t>kompetencije</a:t>
            </a:r>
            <a:endParaRPr lang="ta-IN" sz="2000" dirty="0">
              <a:cs typeface="Calibri"/>
            </a:endParaRPr>
          </a:p>
          <a:p>
            <a:pPr>
              <a:lnSpc>
                <a:spcPct val="100000"/>
              </a:lnSpc>
            </a:pPr>
            <a:endParaRPr lang="ta-IN" sz="2000" dirty="0">
              <a:latin typeface="Calibri"/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F731CB-9DA8-854F-BCFA-F5DEDA0E6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586" y="3618119"/>
            <a:ext cx="88138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95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ro-RO" sz="1400" dirty="0">
                <a:solidFill>
                  <a:prstClr val="black"/>
                </a:solidFill>
                <a:latin typeface="Calibri"/>
                <a:cs typeface="Calibri"/>
              </a:rPr>
              <a:t>EuropeAid/138043/IH/SER/RS</a:t>
            </a:r>
            <a:endParaRPr lang="x-none" sz="1400" dirty="0">
              <a:latin typeface="Calibri"/>
              <a:cs typeface="Calibri"/>
            </a:endParaRPr>
          </a:p>
        </p:txBody>
      </p:sp>
      <p:sp>
        <p:nvSpPr>
          <p:cNvPr id="15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245786" y="901425"/>
            <a:ext cx="11715789" cy="50192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a-IN" sz="2000" b="1" dirty="0" err="1">
                <a:latin typeface="Calibri"/>
                <a:cs typeface="Calibri"/>
              </a:rPr>
              <a:t>Znanje</a:t>
            </a:r>
            <a:r>
              <a:rPr lang="ta-IN" sz="2000" b="1" dirty="0">
                <a:latin typeface="Calibri"/>
                <a:cs typeface="Calibri"/>
              </a:rPr>
              <a:t> / veštine / sposobnosti i stavovi</a:t>
            </a:r>
          </a:p>
          <a:p>
            <a:pPr lvl="1">
              <a:lnSpc>
                <a:spcPct val="100000"/>
              </a:lnSpc>
            </a:pPr>
            <a:r>
              <a:rPr lang="hr-HR" sz="2000" dirty="0">
                <a:latin typeface="Calibri"/>
                <a:cs typeface="Calibri"/>
              </a:rPr>
              <a:t>Potrebno je utvrditi početnu listu potrebnih znanja (a tako i </a:t>
            </a:r>
            <a:r>
              <a:rPr lang="hr-HR" sz="2000" dirty="0" err="1">
                <a:latin typeface="Calibri"/>
                <a:cs typeface="Calibri"/>
              </a:rPr>
              <a:t>veština</a:t>
            </a:r>
            <a:r>
              <a:rPr lang="hr-HR" sz="2000" dirty="0">
                <a:latin typeface="Calibri"/>
                <a:cs typeface="Calibri"/>
              </a:rPr>
              <a:t> te sposobnosti i stavova)</a:t>
            </a:r>
          </a:p>
          <a:p>
            <a:pPr lvl="1">
              <a:lnSpc>
                <a:spcPct val="100000"/>
              </a:lnSpc>
            </a:pPr>
            <a:r>
              <a:rPr lang="hr-HR" sz="2000" dirty="0">
                <a:latin typeface="Calibri"/>
                <a:cs typeface="Calibri"/>
              </a:rPr>
              <a:t>Potrebno je </a:t>
            </a:r>
            <a:r>
              <a:rPr lang="hr-HR" sz="2000" dirty="0" err="1">
                <a:latin typeface="Calibri"/>
                <a:cs typeface="Calibri"/>
              </a:rPr>
              <a:t>grupisati</a:t>
            </a:r>
            <a:r>
              <a:rPr lang="hr-HR" sz="2000" dirty="0">
                <a:latin typeface="Calibri"/>
                <a:cs typeface="Calibri"/>
              </a:rPr>
              <a:t> znanja, a tako i </a:t>
            </a:r>
            <a:r>
              <a:rPr lang="hr-HR" sz="2000" dirty="0" err="1">
                <a:latin typeface="Calibri"/>
                <a:cs typeface="Calibri"/>
              </a:rPr>
              <a:t>veštine</a:t>
            </a:r>
            <a:r>
              <a:rPr lang="hr-HR" sz="2000" dirty="0">
                <a:latin typeface="Calibri"/>
                <a:cs typeface="Calibri"/>
              </a:rPr>
              <a:t>, tako da se u </a:t>
            </a:r>
            <a:r>
              <a:rPr lang="ta-IN" sz="2000" dirty="0" err="1">
                <a:latin typeface="Calibri"/>
                <a:cs typeface="Calibri"/>
              </a:rPr>
              <a:t>skladu</a:t>
            </a:r>
            <a:r>
              <a:rPr lang="ta-IN" sz="2000" dirty="0">
                <a:latin typeface="Calibri"/>
                <a:cs typeface="Calibri"/>
              </a:rPr>
              <a:t> </a:t>
            </a:r>
            <a:r>
              <a:rPr lang="ta-IN" sz="2000" dirty="0" err="1">
                <a:latin typeface="Calibri"/>
                <a:cs typeface="Calibri"/>
              </a:rPr>
              <a:t>sa</a:t>
            </a:r>
            <a:r>
              <a:rPr lang="ta-IN" sz="2000" dirty="0">
                <a:latin typeface="Calibri"/>
                <a:cs typeface="Calibri"/>
              </a:rPr>
              <a:t> </a:t>
            </a:r>
            <a:r>
              <a:rPr lang="hr-HR" sz="2000" dirty="0">
                <a:latin typeface="Calibri"/>
                <a:cs typeface="Calibri"/>
              </a:rPr>
              <a:t>predviđenim </a:t>
            </a:r>
            <a:r>
              <a:rPr lang="ta-IN" sz="2000" dirty="0" err="1">
                <a:latin typeface="Calibri"/>
                <a:cs typeface="Calibri"/>
              </a:rPr>
              <a:t>poslovima</a:t>
            </a:r>
            <a:r>
              <a:rPr lang="ta-IN" sz="2000" dirty="0">
                <a:latin typeface="Calibri"/>
                <a:cs typeface="Calibri"/>
              </a:rPr>
              <a:t> i potrebnim kompetencijama, </a:t>
            </a:r>
            <a:r>
              <a:rPr lang="ta-IN" sz="2000" dirty="0" err="1">
                <a:latin typeface="Calibri"/>
                <a:cs typeface="Calibri"/>
              </a:rPr>
              <a:t>na</a:t>
            </a:r>
            <a:r>
              <a:rPr lang="hr-HR" sz="2000" dirty="0" err="1">
                <a:latin typeface="Calibri"/>
                <a:cs typeface="Calibri"/>
              </a:rPr>
              <a:t>vede</a:t>
            </a:r>
            <a:r>
              <a:rPr lang="ta-IN" sz="2000" dirty="0">
                <a:latin typeface="Calibri"/>
                <a:cs typeface="Calibri"/>
              </a:rPr>
              <a:t> odgovarajućih 5-20 stavki o znanjima; 5-20 stavki </a:t>
            </a:r>
            <a:r>
              <a:rPr lang="ta-IN" sz="2000" dirty="0" err="1">
                <a:latin typeface="Calibri"/>
                <a:cs typeface="Calibri"/>
              </a:rPr>
              <a:t>o</a:t>
            </a:r>
            <a:r>
              <a:rPr lang="ta-IN" sz="2000" dirty="0">
                <a:latin typeface="Calibri"/>
                <a:cs typeface="Calibri"/>
              </a:rPr>
              <a:t> </a:t>
            </a:r>
            <a:r>
              <a:rPr lang="ta-IN" sz="2000" dirty="0" err="1">
                <a:latin typeface="Calibri"/>
                <a:cs typeface="Calibri"/>
              </a:rPr>
              <a:t>veštinama</a:t>
            </a:r>
            <a:r>
              <a:rPr lang="hr-HR" sz="2000" dirty="0">
                <a:latin typeface="Calibri"/>
                <a:cs typeface="Calibri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hr-HR" sz="2000" dirty="0">
                <a:latin typeface="Calibri"/>
                <a:cs typeface="Calibri"/>
              </a:rPr>
              <a:t>Potrebno je analizirati i utvrditi da li nešto nedostaje u popisu, ili treba prilagoditi.</a:t>
            </a:r>
          </a:p>
          <a:p>
            <a:pPr lvl="1">
              <a:lnSpc>
                <a:spcPct val="100000"/>
              </a:lnSpc>
            </a:pPr>
            <a:r>
              <a:rPr lang="hr-HR" sz="2000" dirty="0">
                <a:latin typeface="Calibri"/>
                <a:cs typeface="Calibri"/>
              </a:rPr>
              <a:t>Potrebno je utvrditi usklađenost predviđenih znanja sa </a:t>
            </a:r>
            <a:r>
              <a:rPr lang="hr-HR" sz="2000" dirty="0" err="1">
                <a:latin typeface="Calibri"/>
                <a:cs typeface="Calibri"/>
              </a:rPr>
              <a:t>veštinama</a:t>
            </a:r>
            <a:r>
              <a:rPr lang="hr-HR" sz="2000" dirty="0">
                <a:latin typeface="Calibri"/>
                <a:cs typeface="Calibri"/>
              </a:rPr>
              <a:t>, te ih analizirati u odnosu na deskriptore nivoa NOKS-a.</a:t>
            </a:r>
            <a:endParaRPr lang="ta-IN" sz="20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S</a:t>
            </a:r>
            <a:r>
              <a:rPr lang="ta-IN" sz="2000" dirty="0" err="1">
                <a:latin typeface="Calibri"/>
                <a:cs typeface="Calibri"/>
              </a:rPr>
              <a:t>posobnosti</a:t>
            </a:r>
            <a:r>
              <a:rPr lang="ta-IN" sz="2000" dirty="0">
                <a:latin typeface="Calibri"/>
                <a:cs typeface="Calibri"/>
              </a:rPr>
              <a:t> i </a:t>
            </a:r>
            <a:r>
              <a:rPr lang="ta-IN" sz="2000" dirty="0" err="1">
                <a:latin typeface="Calibri"/>
                <a:cs typeface="Calibri"/>
              </a:rPr>
              <a:t>stavove</a:t>
            </a:r>
            <a:r>
              <a:rPr lang="ta-IN" sz="2000" dirty="0">
                <a:latin typeface="Calibri"/>
                <a:cs typeface="Calibri"/>
              </a:rPr>
              <a:t> </a:t>
            </a:r>
            <a:r>
              <a:rPr lang="hr-HR" sz="2000" dirty="0" err="1">
                <a:latin typeface="Calibri"/>
                <a:cs typeface="Calibri"/>
              </a:rPr>
              <a:t>grupisati</a:t>
            </a:r>
            <a:r>
              <a:rPr lang="hr-HR" sz="2000" dirty="0">
                <a:latin typeface="Calibri"/>
                <a:cs typeface="Calibri"/>
              </a:rPr>
              <a:t> po sličnosti i povezanosti, te ih uskladiti sa</a:t>
            </a:r>
            <a:r>
              <a:rPr lang="ta-IN" sz="2000" dirty="0">
                <a:latin typeface="Calibri"/>
                <a:cs typeface="Calibri"/>
              </a:rPr>
              <a:t> </a:t>
            </a:r>
            <a:r>
              <a:rPr lang="ta-IN" sz="2000" dirty="0" err="1">
                <a:latin typeface="Calibri"/>
                <a:cs typeface="Calibri"/>
              </a:rPr>
              <a:t>deskriptor</a:t>
            </a:r>
            <a:r>
              <a:rPr lang="hr-HR" sz="2000" dirty="0">
                <a:latin typeface="Calibri"/>
                <a:cs typeface="Calibri"/>
              </a:rPr>
              <a:t>im</a:t>
            </a:r>
            <a:r>
              <a:rPr lang="ta-IN" sz="2000" dirty="0" err="1">
                <a:latin typeface="Calibri"/>
                <a:cs typeface="Calibri"/>
              </a:rPr>
              <a:t>a</a:t>
            </a:r>
            <a:r>
              <a:rPr lang="ta-IN" sz="2000" dirty="0">
                <a:latin typeface="Calibri"/>
                <a:cs typeface="Calibri"/>
              </a:rPr>
              <a:t> </a:t>
            </a:r>
            <a:r>
              <a:rPr lang="ta-IN" sz="2000" dirty="0" err="1">
                <a:latin typeface="Calibri"/>
                <a:cs typeface="Calibri"/>
              </a:rPr>
              <a:t>nivoa</a:t>
            </a:r>
            <a:r>
              <a:rPr lang="hr-HR" sz="2000" dirty="0">
                <a:latin typeface="Calibri"/>
                <a:cs typeface="Calibri"/>
              </a:rPr>
              <a:t>.</a:t>
            </a:r>
            <a:endParaRPr lang="ta-IN"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ta-IN" sz="2000" dirty="0">
              <a:latin typeface="Calibri"/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941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ro-RO" sz="1400" dirty="0">
                <a:solidFill>
                  <a:prstClr val="black"/>
                </a:solidFill>
                <a:latin typeface="Calibri"/>
                <a:cs typeface="Calibri"/>
              </a:rPr>
              <a:t>EuropeAid/138043/IH/SER/RS</a:t>
            </a:r>
            <a:endParaRPr lang="x-none" sz="1400" dirty="0">
              <a:latin typeface="Calibri"/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137676" y="849382"/>
            <a:ext cx="11920974" cy="5077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hr-H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/>
              </a:rPr>
              <a:t>OBRAZAC ZA STANDARD KVALIFIKACIJE – KROZ PRIMER</a:t>
            </a:r>
            <a:r>
              <a:rPr lang="ta-IN" sz="2000" dirty="0">
                <a:solidFill>
                  <a:srgbClr val="002060"/>
                </a:solidFill>
                <a:latin typeface="Calibri" panose="020F0502020204030204" pitchFamily="34" charset="0"/>
                <a:cs typeface="Calibri"/>
              </a:rPr>
              <a:t>:</a:t>
            </a:r>
          </a:p>
          <a:p>
            <a:pPr>
              <a:lnSpc>
                <a:spcPct val="100000"/>
              </a:lnSpc>
            </a:pPr>
            <a:endParaRPr lang="hr-HR" sz="2000" dirty="0">
              <a:solidFill>
                <a:srgbClr val="00206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3F504313-E736-9D4A-9FA2-9C6CA17B74A3}"/>
              </a:ext>
            </a:extLst>
          </p:cNvPr>
          <p:cNvSpPr txBox="1">
            <a:spLocks/>
          </p:cNvSpPr>
          <p:nvPr/>
        </p:nvSpPr>
        <p:spPr>
          <a:xfrm>
            <a:off x="224480" y="2486612"/>
            <a:ext cx="11791306" cy="10424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l-SI" sz="2400" dirty="0">
              <a:latin typeface="Calibri"/>
              <a:cs typeface="Calibri"/>
            </a:endParaRPr>
          </a:p>
        </p:txBody>
      </p:sp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CF2F1430-1236-1242-A62C-D0D2DA5F9A62}"/>
              </a:ext>
            </a:extLst>
          </p:cNvPr>
          <p:cNvSpPr txBox="1">
            <a:spLocks/>
          </p:cNvSpPr>
          <p:nvPr/>
        </p:nvSpPr>
        <p:spPr>
          <a:xfrm>
            <a:off x="3136708" y="2549886"/>
            <a:ext cx="8716508" cy="8791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ta-IN" sz="2400" dirty="0" err="1">
                <a:latin typeface="Calibri" panose="020F0502020204030204" pitchFamily="34" charset="0"/>
                <a:cs typeface="Calibri"/>
              </a:rPr>
              <a:t>Naziv</a:t>
            </a:r>
            <a:r>
              <a:rPr lang="ta-IN" sz="2400" dirty="0">
                <a:latin typeface="Calibri" panose="020F0502020204030204" pitchFamily="34" charset="0"/>
                <a:cs typeface="Calibri"/>
              </a:rPr>
              <a:t> </a:t>
            </a:r>
            <a:r>
              <a:rPr lang="ta-IN" sz="2400" dirty="0" err="1">
                <a:latin typeface="Calibri" panose="020F0502020204030204" pitchFamily="34" charset="0"/>
                <a:cs typeface="Calibri"/>
              </a:rPr>
              <a:t>kvalifikacije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r-H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MONTER TELEKOMUNIKACIONIH MREŽA</a:t>
            </a:r>
            <a:endParaRPr lang="ta-IN" sz="2400" dirty="0">
              <a:solidFill>
                <a:srgbClr val="0070C0"/>
              </a:solidFill>
              <a:latin typeface="Calibri" panose="020F0502020204030204" pitchFamily="34" charset="0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ta-IN" sz="2400" dirty="0" err="1">
                <a:latin typeface="Calibri" panose="020F0502020204030204" pitchFamily="34" charset="0"/>
                <a:cs typeface="Calibri"/>
              </a:rPr>
              <a:t>Šifra</a:t>
            </a:r>
            <a:r>
              <a:rPr lang="ta-IN" sz="2400" dirty="0">
                <a:latin typeface="Calibri" panose="020F0502020204030204" pitchFamily="34" charset="0"/>
                <a:cs typeface="Calibri"/>
              </a:rPr>
              <a:t> </a:t>
            </a:r>
            <a:r>
              <a:rPr lang="ta-IN" sz="2400" dirty="0" err="1">
                <a:latin typeface="Calibri" panose="020F0502020204030204" pitchFamily="34" charset="0"/>
                <a:cs typeface="Calibri"/>
              </a:rPr>
              <a:t>kvalifikacije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40.2.0713.0000</a:t>
            </a:r>
            <a:r>
              <a:rPr lang="en-H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l-SI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720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ro-RO" sz="1400" dirty="0">
                <a:solidFill>
                  <a:prstClr val="black"/>
                </a:solidFill>
                <a:latin typeface="Calibri"/>
                <a:cs typeface="Calibri"/>
              </a:rPr>
              <a:t>EuropeAid/138043/IH/SER/RS</a:t>
            </a:r>
            <a:endParaRPr lang="x-none" sz="1400" dirty="0">
              <a:latin typeface="Calibri"/>
              <a:cs typeface="Calibri"/>
            </a:endParaRPr>
          </a:p>
        </p:txBody>
      </p:sp>
      <p:sp>
        <p:nvSpPr>
          <p:cNvPr id="15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245786" y="901425"/>
            <a:ext cx="11715789" cy="50192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a-IN" sz="2000" b="1" dirty="0" err="1">
                <a:latin typeface="Calibri"/>
                <a:cs typeface="Calibri"/>
              </a:rPr>
              <a:t>Način</a:t>
            </a:r>
            <a:r>
              <a:rPr lang="ta-IN" sz="2000" b="1" dirty="0">
                <a:latin typeface="Calibri"/>
                <a:cs typeface="Calibri"/>
              </a:rPr>
              <a:t> provere ostvarenosti ishoda učenja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U</a:t>
            </a:r>
            <a:r>
              <a:rPr lang="ta-IN" sz="2000" dirty="0">
                <a:latin typeface="Calibri"/>
                <a:cs typeface="Calibri"/>
              </a:rPr>
              <a:t>pisati načine provere, </a:t>
            </a:r>
            <a:r>
              <a:rPr lang="ta-IN" sz="2000" dirty="0" err="1">
                <a:latin typeface="Calibri"/>
                <a:cs typeface="Calibri"/>
              </a:rPr>
              <a:t>npr</a:t>
            </a:r>
            <a:r>
              <a:rPr lang="ta-IN" sz="2000" dirty="0">
                <a:latin typeface="Calibri"/>
                <a:cs typeface="Calibri"/>
              </a:rPr>
              <a:t>.</a:t>
            </a:r>
            <a:endParaRPr lang="sl-SI" sz="2000" dirty="0">
              <a:latin typeface="Calibri"/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34D84D-E8DF-1844-80BF-18320B5A8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165" y="1221118"/>
            <a:ext cx="7852463" cy="477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0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ro-RO" sz="1400" dirty="0">
                <a:solidFill>
                  <a:prstClr val="black"/>
                </a:solidFill>
                <a:latin typeface="Calibri"/>
                <a:cs typeface="Calibri"/>
              </a:rPr>
              <a:t>EuropeAid/138043/IH/SER/RS</a:t>
            </a:r>
            <a:endParaRPr lang="x-none" sz="1400" dirty="0">
              <a:latin typeface="Calibri"/>
              <a:cs typeface="Calibri"/>
            </a:endParaRPr>
          </a:p>
        </p:txBody>
      </p:sp>
      <p:sp>
        <p:nvSpPr>
          <p:cNvPr id="15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245786" y="901425"/>
            <a:ext cx="11715789" cy="50192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ta-IN" sz="2400" b="1" dirty="0">
                <a:latin typeface="Calibri"/>
                <a:cs typeface="Calibri"/>
              </a:rPr>
              <a:t>PRIMER 1 – nivo 3:</a:t>
            </a:r>
          </a:p>
          <a:p>
            <a:pPr marL="0" indent="0">
              <a:lnSpc>
                <a:spcPct val="80000"/>
              </a:lnSpc>
              <a:buNone/>
            </a:pPr>
            <a:endParaRPr lang="ta-IN" sz="2400" dirty="0">
              <a:latin typeface="Calibri"/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BB97B75-3B2D-6643-92D4-97B9E23CE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51" y="1238517"/>
            <a:ext cx="10695625" cy="468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95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ro-RO" sz="1400" dirty="0">
                <a:solidFill>
                  <a:prstClr val="black"/>
                </a:solidFill>
                <a:latin typeface="Calibri"/>
                <a:cs typeface="Calibri"/>
              </a:rPr>
              <a:t>EuropeAid/138043/IH/SER/RS</a:t>
            </a:r>
            <a:endParaRPr lang="x-none" sz="1400" dirty="0">
              <a:latin typeface="Calibri"/>
              <a:cs typeface="Calibri"/>
            </a:endParaRPr>
          </a:p>
        </p:txBody>
      </p:sp>
      <p:sp>
        <p:nvSpPr>
          <p:cNvPr id="15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122894" y="798989"/>
            <a:ext cx="11946214" cy="51627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ta-IN" sz="2400" b="1" dirty="0">
                <a:latin typeface="Calibri"/>
                <a:cs typeface="Calibri"/>
              </a:rPr>
              <a:t>PRIMER 1 – nivo 7.1:</a:t>
            </a:r>
            <a:endParaRPr lang="ta-IN" sz="2400" dirty="0">
              <a:latin typeface="Calibri"/>
              <a:cs typeface="Calibri"/>
            </a:endParaRPr>
          </a:p>
          <a:p>
            <a:pPr lvl="1"/>
            <a:endParaRPr lang="hr-HR" dirty="0"/>
          </a:p>
          <a:p>
            <a:pPr lvl="1"/>
            <a:r>
              <a:rPr lang="hr-HR" dirty="0"/>
              <a:t>Kritički procenjuje opcije i formulisanja planova koji će osigurati dugoročnu industrijsku i ekološku održivost</a:t>
            </a:r>
            <a:endParaRPr lang="en-US" dirty="0"/>
          </a:p>
          <a:p>
            <a:pPr lvl="1"/>
            <a:r>
              <a:rPr lang="hr-HR" dirty="0"/>
              <a:t>Kritički analizira poljoprivrednu proizvodnju i gospodarenje zemljom, uključujući razumevanje: struktura poljoprivrednih industrija, glavnih čimbenika koji određuju lokaciju, utjecaj na okoliš, održivost, profitabilnost i međunarodnu trgovinsku konkurentnost</a:t>
            </a:r>
            <a:endParaRPr lang="en-US" dirty="0"/>
          </a:p>
          <a:p>
            <a:pPr lvl="1"/>
            <a:r>
              <a:rPr lang="hr-HR" dirty="0"/>
              <a:t>Analizira utjecaj poljoprivrednih i drugih namjena zemljišta (uključujući agro-šumarstvo) na krajolik</a:t>
            </a:r>
            <a:endParaRPr lang="en-US" dirty="0"/>
          </a:p>
          <a:p>
            <a:pPr lvl="1"/>
            <a:r>
              <a:rPr lang="hr-HR" dirty="0"/>
              <a:t>Analizira i kritički validira suvremena dostignuća u nauci i ekonomiji koji imaju značaj na poljoprivredu </a:t>
            </a:r>
            <a:endParaRPr lang="en-US" dirty="0"/>
          </a:p>
          <a:p>
            <a:pPr lvl="1"/>
            <a:r>
              <a:rPr lang="hr-HR" dirty="0"/>
              <a:t>Analizira i naučno validira probleme u poljoprivredi i okolišu te predlagaže odgovarajuća rešenja</a:t>
            </a:r>
            <a:endParaRPr lang="en-US" dirty="0"/>
          </a:p>
          <a:p>
            <a:pPr lvl="1"/>
            <a:r>
              <a:rPr lang="hr-HR" dirty="0"/>
              <a:t>Pokreće i održava saradnički odnos s kolegama, poslodavcima i klijentima</a:t>
            </a:r>
            <a:endParaRPr lang="en-US" dirty="0"/>
          </a:p>
          <a:p>
            <a:pPr lvl="1"/>
            <a:r>
              <a:rPr lang="hr-HR" dirty="0"/>
              <a:t>Prikuplja, analizira i interpretira podatke u poljoprivredi i okolišu u cilju odgovarajućih odlučivanja</a:t>
            </a:r>
            <a:endParaRPr lang="en-US" dirty="0"/>
          </a:p>
          <a:p>
            <a:pPr lvl="1"/>
            <a:r>
              <a:rPr lang="hr-HR" dirty="0"/>
              <a:t>Primenjuje istraživačke metodologije koje su potrebne za osmišljavanje, provođenje i tumačenje malih naučno-istraživačkih projekata</a:t>
            </a:r>
            <a:endParaRPr lang="en-US" dirty="0"/>
          </a:p>
          <a:p>
            <a:pPr lvl="1"/>
            <a:r>
              <a:rPr lang="hr-HR" dirty="0"/>
              <a:t>Sudeluje u radu tima i vodi ga</a:t>
            </a:r>
            <a:endParaRPr lang="en-US" dirty="0"/>
          </a:p>
          <a:p>
            <a:pPr lvl="1"/>
            <a:r>
              <a:rPr lang="hr-HR" dirty="0"/>
              <a:t>Komunicira i raspravlja o naučnim i industrijskim informacijama s relevantnim dionicima.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10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o-RO" sz="1400" dirty="0">
                <a:solidFill>
                  <a:prstClr val="black"/>
                </a:solidFill>
                <a:latin typeface="Arial Narrow" panose="020B0606020202030204" pitchFamily="34" charset="0"/>
              </a:rPr>
              <a:t>EuropeAid/138043/IH/SER/RS</a:t>
            </a:r>
            <a:endParaRPr lang="x-none" sz="1400" dirty="0">
              <a:latin typeface="Arial Narrow" panose="020B0606020202030204" pitchFamily="34" charset="0"/>
            </a:endParaRPr>
          </a:p>
        </p:txBody>
      </p:sp>
      <p:sp>
        <p:nvSpPr>
          <p:cNvPr id="12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225304" y="1087920"/>
            <a:ext cx="11289217" cy="46484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ta-IN" sz="2000" b="1" dirty="0">
                <a:solidFill>
                  <a:srgbClr val="002060"/>
                </a:solidFill>
                <a:latin typeface="Calibri"/>
                <a:cs typeface="Calibri"/>
              </a:rPr>
              <a:t>Kvalifikacije realizatora programa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lang="ta-IN" sz="2000" dirty="0">
                <a:solidFill>
                  <a:srgbClr val="002060"/>
                </a:solidFill>
                <a:latin typeface="Calibri"/>
                <a:cs typeface="Calibri"/>
              </a:rPr>
              <a:t>enerički se navode potrebne kvalifikacije profesora, nastavnika i drugih realizatora programa</a:t>
            </a:r>
          </a:p>
          <a:p>
            <a:pPr lvl="1">
              <a:lnSpc>
                <a:spcPct val="80000"/>
              </a:lnSpc>
            </a:pPr>
            <a:r>
              <a:rPr lang="ta-IN" sz="2000" dirty="0">
                <a:solidFill>
                  <a:srgbClr val="002060"/>
                </a:solidFill>
                <a:latin typeface="Calibri"/>
                <a:cs typeface="Calibri"/>
              </a:rPr>
              <a:t>Npr., nivo kvalifikaije, polje obrazovanja, ili potpuni naziv kvalifikacije</a:t>
            </a:r>
          </a:p>
          <a:p>
            <a:pPr lvl="1">
              <a:lnSpc>
                <a:spcPct val="80000"/>
              </a:lnSpc>
            </a:pPr>
            <a:endParaRPr lang="ta-IN" sz="2000" dirty="0">
              <a:solidFill>
                <a:srgbClr val="00206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hr-HR" sz="2000" dirty="0">
              <a:solidFill>
                <a:srgbClr val="00206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hr-HR" sz="2000" dirty="0">
              <a:solidFill>
                <a:srgbClr val="00206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ta-IN" sz="2000" dirty="0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ta-IN" sz="2000" b="1" dirty="0">
                <a:solidFill>
                  <a:srgbClr val="002060"/>
                </a:solidFill>
                <a:latin typeface="Calibri"/>
                <a:cs typeface="Calibri"/>
              </a:rPr>
              <a:t>Organizacija nadležna za izdavanje javne isprave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lang="ta-IN" sz="2000" dirty="0">
                <a:solidFill>
                  <a:srgbClr val="002060"/>
                </a:solidFill>
                <a:latin typeface="Calibri"/>
                <a:cs typeface="Calibri"/>
              </a:rPr>
              <a:t>enerički se navodi organizacija za izdavanje javne isprave</a:t>
            </a:r>
          </a:p>
          <a:p>
            <a:pPr lvl="1">
              <a:lnSpc>
                <a:spcPct val="80000"/>
              </a:lnSpc>
            </a:pPr>
            <a:r>
              <a:rPr lang="ta-IN" sz="2000" dirty="0">
                <a:solidFill>
                  <a:srgbClr val="002060"/>
                </a:solidFill>
                <a:latin typeface="Calibri"/>
                <a:cs typeface="Calibri"/>
              </a:rPr>
              <a:t>Npr., JPOA, škole, univerziteti, itd.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336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o-RO" sz="1400" dirty="0">
                <a:solidFill>
                  <a:prstClr val="black"/>
                </a:solidFill>
                <a:latin typeface="Arial Narrow" panose="020B0606020202030204" pitchFamily="34" charset="0"/>
              </a:rPr>
              <a:t>EuropeAid/138043/IH/SER/RS</a:t>
            </a:r>
            <a:endParaRPr lang="x-none" sz="1400" dirty="0">
              <a:latin typeface="Arial Narrow" panose="020B0606020202030204" pitchFamily="34" charset="0"/>
            </a:endParaRPr>
          </a:p>
        </p:txBody>
      </p:sp>
      <p:sp>
        <p:nvSpPr>
          <p:cNvPr id="12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225304" y="802888"/>
            <a:ext cx="11821553" cy="52013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hr-HR" sz="2000" b="1" dirty="0">
                <a:solidFill>
                  <a:srgbClr val="002060"/>
                </a:solidFill>
                <a:latin typeface="Calibri"/>
                <a:cs typeface="Calibri"/>
              </a:rPr>
              <a:t>PRIMERI realizatora programa:</a:t>
            </a:r>
          </a:p>
          <a:p>
            <a:pPr>
              <a:lnSpc>
                <a:spcPct val="80000"/>
              </a:lnSpc>
            </a:pPr>
            <a:endParaRPr lang="hr-HR" sz="20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hr-HR" sz="20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hr-HR" sz="20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hr-HR" sz="20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hr-HR" sz="20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hr-HR" sz="20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hr-HR" sz="20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hr-HR" sz="2000" b="1" dirty="0">
              <a:solidFill>
                <a:srgbClr val="002060"/>
              </a:solidFill>
              <a:cs typeface="Calibri"/>
            </a:endParaRPr>
          </a:p>
          <a:p>
            <a:pPr>
              <a:lnSpc>
                <a:spcPct val="80000"/>
              </a:lnSpc>
            </a:pPr>
            <a:r>
              <a:rPr lang="hr-HR" sz="2000" b="1" dirty="0">
                <a:solidFill>
                  <a:srgbClr val="002060"/>
                </a:solidFill>
                <a:cs typeface="Calibri"/>
              </a:rPr>
              <a:t>PRIMERI organizacija nadležnih za izdavanje javne isprave:</a:t>
            </a:r>
            <a:endParaRPr lang="ta-IN" sz="2000" b="1" dirty="0">
              <a:solidFill>
                <a:srgbClr val="002060"/>
              </a:solidFill>
              <a:cs typeface="Calibri"/>
            </a:endParaRPr>
          </a:p>
          <a:p>
            <a:pPr>
              <a:lnSpc>
                <a:spcPct val="80000"/>
              </a:lnSpc>
            </a:pPr>
            <a:endParaRPr lang="ta-IN" sz="20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ta-IN" sz="2000" dirty="0">
              <a:solidFill>
                <a:srgbClr val="00206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hr-HR" sz="2000" dirty="0">
              <a:solidFill>
                <a:srgbClr val="00206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hr-HR" sz="2000" dirty="0">
              <a:solidFill>
                <a:srgbClr val="00206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ta-IN" sz="2000" dirty="0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ta-IN" sz="20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899A6F-2F2A-B647-A55D-CEED88BDC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1" y="1153566"/>
            <a:ext cx="11528986" cy="2445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D3A022-90D1-5048-A5C1-694BF9D00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9" y="4545303"/>
            <a:ext cx="11547235" cy="11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69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o-RO" sz="1400" dirty="0">
                <a:solidFill>
                  <a:prstClr val="black"/>
                </a:solidFill>
                <a:latin typeface="Arial Narrow" panose="020B0606020202030204" pitchFamily="34" charset="0"/>
              </a:rPr>
              <a:t>EuropeAid/138043/IH/SER/RS</a:t>
            </a:r>
            <a:endParaRPr lang="x-none" sz="1400" dirty="0">
              <a:latin typeface="Arial Narrow" panose="020B060602020203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16" y="2136562"/>
            <a:ext cx="7671492" cy="996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a-IN" b="1" dirty="0">
                <a:latin typeface="Calibri"/>
                <a:cs typeface="Calibri"/>
              </a:rPr>
              <a:t>SMERNICE ZA </a:t>
            </a:r>
            <a:r>
              <a:rPr lang="hr-HR" b="1" dirty="0">
                <a:latin typeface="Calibri"/>
                <a:cs typeface="Calibri"/>
              </a:rPr>
              <a:t>SKUPLJANJE </a:t>
            </a:r>
            <a:r>
              <a:rPr lang="ta-IN" b="1" dirty="0">
                <a:latin typeface="Calibri"/>
                <a:cs typeface="Calibri"/>
              </a:rPr>
              <a:t>ISHODA UČENJA </a:t>
            </a:r>
            <a:r>
              <a:rPr lang="ta-IN" b="1" dirty="0" err="1">
                <a:latin typeface="Calibri"/>
                <a:cs typeface="Calibri"/>
              </a:rPr>
              <a:t>U</a:t>
            </a:r>
            <a:r>
              <a:rPr lang="ta-IN" b="1" dirty="0">
                <a:latin typeface="Calibri"/>
                <a:cs typeface="Calibri"/>
              </a:rPr>
              <a:t> </a:t>
            </a:r>
            <a:r>
              <a:rPr lang="hr-HR" b="1" dirty="0">
                <a:latin typeface="Calibri"/>
                <a:cs typeface="Calibri"/>
              </a:rPr>
              <a:t>ŠIRE</a:t>
            </a:r>
            <a:r>
              <a:rPr lang="ta-IN" b="1" dirty="0">
                <a:latin typeface="Calibri"/>
                <a:cs typeface="Calibri"/>
              </a:rPr>
              <a:t> GRUPE</a:t>
            </a:r>
            <a:endParaRPr lang="sl-SI" b="1" dirty="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Screenshot 2019-08-25 12.57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780" y="1210200"/>
            <a:ext cx="3523301" cy="455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11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ro-RO" sz="1400" dirty="0">
                <a:solidFill>
                  <a:prstClr val="black"/>
                </a:solidFill>
                <a:latin typeface="Calibri"/>
                <a:cs typeface="Calibri"/>
              </a:rPr>
              <a:t>EuropeAid/138043/IH/SER/RS</a:t>
            </a:r>
            <a:endParaRPr lang="x-none" sz="1400" dirty="0">
              <a:latin typeface="Calibri"/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266267" y="921912"/>
            <a:ext cx="11633861" cy="48963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r-HR" sz="2400" dirty="0">
                <a:solidFill>
                  <a:srgbClr val="000090"/>
                </a:solidFill>
                <a:latin typeface="Calibri"/>
                <a:cs typeface="Calibri"/>
              </a:rPr>
              <a:t>Za znanja (a tako i za </a:t>
            </a:r>
            <a:r>
              <a:rPr lang="hr-HR" sz="2400" dirty="0" err="1">
                <a:solidFill>
                  <a:srgbClr val="000090"/>
                </a:solidFill>
                <a:latin typeface="Calibri"/>
                <a:cs typeface="Calibri"/>
              </a:rPr>
              <a:t>veštine</a:t>
            </a:r>
            <a:r>
              <a:rPr lang="hr-HR" sz="2400" dirty="0">
                <a:solidFill>
                  <a:srgbClr val="000090"/>
                </a:solidFill>
                <a:latin typeface="Calibri"/>
                <a:cs typeface="Calibri"/>
              </a:rPr>
              <a:t>, sposobnosti i stavove) – potrebno je analizirati i skupiti znanja (</a:t>
            </a:r>
            <a:r>
              <a:rPr lang="hr-HR" sz="2400" dirty="0" err="1">
                <a:solidFill>
                  <a:srgbClr val="000090"/>
                </a:solidFill>
                <a:latin typeface="Calibri"/>
                <a:cs typeface="Calibri"/>
              </a:rPr>
              <a:t>veštine</a:t>
            </a:r>
            <a:r>
              <a:rPr lang="hr-HR" sz="2400" dirty="0">
                <a:solidFill>
                  <a:srgbClr val="000090"/>
                </a:solidFill>
                <a:latin typeface="Calibri"/>
                <a:cs typeface="Calibri"/>
              </a:rPr>
              <a:t>, sposobnosti i stavove) u šire grupe.</a:t>
            </a:r>
          </a:p>
          <a:p>
            <a:pPr>
              <a:lnSpc>
                <a:spcPct val="100000"/>
              </a:lnSpc>
            </a:pPr>
            <a:endParaRPr lang="hr-HR" sz="2400" dirty="0">
              <a:solidFill>
                <a:srgbClr val="00009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hr-HR" sz="2400" dirty="0">
                <a:solidFill>
                  <a:srgbClr val="000090"/>
                </a:solidFill>
                <a:latin typeface="Calibri"/>
                <a:cs typeface="Calibri"/>
              </a:rPr>
              <a:t>Kod prvog (</a:t>
            </a:r>
            <a:r>
              <a:rPr lang="hr-HR" sz="2400" b="1" dirty="0">
                <a:solidFill>
                  <a:srgbClr val="000090"/>
                </a:solidFill>
                <a:latin typeface="Calibri"/>
                <a:cs typeface="Calibri"/>
              </a:rPr>
              <a:t>inicijalnog</a:t>
            </a:r>
            <a:r>
              <a:rPr lang="hr-HR" sz="2400" dirty="0">
                <a:solidFill>
                  <a:srgbClr val="000090"/>
                </a:solidFill>
                <a:latin typeface="Calibri"/>
                <a:cs typeface="Calibri"/>
              </a:rPr>
              <a:t>) zapisa ishoda učenja (znanja, </a:t>
            </a:r>
            <a:r>
              <a:rPr lang="hr-HR" sz="2400" dirty="0" err="1">
                <a:solidFill>
                  <a:srgbClr val="000090"/>
                </a:solidFill>
                <a:latin typeface="Calibri"/>
                <a:cs typeface="Calibri"/>
              </a:rPr>
              <a:t>veština</a:t>
            </a:r>
            <a:r>
              <a:rPr lang="hr-HR" sz="2400" dirty="0">
                <a:solidFill>
                  <a:srgbClr val="000090"/>
                </a:solidFill>
                <a:latin typeface="Calibri"/>
                <a:cs typeface="Calibri"/>
              </a:rPr>
              <a:t>, sposobnosti i stavova) često se dogodi da se niz navedenih ishoda učenja  sadržajno već </a:t>
            </a:r>
            <a:r>
              <a:rPr lang="hr-HR" sz="2400" dirty="0" err="1">
                <a:solidFill>
                  <a:srgbClr val="000090"/>
                </a:solidFill>
                <a:latin typeface="Calibri"/>
                <a:cs typeface="Calibri"/>
              </a:rPr>
              <a:t>podrazumevaju</a:t>
            </a:r>
            <a:r>
              <a:rPr lang="hr-HR" sz="2400" dirty="0">
                <a:solidFill>
                  <a:srgbClr val="000090"/>
                </a:solidFill>
                <a:latin typeface="Calibri"/>
                <a:cs typeface="Calibri"/>
              </a:rPr>
              <a:t> unutar nekog šireg navedenog ishoda učenja.</a:t>
            </a:r>
          </a:p>
          <a:p>
            <a:pPr>
              <a:lnSpc>
                <a:spcPct val="100000"/>
              </a:lnSpc>
            </a:pPr>
            <a:endParaRPr lang="hr-HR" sz="2400" dirty="0">
              <a:solidFill>
                <a:srgbClr val="00009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hr-HR" sz="2400" dirty="0">
                <a:solidFill>
                  <a:srgbClr val="000090"/>
                </a:solidFill>
                <a:latin typeface="Calibri"/>
                <a:cs typeface="Calibri"/>
              </a:rPr>
              <a:t>Kad se provede </a:t>
            </a:r>
            <a:r>
              <a:rPr lang="hr-HR" sz="2400" dirty="0" err="1">
                <a:solidFill>
                  <a:srgbClr val="000090"/>
                </a:solidFill>
                <a:latin typeface="Calibri"/>
                <a:cs typeface="Calibri"/>
              </a:rPr>
              <a:t>grupisanja</a:t>
            </a:r>
            <a:r>
              <a:rPr lang="hr-HR" sz="2400" dirty="0">
                <a:solidFill>
                  <a:srgbClr val="000090"/>
                </a:solidFill>
                <a:latin typeface="Calibri"/>
                <a:cs typeface="Calibri"/>
              </a:rPr>
              <a:t> – iz grupe se izabere (ili se kreira) predstavnik </a:t>
            </a:r>
            <a:r>
              <a:rPr lang="hr-HR" sz="2400" dirty="0" err="1">
                <a:solidFill>
                  <a:srgbClr val="000090"/>
                </a:solidFill>
                <a:latin typeface="Calibri"/>
                <a:cs typeface="Calibri"/>
              </a:rPr>
              <a:t>grupisanih</a:t>
            </a:r>
            <a:r>
              <a:rPr lang="hr-HR" sz="2400" dirty="0">
                <a:solidFill>
                  <a:srgbClr val="000090"/>
                </a:solidFill>
                <a:latin typeface="Calibri"/>
                <a:cs typeface="Calibri"/>
              </a:rPr>
              <a:t> ishoda učenja (znanja, </a:t>
            </a:r>
            <a:r>
              <a:rPr lang="hr-HR" sz="2400" dirty="0" err="1">
                <a:solidFill>
                  <a:srgbClr val="000090"/>
                </a:solidFill>
                <a:latin typeface="Calibri"/>
                <a:cs typeface="Calibri"/>
              </a:rPr>
              <a:t>veština</a:t>
            </a:r>
            <a:r>
              <a:rPr lang="hr-HR" sz="2400" dirty="0">
                <a:solidFill>
                  <a:srgbClr val="000090"/>
                </a:solidFill>
                <a:latin typeface="Calibri"/>
                <a:cs typeface="Calibri"/>
              </a:rPr>
              <a:t>, sposobnosti i stavova)</a:t>
            </a:r>
          </a:p>
        </p:txBody>
      </p:sp>
    </p:spTree>
    <p:extLst>
      <p:ext uri="{BB962C8B-B14F-4D97-AF65-F5344CB8AC3E}">
        <p14:creationId xmlns:p14="http://schemas.microsoft.com/office/powerpoint/2010/main" val="33463199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ro-RO" sz="1400" dirty="0">
                <a:solidFill>
                  <a:prstClr val="black"/>
                </a:solidFill>
                <a:latin typeface="Calibri"/>
                <a:cs typeface="Calibri"/>
              </a:rPr>
              <a:t>EuropeAid/138043/IH/SER/RS</a:t>
            </a:r>
            <a:endParaRPr lang="x-none" sz="1400" dirty="0">
              <a:latin typeface="Calibri"/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266267" y="715617"/>
            <a:ext cx="11633861" cy="545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dirty="0">
                <a:solidFill>
                  <a:srgbClr val="000090"/>
                </a:solidFill>
                <a:latin typeface="Calibri"/>
                <a:cs typeface="Calibri"/>
              </a:rPr>
              <a:t>Npr., za znanja (</a:t>
            </a:r>
            <a:r>
              <a:rPr lang="hr-HR" sz="1600" dirty="0" err="1">
                <a:solidFill>
                  <a:srgbClr val="000090"/>
                </a:solidFill>
                <a:latin typeface="Calibri"/>
                <a:cs typeface="Calibri"/>
              </a:rPr>
              <a:t>primer</a:t>
            </a:r>
            <a:r>
              <a:rPr lang="hr-HR" sz="1600" dirty="0">
                <a:solidFill>
                  <a:srgbClr val="000090"/>
                </a:solidFill>
                <a:latin typeface="Calibri"/>
                <a:cs typeface="Calibri"/>
              </a:rPr>
              <a:t> iz inicijative):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objasni principe održavanja pribora, alata i prostora na radnom </a:t>
            </a:r>
            <a:r>
              <a:rPr lang="hr-HR" sz="1600" dirty="0" err="1">
                <a:solidFill>
                  <a:srgbClr val="000090"/>
                </a:solidFill>
                <a:cs typeface="Calibri"/>
              </a:rPr>
              <a:t>mestu</a:t>
            </a:r>
            <a:r>
              <a:rPr lang="hr-HR" sz="1600" dirty="0">
                <a:solidFill>
                  <a:srgbClr val="000090"/>
                </a:solidFill>
                <a:cs typeface="Calibri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objasni značaj </a:t>
            </a:r>
            <a:r>
              <a:rPr lang="hr-HR" sz="1600" dirty="0" err="1">
                <a:solidFill>
                  <a:srgbClr val="000090"/>
                </a:solidFill>
                <a:cs typeface="Calibri"/>
              </a:rPr>
              <a:t>primene</a:t>
            </a:r>
            <a:r>
              <a:rPr lang="hr-HR" sz="1600" dirty="0">
                <a:solidFill>
                  <a:srgbClr val="000090"/>
                </a:solidFill>
                <a:cs typeface="Calibri"/>
              </a:rPr>
              <a:t> propisa iz oblasti </a:t>
            </a:r>
            <a:r>
              <a:rPr lang="hr-HR" sz="1600" dirty="0" err="1">
                <a:solidFill>
                  <a:srgbClr val="000090"/>
                </a:solidFill>
                <a:cs typeface="Calibri"/>
              </a:rPr>
              <a:t>bezbednosti</a:t>
            </a:r>
            <a:r>
              <a:rPr lang="hr-HR" sz="1600" dirty="0">
                <a:solidFill>
                  <a:srgbClr val="000090"/>
                </a:solidFill>
                <a:cs typeface="Calibri"/>
              </a:rPr>
              <a:t> i zaštite zdravlja na radu, </a:t>
            </a:r>
            <a:r>
              <a:rPr lang="hr-HR" sz="1600" dirty="0" err="1">
                <a:solidFill>
                  <a:srgbClr val="000090"/>
                </a:solidFill>
                <a:cs typeface="Calibri"/>
              </a:rPr>
              <a:t>protivpožarne</a:t>
            </a:r>
            <a:r>
              <a:rPr lang="hr-HR" sz="1600" dirty="0">
                <a:solidFill>
                  <a:srgbClr val="000090"/>
                </a:solidFill>
                <a:cs typeface="Calibri"/>
              </a:rPr>
              <a:t> zaštite i iz oblasti zaštite životne sredine;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razlikuje vrste otpada koji se pojavljuju pri radu;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razlikuje načine odlaganja otpada prema vrsti;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razlikuje vrste tehničke dokumentacije koju koristi u radu;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objasni načine vođenja odgovarajućih evidencija u proizvodnji;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navede vrste tekstilnih vlakana, njihova svojstva i </a:t>
            </a:r>
            <a:r>
              <a:rPr lang="hr-HR" sz="1600" dirty="0" err="1">
                <a:solidFill>
                  <a:srgbClr val="000090"/>
                </a:solidFill>
                <a:cs typeface="Calibri"/>
              </a:rPr>
              <a:t>primenu</a:t>
            </a:r>
            <a:r>
              <a:rPr lang="hr-HR" sz="1600" dirty="0">
                <a:solidFill>
                  <a:srgbClr val="000090"/>
                </a:solidFill>
                <a:cs typeface="Calibri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navede vrste tekstilnih materijala, njihove osnovne karakteristike i način upotrebe;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objasni ponašanje tekstilnih materijala u toku eksploatacije;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poznaje stručnu terminologiju na </a:t>
            </a:r>
            <a:r>
              <a:rPr lang="hr-HR" sz="1600" dirty="0" err="1">
                <a:solidFill>
                  <a:srgbClr val="000090"/>
                </a:solidFill>
                <a:cs typeface="Calibri"/>
              </a:rPr>
              <a:t>maternjem</a:t>
            </a:r>
            <a:r>
              <a:rPr lang="hr-HR" sz="1600" dirty="0">
                <a:solidFill>
                  <a:srgbClr val="000090"/>
                </a:solidFill>
                <a:cs typeface="Calibri"/>
              </a:rPr>
              <a:t> i bar jednom stranom jeziku;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objasni funkcije mašina i uređaja koji se koriste u tekstilnim tehnologijama (predenje, tkanje, pletenje, oplemenjivanje ili konfekcija);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objasni principe rada različitih mašina i uređaja;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poznaje sisteme automatskog upravljanja i regulacije;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poznaje mehaničke komponente mašina;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poznaje električne komponente mašina;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poznaje elektronske komponente mašina;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poznaje </a:t>
            </a:r>
            <a:r>
              <a:rPr lang="hr-HR" sz="1600" dirty="0" err="1">
                <a:solidFill>
                  <a:srgbClr val="000090"/>
                </a:solidFill>
                <a:cs typeface="Calibri"/>
              </a:rPr>
              <a:t>mehatronske</a:t>
            </a:r>
            <a:r>
              <a:rPr lang="hr-HR" sz="1600" dirty="0">
                <a:solidFill>
                  <a:srgbClr val="000090"/>
                </a:solidFill>
                <a:cs typeface="Calibri"/>
              </a:rPr>
              <a:t> komponente mašina;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opiše postupke montaže i demontaže mašina i uređaja odnosno njihovih </a:t>
            </a:r>
            <a:r>
              <a:rPr lang="hr-HR" sz="1600" dirty="0" err="1">
                <a:solidFill>
                  <a:srgbClr val="000090"/>
                </a:solidFill>
                <a:cs typeface="Calibri"/>
              </a:rPr>
              <a:t>delova</a:t>
            </a:r>
            <a:r>
              <a:rPr lang="hr-HR" sz="1600" dirty="0">
                <a:solidFill>
                  <a:srgbClr val="000090"/>
                </a:solidFill>
                <a:cs typeface="Calibri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razlikuje postupke održavanja mašina i uređaja;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navede procedure održavanja i servisiranja;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razlikuje pribore, alate i instrumente koji se koriste za tekuće održavanje i servisiranje.</a:t>
            </a:r>
            <a:endParaRPr lang="hr-HR" sz="1600" dirty="0">
              <a:solidFill>
                <a:srgbClr val="00009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r-HR" sz="16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5113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ro-RO" sz="1400" dirty="0">
                <a:solidFill>
                  <a:prstClr val="black"/>
                </a:solidFill>
                <a:latin typeface="Calibri"/>
                <a:cs typeface="Calibri"/>
              </a:rPr>
              <a:t>EuropeAid/138043/IH/SER/RS</a:t>
            </a:r>
            <a:endParaRPr lang="x-none" sz="1400" dirty="0">
              <a:latin typeface="Calibri"/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266267" y="715617"/>
            <a:ext cx="11633861" cy="545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dirty="0">
                <a:solidFill>
                  <a:srgbClr val="000090"/>
                </a:solidFill>
                <a:latin typeface="Calibri"/>
                <a:cs typeface="Calibri"/>
              </a:rPr>
              <a:t>Npr., za znanja: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objasni principe održavanja pribora, alata i prostora na radnom </a:t>
            </a:r>
            <a:r>
              <a:rPr lang="hr-HR" sz="1600" dirty="0" err="1">
                <a:solidFill>
                  <a:srgbClr val="000090"/>
                </a:solidFill>
                <a:cs typeface="Calibri"/>
              </a:rPr>
              <a:t>mestu</a:t>
            </a:r>
            <a:r>
              <a:rPr lang="hr-HR" sz="1600" dirty="0">
                <a:solidFill>
                  <a:srgbClr val="000090"/>
                </a:solidFill>
                <a:cs typeface="Calibri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objasni značaj </a:t>
            </a:r>
            <a:r>
              <a:rPr lang="hr-HR" sz="1600" dirty="0" err="1">
                <a:solidFill>
                  <a:srgbClr val="000090"/>
                </a:solidFill>
                <a:cs typeface="Calibri"/>
              </a:rPr>
              <a:t>primene</a:t>
            </a:r>
            <a:r>
              <a:rPr lang="hr-HR" sz="1600" dirty="0">
                <a:solidFill>
                  <a:srgbClr val="000090"/>
                </a:solidFill>
                <a:cs typeface="Calibri"/>
              </a:rPr>
              <a:t> propisa iz oblasti </a:t>
            </a:r>
            <a:r>
              <a:rPr lang="hr-HR" sz="1600" dirty="0" err="1">
                <a:solidFill>
                  <a:srgbClr val="000090"/>
                </a:solidFill>
                <a:cs typeface="Calibri"/>
              </a:rPr>
              <a:t>bezbednosti</a:t>
            </a:r>
            <a:r>
              <a:rPr lang="hr-HR" sz="1600" dirty="0">
                <a:solidFill>
                  <a:srgbClr val="000090"/>
                </a:solidFill>
                <a:cs typeface="Calibri"/>
              </a:rPr>
              <a:t> i zaštite zdravlja na radu, </a:t>
            </a:r>
            <a:r>
              <a:rPr lang="hr-HR" sz="1600" dirty="0" err="1">
                <a:solidFill>
                  <a:srgbClr val="000090"/>
                </a:solidFill>
                <a:cs typeface="Calibri"/>
              </a:rPr>
              <a:t>protivpožarne</a:t>
            </a:r>
            <a:r>
              <a:rPr lang="hr-HR" sz="1600" dirty="0">
                <a:solidFill>
                  <a:srgbClr val="000090"/>
                </a:solidFill>
                <a:cs typeface="Calibri"/>
              </a:rPr>
              <a:t> zaštite i iz oblasti zaštite životne sredine;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razlikuje vrste otpada koji se pojavljuju pri radu;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razlikuje načine odlaganja otpada prema vrsti;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razlikuje vrste tehničke dokumentacije koju koristi u radu;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objasni načine vođenja odgovarajućih evidencija u proizvodnji;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navede vrste tekstilnih vlakana, njihova svojstva i </a:t>
            </a:r>
            <a:r>
              <a:rPr lang="hr-HR" sz="1600" dirty="0" err="1">
                <a:solidFill>
                  <a:srgbClr val="000090"/>
                </a:solidFill>
                <a:cs typeface="Calibri"/>
              </a:rPr>
              <a:t>primenu</a:t>
            </a:r>
            <a:r>
              <a:rPr lang="hr-HR" sz="1600" dirty="0">
                <a:solidFill>
                  <a:srgbClr val="000090"/>
                </a:solidFill>
                <a:cs typeface="Calibri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navede vrste tekstilnih materijala, njihove osnovne karakteristike i način upotrebe;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objasni ponašanje tekstilnih materijala u toku eksploatacije;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poznaje stručnu terminologiju na </a:t>
            </a:r>
            <a:r>
              <a:rPr lang="hr-HR" sz="1600" dirty="0" err="1">
                <a:solidFill>
                  <a:srgbClr val="000090"/>
                </a:solidFill>
                <a:cs typeface="Calibri"/>
              </a:rPr>
              <a:t>maternjem</a:t>
            </a:r>
            <a:r>
              <a:rPr lang="hr-HR" sz="1600" dirty="0">
                <a:solidFill>
                  <a:srgbClr val="000090"/>
                </a:solidFill>
                <a:cs typeface="Calibri"/>
              </a:rPr>
              <a:t> i bar jednom stranom jeziku;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objasni funkcije mašina i uređaja koji se koriste u tekstilnim tehnologijama (predenje, tkanje, pletenje, oplemenjivanje ili konfekcija);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objasni principe rada različitih mašina i uređaja;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poznaje sisteme automatskog upravljanja i regulacije;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poznaje mehaničke komponente mašina;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poznaje električne komponente mašina;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poznaje elektronske komponente mašina;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poznaje </a:t>
            </a:r>
            <a:r>
              <a:rPr lang="hr-HR" sz="1600" dirty="0" err="1">
                <a:solidFill>
                  <a:srgbClr val="000090"/>
                </a:solidFill>
                <a:cs typeface="Calibri"/>
              </a:rPr>
              <a:t>mehatronske</a:t>
            </a:r>
            <a:r>
              <a:rPr lang="hr-HR" sz="1600" dirty="0">
                <a:solidFill>
                  <a:srgbClr val="000090"/>
                </a:solidFill>
                <a:cs typeface="Calibri"/>
              </a:rPr>
              <a:t> komponente mašina;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opiše postupke montaže i demontaže mašina i uređaja odnosno njihovih </a:t>
            </a:r>
            <a:r>
              <a:rPr lang="hr-HR" sz="1600" dirty="0" err="1">
                <a:solidFill>
                  <a:srgbClr val="000090"/>
                </a:solidFill>
                <a:cs typeface="Calibri"/>
              </a:rPr>
              <a:t>delova</a:t>
            </a:r>
            <a:r>
              <a:rPr lang="hr-HR" sz="1600" dirty="0">
                <a:solidFill>
                  <a:srgbClr val="000090"/>
                </a:solidFill>
                <a:cs typeface="Calibri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razlikuje postupke održavanja mašina i uređaja;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navede procedure održavanja i servisiranja;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razlikuje pribore, alate i instrumente koji se koriste za tekuće održavanje i servisiranje.</a:t>
            </a:r>
            <a:endParaRPr lang="hr-HR" sz="1600" dirty="0">
              <a:solidFill>
                <a:srgbClr val="00009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r-HR" sz="16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464CA-2BBE-F845-AF53-84F56A39F63C}"/>
              </a:ext>
            </a:extLst>
          </p:cNvPr>
          <p:cNvSpPr/>
          <p:nvPr/>
        </p:nvSpPr>
        <p:spPr>
          <a:xfrm>
            <a:off x="477078" y="3949147"/>
            <a:ext cx="4611757" cy="1192695"/>
          </a:xfrm>
          <a:prstGeom prst="round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AB02E37-F048-F645-894C-7DBA038198FB}"/>
              </a:ext>
            </a:extLst>
          </p:cNvPr>
          <p:cNvSpPr/>
          <p:nvPr/>
        </p:nvSpPr>
        <p:spPr>
          <a:xfrm>
            <a:off x="477078" y="1223079"/>
            <a:ext cx="11184835" cy="804504"/>
          </a:xfrm>
          <a:prstGeom prst="round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3883CF5-0FFB-794D-8E0C-A48ABFB914C0}"/>
              </a:ext>
            </a:extLst>
          </p:cNvPr>
          <p:cNvSpPr/>
          <p:nvPr/>
        </p:nvSpPr>
        <p:spPr>
          <a:xfrm>
            <a:off x="477077" y="2027583"/>
            <a:ext cx="5380384" cy="437323"/>
          </a:xfrm>
          <a:prstGeom prst="round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FFE58A2-8E9F-394C-B3FA-75099E1EF6D3}"/>
              </a:ext>
            </a:extLst>
          </p:cNvPr>
          <p:cNvSpPr/>
          <p:nvPr/>
        </p:nvSpPr>
        <p:spPr>
          <a:xfrm>
            <a:off x="477077" y="2478154"/>
            <a:ext cx="6904384" cy="689116"/>
          </a:xfrm>
          <a:prstGeom prst="round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671F407-6490-0141-ADD7-DFFD3B2FB26A}"/>
              </a:ext>
            </a:extLst>
          </p:cNvPr>
          <p:cNvSpPr/>
          <p:nvPr/>
        </p:nvSpPr>
        <p:spPr>
          <a:xfrm>
            <a:off x="477077" y="5161719"/>
            <a:ext cx="6745358" cy="239450"/>
          </a:xfrm>
          <a:prstGeom prst="round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A266353-6E0A-A441-A6DB-2E5DDE848201}"/>
              </a:ext>
            </a:extLst>
          </p:cNvPr>
          <p:cNvSpPr/>
          <p:nvPr/>
        </p:nvSpPr>
        <p:spPr>
          <a:xfrm>
            <a:off x="477077" y="965028"/>
            <a:ext cx="6745358" cy="239450"/>
          </a:xfrm>
          <a:prstGeom prst="round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DAAC1F5-6A0E-F74A-AC90-33730AF9CEFA}"/>
              </a:ext>
            </a:extLst>
          </p:cNvPr>
          <p:cNvSpPr/>
          <p:nvPr/>
        </p:nvSpPr>
        <p:spPr>
          <a:xfrm>
            <a:off x="477077" y="3197563"/>
            <a:ext cx="6745358" cy="239450"/>
          </a:xfrm>
          <a:prstGeom prst="round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B4D93DA-FE1A-D840-96E6-489B60DE11C4}"/>
              </a:ext>
            </a:extLst>
          </p:cNvPr>
          <p:cNvSpPr/>
          <p:nvPr/>
        </p:nvSpPr>
        <p:spPr>
          <a:xfrm>
            <a:off x="477077" y="3478512"/>
            <a:ext cx="11065566" cy="450757"/>
          </a:xfrm>
          <a:prstGeom prst="round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D59F0BD-29DA-A744-B67F-87FB16749347}"/>
              </a:ext>
            </a:extLst>
          </p:cNvPr>
          <p:cNvSpPr/>
          <p:nvPr/>
        </p:nvSpPr>
        <p:spPr>
          <a:xfrm>
            <a:off x="477078" y="5421046"/>
            <a:ext cx="7182679" cy="721337"/>
          </a:xfrm>
          <a:prstGeom prst="round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8423100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ro-RO" sz="1400" dirty="0">
                <a:solidFill>
                  <a:prstClr val="black"/>
                </a:solidFill>
                <a:latin typeface="Calibri"/>
                <a:cs typeface="Calibri"/>
              </a:rPr>
              <a:t>EuropeAid/138043/IH/SER/RS</a:t>
            </a:r>
            <a:endParaRPr lang="x-none" sz="1400" dirty="0">
              <a:latin typeface="Calibri"/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266267" y="715617"/>
            <a:ext cx="11633861" cy="545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dirty="0">
                <a:solidFill>
                  <a:srgbClr val="000090"/>
                </a:solidFill>
                <a:latin typeface="Calibri"/>
                <a:cs typeface="Calibri"/>
              </a:rPr>
              <a:t>Npr., za znanja: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objasni principe održavanja pribora, alata i prostora na radnom </a:t>
            </a:r>
            <a:r>
              <a:rPr lang="hr-HR" sz="1600" dirty="0" err="1">
                <a:solidFill>
                  <a:srgbClr val="000090"/>
                </a:solidFill>
                <a:cs typeface="Calibri"/>
              </a:rPr>
              <a:t>mestu</a:t>
            </a:r>
            <a:r>
              <a:rPr lang="hr-HR" sz="1600" dirty="0">
                <a:solidFill>
                  <a:srgbClr val="000090"/>
                </a:solidFill>
                <a:cs typeface="Calibri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objasni značaj </a:t>
            </a:r>
            <a:r>
              <a:rPr lang="hr-HR" sz="1600" dirty="0" err="1">
                <a:solidFill>
                  <a:srgbClr val="000090"/>
                </a:solidFill>
                <a:cs typeface="Calibri"/>
              </a:rPr>
              <a:t>primene</a:t>
            </a:r>
            <a:r>
              <a:rPr lang="hr-HR" sz="1600" dirty="0">
                <a:solidFill>
                  <a:srgbClr val="000090"/>
                </a:solidFill>
                <a:cs typeface="Calibri"/>
              </a:rPr>
              <a:t> propisa iz oblasti </a:t>
            </a:r>
            <a:r>
              <a:rPr lang="hr-HR" sz="1600" dirty="0" err="1">
                <a:solidFill>
                  <a:srgbClr val="000090"/>
                </a:solidFill>
                <a:cs typeface="Calibri"/>
              </a:rPr>
              <a:t>bezbednosti</a:t>
            </a:r>
            <a:r>
              <a:rPr lang="hr-HR" sz="1600" dirty="0">
                <a:solidFill>
                  <a:srgbClr val="000090"/>
                </a:solidFill>
                <a:cs typeface="Calibri"/>
              </a:rPr>
              <a:t> i zaštite zdravlja na radu, </a:t>
            </a:r>
            <a:r>
              <a:rPr lang="hr-HR" sz="1600" dirty="0" err="1">
                <a:solidFill>
                  <a:srgbClr val="000090"/>
                </a:solidFill>
                <a:cs typeface="Calibri"/>
              </a:rPr>
              <a:t>protivpožarne</a:t>
            </a:r>
            <a:r>
              <a:rPr lang="hr-HR" sz="1600" dirty="0">
                <a:solidFill>
                  <a:srgbClr val="000090"/>
                </a:solidFill>
                <a:cs typeface="Calibri"/>
              </a:rPr>
              <a:t> zaštite i iz oblasti zaštite životne sredine;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razlikuje vrste otpada koji se pojavljuju pri radu;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razlikuje načine odlaganja otpada prema vrsti;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razlikuje vrste tehničke dokumentacije koju koristi u radu;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objasni načine vođenja odgovarajućih evidencija u proizvodnji;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navede vrste tekstilnih vlakana, njihova svojstva i </a:t>
            </a:r>
            <a:r>
              <a:rPr lang="hr-HR" sz="1600" dirty="0" err="1">
                <a:solidFill>
                  <a:srgbClr val="000090"/>
                </a:solidFill>
                <a:cs typeface="Calibri"/>
              </a:rPr>
              <a:t>primenu</a:t>
            </a:r>
            <a:r>
              <a:rPr lang="hr-HR" sz="1600" dirty="0">
                <a:solidFill>
                  <a:srgbClr val="000090"/>
                </a:solidFill>
                <a:cs typeface="Calibri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navede vrste tekstilnih materijala, njihove osnovne karakteristike i način upotrebe;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objasni ponašanje tekstilnih materijala u toku eksploatacije;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poznaje stručnu terminologiju na </a:t>
            </a:r>
            <a:r>
              <a:rPr lang="hr-HR" sz="1600" dirty="0" err="1">
                <a:solidFill>
                  <a:srgbClr val="000090"/>
                </a:solidFill>
                <a:cs typeface="Calibri"/>
              </a:rPr>
              <a:t>maternjem</a:t>
            </a:r>
            <a:r>
              <a:rPr lang="hr-HR" sz="1600" dirty="0">
                <a:solidFill>
                  <a:srgbClr val="000090"/>
                </a:solidFill>
                <a:cs typeface="Calibri"/>
              </a:rPr>
              <a:t> i bar jednom stranom jeziku;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objasni funkcije mašina i uređaja koji se koriste u tekstilnim tehnologijama (predenje, tkanje, pletenje, oplemenjivanje ili konfekcija);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objasni principe rada različitih mašina i uređaja;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poznaje sisteme automatskog upravljanja i regulacije;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poznaje mehaničke komponente mašina;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poznaje električne komponente mašina;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poznaje elektronske komponente mašina;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poznaje </a:t>
            </a:r>
            <a:r>
              <a:rPr lang="hr-HR" sz="1600" dirty="0" err="1">
                <a:solidFill>
                  <a:srgbClr val="000090"/>
                </a:solidFill>
                <a:cs typeface="Calibri"/>
              </a:rPr>
              <a:t>mehatronske</a:t>
            </a:r>
            <a:r>
              <a:rPr lang="hr-HR" sz="1600" dirty="0">
                <a:solidFill>
                  <a:srgbClr val="000090"/>
                </a:solidFill>
                <a:cs typeface="Calibri"/>
              </a:rPr>
              <a:t> komponente mašina;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opiše postupke montaže i demontaže mašina i uređaja odnosno njihovih </a:t>
            </a:r>
            <a:r>
              <a:rPr lang="hr-HR" sz="1600" dirty="0" err="1">
                <a:solidFill>
                  <a:srgbClr val="000090"/>
                </a:solidFill>
                <a:cs typeface="Calibri"/>
              </a:rPr>
              <a:t>delova</a:t>
            </a:r>
            <a:r>
              <a:rPr lang="hr-HR" sz="1600" dirty="0">
                <a:solidFill>
                  <a:srgbClr val="000090"/>
                </a:solidFill>
                <a:cs typeface="Calibri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razlikuje postupke održavanja mašina i uređaja;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navede procedure održavanja i servisiranja;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600" dirty="0">
                <a:solidFill>
                  <a:srgbClr val="000090"/>
                </a:solidFill>
                <a:cs typeface="Calibri"/>
              </a:rPr>
              <a:t>razlikuje pribore, alate i instrumente koji se koriste za tekuće održavanje i servisiranje.</a:t>
            </a:r>
            <a:endParaRPr lang="hr-HR" sz="1600" dirty="0">
              <a:solidFill>
                <a:srgbClr val="00009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r-HR" sz="16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464CA-2BBE-F845-AF53-84F56A39F63C}"/>
              </a:ext>
            </a:extLst>
          </p:cNvPr>
          <p:cNvSpPr/>
          <p:nvPr/>
        </p:nvSpPr>
        <p:spPr>
          <a:xfrm>
            <a:off x="477078" y="3949147"/>
            <a:ext cx="4611757" cy="1192695"/>
          </a:xfrm>
          <a:prstGeom prst="round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7" name="Označba mesta vsebine 2">
            <a:extLst>
              <a:ext uri="{FF2B5EF4-FFF2-40B4-BE49-F238E27FC236}">
                <a16:creationId xmlns:a16="http://schemas.microsoft.com/office/drawing/2014/main" id="{CA77CCAF-493A-964A-BBC0-392F0A910EED}"/>
              </a:ext>
            </a:extLst>
          </p:cNvPr>
          <p:cNvSpPr txBox="1">
            <a:spLocks/>
          </p:cNvSpPr>
          <p:nvPr/>
        </p:nvSpPr>
        <p:spPr>
          <a:xfrm>
            <a:off x="4949687" y="4326613"/>
            <a:ext cx="6897434" cy="36465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2000" dirty="0" err="1">
                <a:solidFill>
                  <a:srgbClr val="002060"/>
                </a:solidFill>
                <a:cs typeface="Calibri"/>
              </a:rPr>
              <a:t>opiše</a:t>
            </a:r>
            <a:r>
              <a:rPr lang="en-GB" sz="2000" dirty="0">
                <a:solidFill>
                  <a:srgbClr val="002060"/>
                </a:solidFill>
                <a:cs typeface="Calibri"/>
              </a:rPr>
              <a:t> </a:t>
            </a:r>
            <a:r>
              <a:rPr lang="en-GB" sz="2000" dirty="0" err="1">
                <a:solidFill>
                  <a:srgbClr val="002060"/>
                </a:solidFill>
                <a:cs typeface="Calibri"/>
              </a:rPr>
              <a:t>komponente</a:t>
            </a:r>
            <a:r>
              <a:rPr lang="en-GB" sz="2000" dirty="0">
                <a:solidFill>
                  <a:srgbClr val="002060"/>
                </a:solidFill>
                <a:cs typeface="Calibri"/>
              </a:rPr>
              <a:t> </a:t>
            </a:r>
            <a:r>
              <a:rPr lang="en-GB" sz="2000" dirty="0" err="1">
                <a:solidFill>
                  <a:srgbClr val="002060"/>
                </a:solidFill>
                <a:cs typeface="Calibri"/>
              </a:rPr>
              <a:t>i</a:t>
            </a:r>
            <a:r>
              <a:rPr lang="en-GB" sz="2000" dirty="0">
                <a:solidFill>
                  <a:srgbClr val="002060"/>
                </a:solidFill>
                <a:cs typeface="Calibri"/>
              </a:rPr>
              <a:t> </a:t>
            </a:r>
            <a:r>
              <a:rPr lang="en-GB" sz="2000" dirty="0" err="1">
                <a:solidFill>
                  <a:srgbClr val="002060"/>
                </a:solidFill>
                <a:cs typeface="Calibri"/>
              </a:rPr>
              <a:t>sisteme</a:t>
            </a:r>
            <a:r>
              <a:rPr lang="en-GB" sz="2000" dirty="0">
                <a:solidFill>
                  <a:srgbClr val="002060"/>
                </a:solidFill>
                <a:cs typeface="Calibri"/>
              </a:rPr>
              <a:t> </a:t>
            </a:r>
            <a:r>
              <a:rPr lang="en-GB" sz="2000" dirty="0" err="1">
                <a:solidFill>
                  <a:srgbClr val="002060"/>
                </a:solidFill>
                <a:cs typeface="Calibri"/>
              </a:rPr>
              <a:t>različitih</a:t>
            </a:r>
            <a:r>
              <a:rPr lang="en-GB" sz="2000" dirty="0">
                <a:solidFill>
                  <a:srgbClr val="002060"/>
                </a:solidFill>
                <a:cs typeface="Calibri"/>
              </a:rPr>
              <a:t> </a:t>
            </a:r>
            <a:r>
              <a:rPr lang="en-GB" sz="2000" dirty="0" err="1">
                <a:solidFill>
                  <a:srgbClr val="002060"/>
                </a:solidFill>
                <a:cs typeface="Calibri"/>
              </a:rPr>
              <a:t>tekstilnih</a:t>
            </a:r>
            <a:r>
              <a:rPr lang="en-GB" sz="2000" dirty="0">
                <a:solidFill>
                  <a:srgbClr val="002060"/>
                </a:solidFill>
                <a:cs typeface="Calibri"/>
              </a:rPr>
              <a:t> </a:t>
            </a:r>
            <a:r>
              <a:rPr lang="en-GB" sz="2000" dirty="0" err="1">
                <a:solidFill>
                  <a:srgbClr val="002060"/>
                </a:solidFill>
                <a:cs typeface="Calibri"/>
              </a:rPr>
              <a:t>mašina</a:t>
            </a:r>
            <a:endParaRPr lang="sl-SI" sz="20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AB02E37-F048-F645-894C-7DBA038198FB}"/>
              </a:ext>
            </a:extLst>
          </p:cNvPr>
          <p:cNvSpPr/>
          <p:nvPr/>
        </p:nvSpPr>
        <p:spPr>
          <a:xfrm>
            <a:off x="477078" y="1223079"/>
            <a:ext cx="11184835" cy="804504"/>
          </a:xfrm>
          <a:prstGeom prst="round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0" name="Označba mesta vsebine 2">
            <a:extLst>
              <a:ext uri="{FF2B5EF4-FFF2-40B4-BE49-F238E27FC236}">
                <a16:creationId xmlns:a16="http://schemas.microsoft.com/office/drawing/2014/main" id="{A428DC46-B7CB-B24B-8526-42356108FBCB}"/>
              </a:ext>
            </a:extLst>
          </p:cNvPr>
          <p:cNvSpPr txBox="1">
            <a:spLocks/>
          </p:cNvSpPr>
          <p:nvPr/>
        </p:nvSpPr>
        <p:spPr>
          <a:xfrm>
            <a:off x="6334540" y="1483336"/>
            <a:ext cx="5512581" cy="61051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2000" dirty="0" err="1">
                <a:solidFill>
                  <a:srgbClr val="002060"/>
                </a:solidFill>
                <a:cs typeface="Calibri"/>
              </a:rPr>
              <a:t>opiše</a:t>
            </a:r>
            <a:r>
              <a:rPr lang="en-GB" sz="2000" dirty="0">
                <a:solidFill>
                  <a:srgbClr val="002060"/>
                </a:solidFill>
                <a:cs typeface="Calibri"/>
              </a:rPr>
              <a:t> </a:t>
            </a:r>
            <a:r>
              <a:rPr lang="en-GB" sz="2000" dirty="0" err="1">
                <a:solidFill>
                  <a:srgbClr val="002060"/>
                </a:solidFill>
                <a:cs typeface="Calibri"/>
              </a:rPr>
              <a:t>postupke</a:t>
            </a:r>
            <a:r>
              <a:rPr lang="en-GB" sz="2000" dirty="0">
                <a:solidFill>
                  <a:srgbClr val="002060"/>
                </a:solidFill>
                <a:cs typeface="Calibri"/>
              </a:rPr>
              <a:t> </a:t>
            </a:r>
            <a:r>
              <a:rPr lang="en-GB" sz="2000" dirty="0" err="1">
                <a:solidFill>
                  <a:srgbClr val="002060"/>
                </a:solidFill>
                <a:cs typeface="Calibri"/>
              </a:rPr>
              <a:t>zaštite</a:t>
            </a:r>
            <a:r>
              <a:rPr lang="en-GB" sz="2000" dirty="0">
                <a:solidFill>
                  <a:srgbClr val="002060"/>
                </a:solidFill>
                <a:cs typeface="Calibri"/>
              </a:rPr>
              <a:t> </a:t>
            </a:r>
            <a:r>
              <a:rPr lang="en-GB" sz="2000" dirty="0" err="1">
                <a:solidFill>
                  <a:srgbClr val="002060"/>
                </a:solidFill>
                <a:cs typeface="Calibri"/>
              </a:rPr>
              <a:t>zdravlja</a:t>
            </a:r>
            <a:r>
              <a:rPr lang="en-GB" sz="2000" dirty="0">
                <a:solidFill>
                  <a:srgbClr val="002060"/>
                </a:solidFill>
                <a:cs typeface="Calibri"/>
              </a:rPr>
              <a:t> </a:t>
            </a:r>
            <a:r>
              <a:rPr lang="en-GB" sz="2000" dirty="0" err="1">
                <a:solidFill>
                  <a:srgbClr val="002060"/>
                </a:solidFill>
                <a:cs typeface="Calibri"/>
              </a:rPr>
              <a:t>i</a:t>
            </a:r>
            <a:r>
              <a:rPr lang="en-GB" sz="2000" dirty="0">
                <a:solidFill>
                  <a:srgbClr val="002060"/>
                </a:solidFill>
                <a:cs typeface="Calibri"/>
              </a:rPr>
              <a:t> </a:t>
            </a:r>
            <a:r>
              <a:rPr lang="en-GB" sz="2000" dirty="0" err="1">
                <a:solidFill>
                  <a:srgbClr val="002060"/>
                </a:solidFill>
                <a:cs typeface="Calibri"/>
              </a:rPr>
              <a:t>životne</a:t>
            </a:r>
            <a:r>
              <a:rPr lang="en-GB" sz="2000" dirty="0">
                <a:solidFill>
                  <a:srgbClr val="002060"/>
                </a:solidFill>
                <a:cs typeface="Calibri"/>
              </a:rPr>
              <a:t> </a:t>
            </a:r>
            <a:r>
              <a:rPr lang="en-GB" sz="2000" dirty="0" err="1">
                <a:solidFill>
                  <a:srgbClr val="002060"/>
                </a:solidFill>
                <a:cs typeface="Calibri"/>
              </a:rPr>
              <a:t>sredine</a:t>
            </a:r>
            <a:r>
              <a:rPr lang="en-GB" sz="2000" dirty="0">
                <a:solidFill>
                  <a:srgbClr val="002060"/>
                </a:solidFill>
                <a:cs typeface="Calibri"/>
              </a:rPr>
              <a:t> za </a:t>
            </a:r>
            <a:r>
              <a:rPr lang="en-GB" sz="2000" dirty="0" err="1">
                <a:solidFill>
                  <a:srgbClr val="002060"/>
                </a:solidFill>
                <a:cs typeface="Calibri"/>
              </a:rPr>
              <a:t>mehaničara</a:t>
            </a:r>
            <a:r>
              <a:rPr lang="en-GB" sz="2000" dirty="0">
                <a:solidFill>
                  <a:srgbClr val="002060"/>
                </a:solidFill>
                <a:cs typeface="Calibri"/>
              </a:rPr>
              <a:t> </a:t>
            </a:r>
            <a:r>
              <a:rPr lang="en-GB" sz="2000" dirty="0" err="1">
                <a:solidFill>
                  <a:srgbClr val="002060"/>
                </a:solidFill>
                <a:cs typeface="Calibri"/>
              </a:rPr>
              <a:t>tekstilnih</a:t>
            </a:r>
            <a:r>
              <a:rPr lang="en-GB" sz="2000" dirty="0">
                <a:solidFill>
                  <a:srgbClr val="002060"/>
                </a:solidFill>
                <a:cs typeface="Calibri"/>
              </a:rPr>
              <a:t> </a:t>
            </a:r>
            <a:r>
              <a:rPr lang="en-GB" sz="2000" dirty="0" err="1">
                <a:solidFill>
                  <a:srgbClr val="002060"/>
                </a:solidFill>
                <a:cs typeface="Calibri"/>
              </a:rPr>
              <a:t>mašina</a:t>
            </a:r>
            <a:endParaRPr lang="sl-SI" sz="20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4F061FF-BF01-D148-B4AF-BE510CDBC3A1}"/>
              </a:ext>
            </a:extLst>
          </p:cNvPr>
          <p:cNvSpPr/>
          <p:nvPr/>
        </p:nvSpPr>
        <p:spPr>
          <a:xfrm>
            <a:off x="477077" y="2027583"/>
            <a:ext cx="5380384" cy="437323"/>
          </a:xfrm>
          <a:prstGeom prst="round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38FD542-A410-9040-8BC7-0D78402766BC}"/>
              </a:ext>
            </a:extLst>
          </p:cNvPr>
          <p:cNvSpPr/>
          <p:nvPr/>
        </p:nvSpPr>
        <p:spPr>
          <a:xfrm>
            <a:off x="477077" y="2478154"/>
            <a:ext cx="6904384" cy="689116"/>
          </a:xfrm>
          <a:prstGeom prst="round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2" name="Označba mesta vsebine 2">
            <a:extLst>
              <a:ext uri="{FF2B5EF4-FFF2-40B4-BE49-F238E27FC236}">
                <a16:creationId xmlns:a16="http://schemas.microsoft.com/office/drawing/2014/main" id="{5B4F818F-520C-694F-84BA-30DC23B55AF6}"/>
              </a:ext>
            </a:extLst>
          </p:cNvPr>
          <p:cNvSpPr txBox="1">
            <a:spLocks/>
          </p:cNvSpPr>
          <p:nvPr/>
        </p:nvSpPr>
        <p:spPr>
          <a:xfrm>
            <a:off x="5751443" y="2133383"/>
            <a:ext cx="6095678" cy="60250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hr-HR" sz="2000" dirty="0">
                <a:solidFill>
                  <a:srgbClr val="000090"/>
                </a:solidFill>
                <a:cs typeface="Calibri"/>
              </a:rPr>
              <a:t>navede vrste tehničke dokumentacije i načine vođenja evidencije</a:t>
            </a:r>
            <a:endParaRPr lang="sl-SI" sz="20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DF5F573-89EA-FB4F-A91E-0A631708D726}"/>
              </a:ext>
            </a:extLst>
          </p:cNvPr>
          <p:cNvSpPr/>
          <p:nvPr/>
        </p:nvSpPr>
        <p:spPr>
          <a:xfrm>
            <a:off x="477077" y="5161719"/>
            <a:ext cx="6745358" cy="239450"/>
          </a:xfrm>
          <a:prstGeom prst="round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00D2AD7-CDEB-A547-8566-D24184F316C8}"/>
              </a:ext>
            </a:extLst>
          </p:cNvPr>
          <p:cNvSpPr/>
          <p:nvPr/>
        </p:nvSpPr>
        <p:spPr>
          <a:xfrm>
            <a:off x="477077" y="965028"/>
            <a:ext cx="6745358" cy="239450"/>
          </a:xfrm>
          <a:prstGeom prst="round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5AC8675-370D-BF4A-A837-C199BCFA0DEC}"/>
              </a:ext>
            </a:extLst>
          </p:cNvPr>
          <p:cNvSpPr/>
          <p:nvPr/>
        </p:nvSpPr>
        <p:spPr>
          <a:xfrm>
            <a:off x="477077" y="3197563"/>
            <a:ext cx="6745358" cy="239450"/>
          </a:xfrm>
          <a:prstGeom prst="round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8A1E4F7-7466-1346-8024-5D989BB52FB8}"/>
              </a:ext>
            </a:extLst>
          </p:cNvPr>
          <p:cNvSpPr/>
          <p:nvPr/>
        </p:nvSpPr>
        <p:spPr>
          <a:xfrm>
            <a:off x="477077" y="3478512"/>
            <a:ext cx="11065566" cy="450757"/>
          </a:xfrm>
          <a:prstGeom prst="round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77F2D1A-FEB7-7446-BDD0-276762CFD8B5}"/>
              </a:ext>
            </a:extLst>
          </p:cNvPr>
          <p:cNvSpPr/>
          <p:nvPr/>
        </p:nvSpPr>
        <p:spPr>
          <a:xfrm>
            <a:off x="477078" y="5421046"/>
            <a:ext cx="7182679" cy="721337"/>
          </a:xfrm>
          <a:prstGeom prst="round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089979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ro-RO" sz="1400" dirty="0">
                <a:solidFill>
                  <a:prstClr val="black"/>
                </a:solidFill>
                <a:latin typeface="Calibri"/>
                <a:cs typeface="Calibri"/>
              </a:rPr>
              <a:t>EuropeAid/138043/IH/SER/RS</a:t>
            </a:r>
            <a:endParaRPr lang="x-none" sz="1400" dirty="0">
              <a:latin typeface="Calibri"/>
              <a:cs typeface="Calibri"/>
            </a:endParaRPr>
          </a:p>
        </p:txBody>
      </p:sp>
      <p:sp>
        <p:nvSpPr>
          <p:cNvPr id="15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267344" y="802888"/>
            <a:ext cx="11791306" cy="52265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a-IN" sz="2400" dirty="0">
                <a:latin typeface="Calibri"/>
                <a:cs typeface="Calibri"/>
              </a:rPr>
              <a:t>OSNOVNE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a-IN" sz="2400" dirty="0">
                <a:latin typeface="Calibri"/>
                <a:cs typeface="Calibri"/>
              </a:rPr>
              <a:t>KARAKTERISTIKE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a-IN" sz="2400" dirty="0">
                <a:latin typeface="Calibri"/>
                <a:cs typeface="Calibri"/>
              </a:rPr>
              <a:t>KVALIFIKACIJE</a:t>
            </a:r>
            <a:endParaRPr lang="sl-SI" sz="2400" dirty="0">
              <a:latin typeface="Calibri"/>
              <a:cs typeface="Calibri"/>
            </a:endParaRPr>
          </a:p>
        </p:txBody>
      </p:sp>
      <p:sp>
        <p:nvSpPr>
          <p:cNvPr id="21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2671764" y="871453"/>
            <a:ext cx="9252892" cy="5115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ta-IN" sz="1800" dirty="0">
                <a:latin typeface="Calibri" panose="020F0502020204030204" pitchFamily="34" charset="0"/>
                <a:cs typeface="Calibri"/>
              </a:rPr>
              <a:t>KLASNOKS</a:t>
            </a: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 / ISCED-F 2013: </a:t>
            </a: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0713  Elektrotehnika i energetika</a:t>
            </a:r>
            <a:endParaRPr lang="ta-IN" sz="1800" dirty="0">
              <a:solidFill>
                <a:srgbClr val="0070C0"/>
              </a:solidFill>
              <a:latin typeface="Calibri" panose="020F0502020204030204" pitchFamily="34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Nivo </a:t>
            </a:r>
            <a:r>
              <a:rPr lang="ta-IN" sz="1800" dirty="0">
                <a:latin typeface="Calibri" panose="020F0502020204030204" pitchFamily="34" charset="0"/>
                <a:cs typeface="Calibri"/>
              </a:rPr>
              <a:t>NOKS</a:t>
            </a: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-a: </a:t>
            </a: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Nivo </a:t>
            </a:r>
            <a:r>
              <a:rPr lang="ta-IN" sz="1800" dirty="0">
                <a:latin typeface="Calibri" panose="020F0502020204030204" pitchFamily="34" charset="0"/>
                <a:cs typeface="Calibri"/>
              </a:rPr>
              <a:t>EOK</a:t>
            </a: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-a: </a:t>
            </a: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ta-IN" sz="1800" dirty="0">
              <a:solidFill>
                <a:srgbClr val="0070C0"/>
              </a:solidFill>
              <a:latin typeface="Calibri" panose="020F0502020204030204" pitchFamily="34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ta-IN" sz="1800" dirty="0" err="1">
                <a:latin typeface="Calibri" panose="020F0502020204030204" pitchFamily="34" charset="0"/>
                <a:cs typeface="Calibri"/>
              </a:rPr>
              <a:t>Vrsta</a:t>
            </a:r>
            <a:r>
              <a:rPr lang="ta-IN" sz="1800" dirty="0">
                <a:latin typeface="Calibri" panose="020F0502020204030204" pitchFamily="34" charset="0"/>
                <a:cs typeface="Calibri"/>
              </a:rPr>
              <a:t> </a:t>
            </a:r>
            <a:r>
              <a:rPr lang="ta-IN" sz="1800" dirty="0" err="1">
                <a:latin typeface="Calibri" panose="020F0502020204030204" pitchFamily="34" charset="0"/>
                <a:cs typeface="Calibri"/>
              </a:rPr>
              <a:t>kvalifikacije</a:t>
            </a: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Stručna</a:t>
            </a:r>
            <a:endParaRPr lang="ta-IN" sz="1800" dirty="0">
              <a:solidFill>
                <a:srgbClr val="0070C0"/>
              </a:solidFill>
              <a:latin typeface="Calibri" panose="020F0502020204030204" pitchFamily="34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ta-IN" sz="1800" dirty="0" err="1">
                <a:latin typeface="Calibri" panose="020F0502020204030204" pitchFamily="34" charset="0"/>
                <a:cs typeface="Calibri"/>
              </a:rPr>
              <a:t>Obim</a:t>
            </a:r>
            <a:r>
              <a:rPr lang="ta-IN" sz="1800" dirty="0">
                <a:latin typeface="Calibri" panose="020F0502020204030204" pitchFamily="34" charset="0"/>
                <a:cs typeface="Calibri"/>
              </a:rPr>
              <a:t> </a:t>
            </a:r>
            <a:r>
              <a:rPr lang="ta-IN" sz="1800" dirty="0" err="1">
                <a:latin typeface="Calibri" panose="020F0502020204030204" pitchFamily="34" charset="0"/>
                <a:cs typeface="Calibri"/>
              </a:rPr>
              <a:t>kvalifikacije</a:t>
            </a: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godine</a:t>
            </a:r>
            <a:endParaRPr lang="ta-IN" sz="1800" dirty="0">
              <a:solidFill>
                <a:srgbClr val="0070C0"/>
              </a:solidFill>
              <a:latin typeface="Calibri" panose="020F0502020204030204" pitchFamily="34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ta-IN" sz="1800" dirty="0">
                <a:latin typeface="Calibri" panose="020F0502020204030204" pitchFamily="34" charset="0"/>
                <a:cs typeface="Calibri"/>
              </a:rPr>
              <a:t>Preduslovi za </a:t>
            </a:r>
            <a:r>
              <a:rPr lang="ta-IN" sz="1800" dirty="0" err="1">
                <a:latin typeface="Calibri" panose="020F0502020204030204" pitchFamily="34" charset="0"/>
                <a:cs typeface="Calibri"/>
              </a:rPr>
              <a:t>sticanje</a:t>
            </a:r>
            <a:r>
              <a:rPr lang="ta-IN" sz="1800" dirty="0">
                <a:latin typeface="Calibri" panose="020F0502020204030204" pitchFamily="34" charset="0"/>
                <a:cs typeface="Calibri"/>
              </a:rPr>
              <a:t> </a:t>
            </a:r>
            <a:r>
              <a:rPr lang="ta-IN" sz="1800" dirty="0" err="1">
                <a:latin typeface="Calibri" panose="020F0502020204030204" pitchFamily="34" charset="0"/>
                <a:cs typeface="Calibri"/>
              </a:rPr>
              <a:t>kvalifikacije</a:t>
            </a: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Nivo 1 NOKS-a - osnovno obrazovanje i </a:t>
            </a:r>
            <a:r>
              <a:rPr lang="hr-HR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vaspitanje</a:t>
            </a: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osnovno obrazovanje odraslih, osnovno baletsko obrazovanje i </a:t>
            </a:r>
            <a:r>
              <a:rPr lang="hr-HR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vaspitanje</a:t>
            </a: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osnovno muzičko obrazovanje i </a:t>
            </a:r>
            <a:r>
              <a:rPr lang="hr-HR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vaspitanje</a:t>
            </a:r>
            <a:endParaRPr lang="ta-IN" sz="1800" dirty="0">
              <a:solidFill>
                <a:srgbClr val="0070C0"/>
              </a:solidFill>
              <a:latin typeface="Calibri" panose="020F0502020204030204" pitchFamily="34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ta-IN" sz="1800" dirty="0" err="1">
                <a:latin typeface="Calibri" panose="020F0502020204030204" pitchFamily="34" charset="0"/>
                <a:cs typeface="Calibri"/>
              </a:rPr>
              <a:t>Oblici</a:t>
            </a:r>
            <a:r>
              <a:rPr lang="ta-IN" sz="1800" dirty="0">
                <a:latin typeface="Calibri" panose="020F0502020204030204" pitchFamily="34" charset="0"/>
                <a:cs typeface="Calibri"/>
              </a:rPr>
              <a:t> </a:t>
            </a:r>
            <a:r>
              <a:rPr lang="ta-IN" sz="1800" dirty="0" err="1">
                <a:latin typeface="Calibri" panose="020F0502020204030204" pitchFamily="34" charset="0"/>
                <a:cs typeface="Calibri"/>
              </a:rPr>
              <a:t>učenja</a:t>
            </a: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Formalno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Neformalno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obrazovanje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odraslih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trajanju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najmanje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960 sati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obuke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Priznavanje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prethodnog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učenja</a:t>
            </a:r>
            <a:endParaRPr lang="ta-IN" sz="1800" dirty="0">
              <a:solidFill>
                <a:srgbClr val="0070C0"/>
              </a:solidFill>
              <a:latin typeface="Calibri" panose="020F0502020204030204" pitchFamily="34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ta-IN" sz="1800" dirty="0">
                <a:latin typeface="Calibri" panose="020F0502020204030204" pitchFamily="34" charset="0"/>
                <a:cs typeface="Calibri"/>
              </a:rPr>
              <a:t>Vrsta </a:t>
            </a:r>
            <a:r>
              <a:rPr lang="ta-IN" sz="1800" dirty="0" err="1">
                <a:latin typeface="Calibri" panose="020F0502020204030204" pitchFamily="34" charset="0"/>
                <a:cs typeface="Calibri"/>
              </a:rPr>
              <a:t>javne</a:t>
            </a:r>
            <a:r>
              <a:rPr lang="ta-IN" sz="1800" dirty="0">
                <a:latin typeface="Calibri" panose="020F0502020204030204" pitchFamily="34" charset="0"/>
                <a:cs typeface="Calibri"/>
              </a:rPr>
              <a:t> </a:t>
            </a:r>
            <a:r>
              <a:rPr lang="ta-IN" sz="1800" dirty="0" err="1">
                <a:latin typeface="Calibri" panose="020F0502020204030204" pitchFamily="34" charset="0"/>
                <a:cs typeface="Calibri"/>
              </a:rPr>
              <a:t>isprave</a:t>
            </a: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sl-SI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Diploma;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sl-SI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Uverenje o položenim ispitima u okviru savladanog programa za obrazovni profil;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sl-SI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Sertifikat o ostvarenom standardu kvalifikacije u celini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5494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ro-RO" sz="1400" dirty="0">
                <a:solidFill>
                  <a:prstClr val="black"/>
                </a:solidFill>
                <a:latin typeface="Calibri"/>
                <a:cs typeface="Calibri"/>
              </a:rPr>
              <a:t>EuropeAid/138043/IH/SER/RS</a:t>
            </a:r>
            <a:endParaRPr lang="x-none" sz="1400" dirty="0">
              <a:latin typeface="Calibri"/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266267" y="715617"/>
            <a:ext cx="11633861" cy="545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dirty="0">
                <a:solidFill>
                  <a:srgbClr val="000090"/>
                </a:solidFill>
                <a:latin typeface="Calibri"/>
                <a:cs typeface="Calibri"/>
              </a:rPr>
              <a:t>Npr., za znanja: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1600" dirty="0">
              <a:solidFill>
                <a:srgbClr val="00009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000" dirty="0">
                <a:solidFill>
                  <a:srgbClr val="000090"/>
                </a:solidFill>
                <a:cs typeface="Calibri"/>
              </a:rPr>
              <a:t>objasni principe održavanja pribora, alata i prostora na radnom </a:t>
            </a:r>
            <a:r>
              <a:rPr lang="hr-HR" sz="2000" dirty="0" err="1">
                <a:solidFill>
                  <a:srgbClr val="000090"/>
                </a:solidFill>
                <a:cs typeface="Calibri"/>
              </a:rPr>
              <a:t>mestu</a:t>
            </a:r>
            <a:r>
              <a:rPr lang="hr-HR" sz="2000" dirty="0">
                <a:solidFill>
                  <a:srgbClr val="000090"/>
                </a:solidFill>
                <a:cs typeface="Calibri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000" dirty="0">
                <a:solidFill>
                  <a:srgbClr val="000090"/>
                </a:solidFill>
                <a:cs typeface="Calibri"/>
              </a:rPr>
              <a:t>poznaje stručnu terminologiju;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000" dirty="0">
                <a:solidFill>
                  <a:srgbClr val="000090"/>
                </a:solidFill>
                <a:cs typeface="Calibri"/>
              </a:rPr>
              <a:t>opiše vrste tekstilnih vlakana i materijala, njihove osnovne karakteristike i način upotrebe;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000" dirty="0">
                <a:solidFill>
                  <a:srgbClr val="000090"/>
                </a:solidFill>
                <a:cs typeface="Calibri"/>
              </a:rPr>
              <a:t>objasni funkcije i principe rada mašina i uređaja koji se koriste u tekstilnim tehnologijama (mašina za predenje, tkanje, pletenje, oplemenjivanje i konfekcijskih mašina);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000" dirty="0">
                <a:solidFill>
                  <a:srgbClr val="000090"/>
                </a:solidFill>
                <a:cs typeface="Calibri"/>
              </a:rPr>
              <a:t>opiše komponente i sisteme različitih tekstilnih mašina;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000" dirty="0">
                <a:solidFill>
                  <a:srgbClr val="000090"/>
                </a:solidFill>
                <a:cs typeface="Calibri"/>
              </a:rPr>
              <a:t>objasni postupke praćenja </a:t>
            </a:r>
            <a:r>
              <a:rPr lang="hr-HR" sz="2000" dirty="0" err="1">
                <a:solidFill>
                  <a:srgbClr val="000090"/>
                </a:solidFill>
                <a:cs typeface="Calibri"/>
              </a:rPr>
              <a:t>funkcionisanja</a:t>
            </a:r>
            <a:r>
              <a:rPr lang="hr-HR" sz="2000" dirty="0">
                <a:solidFill>
                  <a:srgbClr val="000090"/>
                </a:solidFill>
                <a:cs typeface="Calibri"/>
              </a:rPr>
              <a:t> rada mašina i načina otklanjanja poremećaja (pneumatskih, elektronskih, električnih i mehaničkih komponenti, ili softvera);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000" dirty="0">
                <a:solidFill>
                  <a:srgbClr val="000090"/>
                </a:solidFill>
                <a:cs typeface="Calibri"/>
              </a:rPr>
              <a:t>opiše postupke montaže i demontaže mašina i uređaja, odnosno njihovih </a:t>
            </a:r>
            <a:r>
              <a:rPr lang="hr-HR" sz="2000" dirty="0" err="1">
                <a:solidFill>
                  <a:srgbClr val="000090"/>
                </a:solidFill>
                <a:cs typeface="Calibri"/>
              </a:rPr>
              <a:t>delova</a:t>
            </a:r>
            <a:r>
              <a:rPr lang="hr-HR" sz="2000" dirty="0">
                <a:solidFill>
                  <a:srgbClr val="000090"/>
                </a:solidFill>
                <a:cs typeface="Calibri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000" dirty="0">
                <a:solidFill>
                  <a:srgbClr val="000090"/>
                </a:solidFill>
                <a:cs typeface="Calibri"/>
              </a:rPr>
              <a:t>navede vrste tehničke dokumentacije i načine vođenja evidencije;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000" dirty="0">
                <a:solidFill>
                  <a:srgbClr val="000090"/>
                </a:solidFill>
                <a:cs typeface="Calibri"/>
              </a:rPr>
              <a:t>opiše postupke zaštite zdravlja i životne sredine za mehaničara tekstilnih mašina;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r-HR" sz="16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7407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279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o-RO" sz="1400" dirty="0">
                <a:solidFill>
                  <a:prstClr val="black"/>
                </a:solidFill>
                <a:latin typeface="Arial Narrow" panose="020B0606020202030204" pitchFamily="34" charset="0"/>
              </a:rPr>
              <a:t>EuropeAid/138043/IH/SER/RS</a:t>
            </a:r>
            <a:endParaRPr lang="x-none" sz="1400" dirty="0">
              <a:latin typeface="Arial Narrow" panose="020B060602020203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16" y="2136561"/>
            <a:ext cx="7671492" cy="2290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>
                <a:latin typeface="Calibri"/>
                <a:cs typeface="Calibri"/>
              </a:rPr>
              <a:t>RAD U GRUPAMA – ANALIZA INICIJALNOG PREDLOGA STANDARDA KVALIFIKACIJE</a:t>
            </a:r>
          </a:p>
          <a:p>
            <a:pPr marL="0" indent="0">
              <a:buNone/>
            </a:pPr>
            <a:endParaRPr lang="hr-HR" b="1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hr-HR" b="1">
                <a:latin typeface="Calibri"/>
                <a:cs typeface="Calibri"/>
              </a:rPr>
              <a:t>DISKUSIJA</a:t>
            </a:r>
            <a:endParaRPr lang="hr-HR" b="1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sl-SI" b="1" dirty="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Screenshot 2019-08-25 12.57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780" y="1210200"/>
            <a:ext cx="3523301" cy="455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604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o-RO" sz="1400" dirty="0">
                <a:solidFill>
                  <a:prstClr val="black"/>
                </a:solidFill>
                <a:latin typeface="Arial Narrow" panose="020B0606020202030204" pitchFamily="34" charset="0"/>
              </a:rPr>
              <a:t>EuropeAid/138043/IH/SER/RS</a:t>
            </a:r>
            <a:endParaRPr lang="x-none" sz="1400" dirty="0">
              <a:latin typeface="Arial Narrow" panose="020B0606020202030204" pitchFamily="34" charset="0"/>
            </a:endParaRPr>
          </a:p>
        </p:txBody>
      </p:sp>
      <p:sp>
        <p:nvSpPr>
          <p:cNvPr id="20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273537" y="802887"/>
            <a:ext cx="11547231" cy="51931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hr-HR" sz="24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hr-HR" sz="2400" b="1" dirty="0">
                <a:solidFill>
                  <a:srgbClr val="002060"/>
                </a:solidFill>
                <a:latin typeface="Calibri"/>
                <a:cs typeface="Calibri"/>
              </a:rPr>
              <a:t>Što bi ste naveli kao loš </a:t>
            </a:r>
            <a:r>
              <a:rPr lang="hr-HR" sz="2400" b="1" dirty="0" err="1">
                <a:solidFill>
                  <a:srgbClr val="002060"/>
                </a:solidFill>
                <a:latin typeface="Calibri"/>
                <a:cs typeface="Calibri"/>
              </a:rPr>
              <a:t>primer</a:t>
            </a:r>
            <a:r>
              <a:rPr lang="hr-HR" sz="2400" b="1" dirty="0">
                <a:solidFill>
                  <a:srgbClr val="002060"/>
                </a:solidFill>
                <a:latin typeface="Calibri"/>
                <a:cs typeface="Calibri"/>
              </a:rPr>
              <a:t> u Elaboratu i Inicijalnom </a:t>
            </a:r>
            <a:r>
              <a:rPr lang="hr-HR" sz="2400" b="1" dirty="0" err="1">
                <a:solidFill>
                  <a:srgbClr val="002060"/>
                </a:solidFill>
                <a:latin typeface="Calibri"/>
                <a:cs typeface="Calibri"/>
              </a:rPr>
              <a:t>predlogu</a:t>
            </a:r>
            <a:r>
              <a:rPr lang="hr-HR" sz="2400" b="1" dirty="0">
                <a:solidFill>
                  <a:srgbClr val="002060"/>
                </a:solidFill>
                <a:latin typeface="Calibri"/>
                <a:cs typeface="Calibri"/>
              </a:rPr>
              <a:t> standarda kvalifikacije (za </a:t>
            </a:r>
            <a:r>
              <a:rPr lang="hr-HR" sz="2400" b="1" dirty="0" err="1">
                <a:solidFill>
                  <a:srgbClr val="002060"/>
                </a:solidFill>
                <a:latin typeface="Calibri"/>
                <a:cs typeface="Calibri"/>
              </a:rPr>
              <a:t>sledeće</a:t>
            </a:r>
            <a:r>
              <a:rPr lang="hr-HR" sz="2400" b="1" dirty="0">
                <a:solidFill>
                  <a:srgbClr val="002060"/>
                </a:solidFill>
                <a:latin typeface="Calibri"/>
                <a:cs typeface="Calibri"/>
              </a:rPr>
              <a:t> elemente)?</a:t>
            </a:r>
          </a:p>
          <a:p>
            <a:pPr>
              <a:lnSpc>
                <a:spcPct val="110000"/>
              </a:lnSpc>
            </a:pPr>
            <a:endParaRPr lang="hr-HR" sz="24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lvl="1">
              <a:lnSpc>
                <a:spcPct val="110000"/>
              </a:lnSpc>
            </a:pPr>
            <a:r>
              <a:rPr lang="hr-HR" b="1" dirty="0">
                <a:solidFill>
                  <a:srgbClr val="002060"/>
                </a:solidFill>
                <a:latin typeface="Calibri"/>
                <a:cs typeface="Calibri"/>
              </a:rPr>
              <a:t>Naziv (kvalifikacije) – 		Elaborat; 	Inicijalni </a:t>
            </a:r>
            <a:r>
              <a:rPr lang="hr-HR" b="1" dirty="0" err="1">
                <a:solidFill>
                  <a:srgbClr val="002060"/>
                </a:solidFill>
                <a:latin typeface="Calibri"/>
                <a:cs typeface="Calibri"/>
              </a:rPr>
              <a:t>predlog</a:t>
            </a:r>
            <a:r>
              <a:rPr lang="hr-HR" b="1" dirty="0">
                <a:solidFill>
                  <a:srgbClr val="002060"/>
                </a:solidFill>
                <a:latin typeface="Calibri"/>
                <a:cs typeface="Calibri"/>
              </a:rPr>
              <a:t> SK</a:t>
            </a:r>
          </a:p>
          <a:p>
            <a:pPr lvl="1">
              <a:lnSpc>
                <a:spcPct val="110000"/>
              </a:lnSpc>
            </a:pPr>
            <a:r>
              <a:rPr lang="hr-HR" b="1" dirty="0">
                <a:solidFill>
                  <a:srgbClr val="002060"/>
                </a:solidFill>
                <a:latin typeface="Calibri"/>
                <a:cs typeface="Calibri"/>
              </a:rPr>
              <a:t>Nivo i vrsta </a:t>
            </a:r>
            <a:r>
              <a:rPr lang="hr-HR" b="1" dirty="0">
                <a:solidFill>
                  <a:srgbClr val="002060"/>
                </a:solidFill>
                <a:cs typeface="Calibri"/>
              </a:rPr>
              <a:t>– 			Elaborat; 	Inicijalni </a:t>
            </a:r>
            <a:r>
              <a:rPr lang="hr-HR" b="1" dirty="0" err="1">
                <a:solidFill>
                  <a:srgbClr val="002060"/>
                </a:solidFill>
                <a:cs typeface="Calibri"/>
              </a:rPr>
              <a:t>predlog</a:t>
            </a:r>
            <a:r>
              <a:rPr lang="hr-HR" b="1" dirty="0">
                <a:solidFill>
                  <a:srgbClr val="002060"/>
                </a:solidFill>
                <a:cs typeface="Calibri"/>
              </a:rPr>
              <a:t> SK</a:t>
            </a:r>
            <a:endParaRPr lang="hr-HR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lvl="1">
              <a:lnSpc>
                <a:spcPct val="110000"/>
              </a:lnSpc>
            </a:pPr>
            <a:r>
              <a:rPr lang="hr-HR" b="1" dirty="0">
                <a:solidFill>
                  <a:srgbClr val="002060"/>
                </a:solidFill>
                <a:latin typeface="Calibri"/>
                <a:cs typeface="Calibri"/>
              </a:rPr>
              <a:t>ISCED-F 13 (samo šira oblast) </a:t>
            </a:r>
            <a:r>
              <a:rPr lang="hr-HR" b="1" dirty="0">
                <a:solidFill>
                  <a:srgbClr val="002060"/>
                </a:solidFill>
                <a:cs typeface="Calibri"/>
              </a:rPr>
              <a:t>– 	Elaborat 		</a:t>
            </a:r>
            <a:endParaRPr lang="hr-HR" b="1" dirty="0">
              <a:solidFill>
                <a:srgbClr val="002060"/>
              </a:solidFill>
              <a:cs typeface="Calibri"/>
              <a:sym typeface="Wingdings" pitchFamily="2" charset="2"/>
            </a:endParaRPr>
          </a:p>
          <a:p>
            <a:pPr lvl="2">
              <a:lnSpc>
                <a:spcPct val="110000"/>
              </a:lnSpc>
            </a:pPr>
            <a:r>
              <a:rPr lang="hr-HR" sz="2400" b="1" dirty="0">
                <a:solidFill>
                  <a:srgbClr val="002060"/>
                </a:solidFill>
                <a:latin typeface="Calibri"/>
                <a:cs typeface="Calibri"/>
                <a:sym typeface="Wingdings" pitchFamily="2" charset="2"/>
              </a:rPr>
              <a:t>Područje rada / polje obrazovanja – 		Inicijalni </a:t>
            </a:r>
            <a:r>
              <a:rPr lang="hr-HR" sz="2400" b="1" dirty="0" err="1">
                <a:solidFill>
                  <a:srgbClr val="002060"/>
                </a:solidFill>
                <a:latin typeface="Calibri"/>
                <a:cs typeface="Calibri"/>
                <a:sym typeface="Wingdings" pitchFamily="2" charset="2"/>
              </a:rPr>
              <a:t>predlog</a:t>
            </a:r>
            <a:r>
              <a:rPr lang="hr-HR" sz="2400" b="1" dirty="0">
                <a:solidFill>
                  <a:srgbClr val="002060"/>
                </a:solidFill>
                <a:latin typeface="Calibri"/>
                <a:cs typeface="Calibri"/>
                <a:sym typeface="Wingdings" pitchFamily="2" charset="2"/>
              </a:rPr>
              <a:t> SK </a:t>
            </a:r>
            <a:endParaRPr lang="hr-HR" sz="24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lvl="1">
              <a:lnSpc>
                <a:spcPct val="110000"/>
              </a:lnSpc>
            </a:pPr>
            <a:r>
              <a:rPr lang="hr-HR" b="1" dirty="0" err="1">
                <a:solidFill>
                  <a:srgbClr val="002060"/>
                </a:solidFill>
                <a:latin typeface="Calibri"/>
                <a:cs typeface="Calibri"/>
              </a:rPr>
              <a:t>Preduslovi</a:t>
            </a:r>
            <a:r>
              <a:rPr lang="hr-HR" b="1" dirty="0">
                <a:solidFill>
                  <a:srgbClr val="002060"/>
                </a:solidFill>
                <a:latin typeface="Calibri"/>
                <a:cs typeface="Calibri"/>
              </a:rPr>
              <a:t> za </a:t>
            </a:r>
            <a:r>
              <a:rPr lang="hr-HR" b="1" dirty="0" err="1">
                <a:solidFill>
                  <a:srgbClr val="002060"/>
                </a:solidFill>
                <a:latin typeface="Calibri"/>
                <a:cs typeface="Calibri"/>
              </a:rPr>
              <a:t>sticanje</a:t>
            </a:r>
            <a:r>
              <a:rPr lang="hr-HR" b="1" dirty="0">
                <a:solidFill>
                  <a:srgbClr val="002060"/>
                </a:solidFill>
                <a:latin typeface="Calibri"/>
                <a:cs typeface="Calibri"/>
              </a:rPr>
              <a:t> – 		</a:t>
            </a:r>
            <a:r>
              <a:rPr lang="hr-HR" b="1" dirty="0">
                <a:solidFill>
                  <a:srgbClr val="002060"/>
                </a:solidFill>
                <a:cs typeface="Calibri"/>
              </a:rPr>
              <a:t>Elaborat; 	Inicijalni </a:t>
            </a:r>
            <a:r>
              <a:rPr lang="hr-HR" b="1" dirty="0" err="1">
                <a:solidFill>
                  <a:srgbClr val="002060"/>
                </a:solidFill>
                <a:cs typeface="Calibri"/>
              </a:rPr>
              <a:t>predlog</a:t>
            </a:r>
            <a:r>
              <a:rPr lang="hr-HR" b="1" dirty="0">
                <a:solidFill>
                  <a:srgbClr val="002060"/>
                </a:solidFill>
                <a:cs typeface="Calibri"/>
              </a:rPr>
              <a:t> SK</a:t>
            </a:r>
            <a:endParaRPr lang="hr-HR" b="1" dirty="0">
              <a:solidFill>
                <a:srgbClr val="002060"/>
              </a:solidFill>
              <a:cs typeface="Calibri"/>
              <a:sym typeface="Wingdings" pitchFamily="2" charset="2"/>
            </a:endParaRPr>
          </a:p>
          <a:p>
            <a:pPr lvl="1">
              <a:lnSpc>
                <a:spcPct val="110000"/>
              </a:lnSpc>
            </a:pPr>
            <a:r>
              <a:rPr lang="hr-HR" b="1" dirty="0">
                <a:solidFill>
                  <a:srgbClr val="002060"/>
                </a:solidFill>
                <a:latin typeface="Calibri"/>
                <a:cs typeface="Calibri"/>
                <a:sym typeface="Wingdings" pitchFamily="2" charset="2"/>
              </a:rPr>
              <a:t>Trajanje programa obraz./obu. – 			Inicijalni </a:t>
            </a:r>
            <a:r>
              <a:rPr lang="hr-HR" b="1" dirty="0" err="1">
                <a:solidFill>
                  <a:srgbClr val="002060"/>
                </a:solidFill>
                <a:latin typeface="Calibri"/>
                <a:cs typeface="Calibri"/>
                <a:sym typeface="Wingdings" pitchFamily="2" charset="2"/>
              </a:rPr>
              <a:t>predlog</a:t>
            </a:r>
            <a:r>
              <a:rPr lang="hr-HR" b="1" dirty="0">
                <a:solidFill>
                  <a:srgbClr val="002060"/>
                </a:solidFill>
                <a:latin typeface="Calibri"/>
                <a:cs typeface="Calibri"/>
                <a:sym typeface="Wingdings" pitchFamily="2" charset="2"/>
              </a:rPr>
              <a:t> SK</a:t>
            </a:r>
          </a:p>
          <a:p>
            <a:pPr lvl="2">
              <a:lnSpc>
                <a:spcPct val="110000"/>
              </a:lnSpc>
            </a:pPr>
            <a:r>
              <a:rPr lang="hr-HR" sz="2400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Obim programa – 				Inicijalni </a:t>
            </a:r>
            <a:r>
              <a:rPr lang="hr-HR" sz="2400" b="1" dirty="0" err="1">
                <a:solidFill>
                  <a:srgbClr val="002060"/>
                </a:solidFill>
                <a:cs typeface="Calibri"/>
                <a:sym typeface="Wingdings" pitchFamily="2" charset="2"/>
              </a:rPr>
              <a:t>predlog</a:t>
            </a:r>
            <a:r>
              <a:rPr lang="hr-HR" sz="2400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 SK</a:t>
            </a:r>
            <a:endParaRPr lang="hr-HR" sz="24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lvl="1">
              <a:lnSpc>
                <a:spcPct val="110000"/>
              </a:lnSpc>
            </a:pPr>
            <a:r>
              <a:rPr lang="hr-HR" b="1" dirty="0">
                <a:solidFill>
                  <a:srgbClr val="002060"/>
                </a:solidFill>
                <a:latin typeface="Calibri"/>
                <a:cs typeface="Calibri"/>
                <a:sym typeface="Wingdings" pitchFamily="2" charset="2"/>
              </a:rPr>
              <a:t>Oblici učenja – 					</a:t>
            </a:r>
            <a:r>
              <a:rPr lang="hr-HR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Inicijalni </a:t>
            </a:r>
            <a:r>
              <a:rPr lang="hr-HR" b="1" dirty="0" err="1">
                <a:solidFill>
                  <a:srgbClr val="002060"/>
                </a:solidFill>
                <a:cs typeface="Calibri"/>
                <a:sym typeface="Wingdings" pitchFamily="2" charset="2"/>
              </a:rPr>
              <a:t>predlog</a:t>
            </a:r>
            <a:r>
              <a:rPr lang="hr-HR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 SK</a:t>
            </a:r>
          </a:p>
          <a:p>
            <a:pPr lvl="1">
              <a:lnSpc>
                <a:spcPct val="110000"/>
              </a:lnSpc>
            </a:pPr>
            <a:endParaRPr lang="hr-HR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1386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o-RO" sz="1400" dirty="0">
                <a:solidFill>
                  <a:prstClr val="black"/>
                </a:solidFill>
                <a:latin typeface="Arial Narrow" panose="020B0606020202030204" pitchFamily="34" charset="0"/>
              </a:rPr>
              <a:t>EuropeAid/138043/IH/SER/RS</a:t>
            </a:r>
            <a:endParaRPr lang="x-none" sz="1400" dirty="0">
              <a:latin typeface="Arial Narrow" panose="020B0606020202030204" pitchFamily="34" charset="0"/>
            </a:endParaRPr>
          </a:p>
        </p:txBody>
      </p:sp>
      <p:sp>
        <p:nvSpPr>
          <p:cNvPr id="20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273537" y="802887"/>
            <a:ext cx="11547231" cy="50432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hr-HR" sz="2400" b="1" dirty="0">
                <a:solidFill>
                  <a:srgbClr val="002060"/>
                </a:solidFill>
                <a:latin typeface="Calibri"/>
                <a:cs typeface="Calibri"/>
              </a:rPr>
              <a:t>Što bi ste naveli kao loš </a:t>
            </a:r>
            <a:r>
              <a:rPr lang="hr-HR" sz="2400" b="1" dirty="0" err="1">
                <a:solidFill>
                  <a:srgbClr val="002060"/>
                </a:solidFill>
                <a:latin typeface="Calibri"/>
                <a:cs typeface="Calibri"/>
              </a:rPr>
              <a:t>primer</a:t>
            </a:r>
            <a:r>
              <a:rPr lang="hr-HR" sz="2400" b="1" dirty="0">
                <a:solidFill>
                  <a:srgbClr val="002060"/>
                </a:solidFill>
                <a:latin typeface="Calibri"/>
                <a:cs typeface="Calibri"/>
              </a:rPr>
              <a:t> u Elaboratu i Inicijalnom </a:t>
            </a:r>
            <a:r>
              <a:rPr lang="hr-HR" sz="2400" b="1" dirty="0" err="1">
                <a:solidFill>
                  <a:srgbClr val="002060"/>
                </a:solidFill>
                <a:latin typeface="Calibri"/>
                <a:cs typeface="Calibri"/>
              </a:rPr>
              <a:t>predlogu</a:t>
            </a:r>
            <a:r>
              <a:rPr lang="hr-HR" sz="2400" b="1" dirty="0">
                <a:solidFill>
                  <a:srgbClr val="002060"/>
                </a:solidFill>
                <a:latin typeface="Calibri"/>
                <a:cs typeface="Calibri"/>
              </a:rPr>
              <a:t> standarda kvalifikacije (za </a:t>
            </a:r>
            <a:r>
              <a:rPr lang="hr-HR" sz="2400" b="1" dirty="0" err="1">
                <a:solidFill>
                  <a:srgbClr val="002060"/>
                </a:solidFill>
                <a:latin typeface="Calibri"/>
                <a:cs typeface="Calibri"/>
              </a:rPr>
              <a:t>sledeće</a:t>
            </a:r>
            <a:r>
              <a:rPr lang="hr-HR" sz="2400" b="1" dirty="0">
                <a:solidFill>
                  <a:srgbClr val="002060"/>
                </a:solidFill>
                <a:latin typeface="Calibri"/>
                <a:cs typeface="Calibri"/>
              </a:rPr>
              <a:t> elemente)?</a:t>
            </a:r>
          </a:p>
          <a:p>
            <a:pPr marL="0" indent="0">
              <a:lnSpc>
                <a:spcPct val="110000"/>
              </a:lnSpc>
              <a:buNone/>
            </a:pPr>
            <a:endParaRPr lang="hr-HR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lvl="1">
              <a:lnSpc>
                <a:spcPct val="110000"/>
              </a:lnSpc>
            </a:pPr>
            <a:r>
              <a:rPr lang="hr-HR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Relevantnost kvalifikacije – 			Inicijalni </a:t>
            </a:r>
            <a:r>
              <a:rPr lang="hr-HR" b="1" dirty="0" err="1">
                <a:solidFill>
                  <a:srgbClr val="002060"/>
                </a:solidFill>
                <a:cs typeface="Calibri"/>
                <a:sym typeface="Wingdings" pitchFamily="2" charset="2"/>
              </a:rPr>
              <a:t>predlog</a:t>
            </a:r>
            <a:r>
              <a:rPr lang="hr-HR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 SK</a:t>
            </a:r>
          </a:p>
          <a:p>
            <a:pPr lvl="1">
              <a:lnSpc>
                <a:spcPct val="110000"/>
              </a:lnSpc>
            </a:pPr>
            <a:r>
              <a:rPr lang="hr-HR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Opis rada (dužnosti – zadaci) –			Inicijalni </a:t>
            </a:r>
            <a:r>
              <a:rPr lang="hr-HR" b="1" dirty="0" err="1">
                <a:solidFill>
                  <a:srgbClr val="002060"/>
                </a:solidFill>
                <a:cs typeface="Calibri"/>
                <a:sym typeface="Wingdings" pitchFamily="2" charset="2"/>
              </a:rPr>
              <a:t>predlog</a:t>
            </a:r>
            <a:r>
              <a:rPr lang="hr-HR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 SK</a:t>
            </a:r>
          </a:p>
          <a:p>
            <a:pPr lvl="1">
              <a:lnSpc>
                <a:spcPct val="110000"/>
              </a:lnSpc>
            </a:pPr>
            <a:r>
              <a:rPr lang="hr-HR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Ekstremni </a:t>
            </a:r>
            <a:r>
              <a:rPr lang="hr-HR" b="1" dirty="0" err="1">
                <a:solidFill>
                  <a:srgbClr val="002060"/>
                </a:solidFill>
                <a:cs typeface="Calibri"/>
                <a:sym typeface="Wingdings" pitchFamily="2" charset="2"/>
              </a:rPr>
              <a:t>uslovi</a:t>
            </a:r>
            <a:r>
              <a:rPr lang="hr-HR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 – 				Inicijalni </a:t>
            </a:r>
            <a:r>
              <a:rPr lang="hr-HR" b="1" dirty="0" err="1">
                <a:solidFill>
                  <a:srgbClr val="002060"/>
                </a:solidFill>
                <a:cs typeface="Calibri"/>
                <a:sym typeface="Wingdings" pitchFamily="2" charset="2"/>
              </a:rPr>
              <a:t>predlog</a:t>
            </a:r>
            <a:r>
              <a:rPr lang="hr-HR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 SK</a:t>
            </a:r>
          </a:p>
          <a:p>
            <a:pPr lvl="1">
              <a:lnSpc>
                <a:spcPct val="110000"/>
              </a:lnSpc>
            </a:pPr>
            <a:r>
              <a:rPr lang="hr-HR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Izloženost rizicima – 				Inicijalni </a:t>
            </a:r>
            <a:r>
              <a:rPr lang="hr-HR" b="1" dirty="0" err="1">
                <a:solidFill>
                  <a:srgbClr val="002060"/>
                </a:solidFill>
                <a:cs typeface="Calibri"/>
                <a:sym typeface="Wingdings" pitchFamily="2" charset="2"/>
              </a:rPr>
              <a:t>predlog</a:t>
            </a:r>
            <a:r>
              <a:rPr lang="hr-HR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 SK </a:t>
            </a:r>
          </a:p>
          <a:p>
            <a:pPr lvl="1">
              <a:lnSpc>
                <a:spcPct val="110000"/>
              </a:lnSpc>
            </a:pPr>
            <a:r>
              <a:rPr lang="hr-HR" b="1" dirty="0">
                <a:solidFill>
                  <a:srgbClr val="002060"/>
                </a:solidFill>
                <a:cs typeface="Calibri"/>
              </a:rPr>
              <a:t>Opšti opis kvalifikacije – 			</a:t>
            </a:r>
            <a:r>
              <a:rPr lang="hr-HR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Inicijalni </a:t>
            </a:r>
            <a:r>
              <a:rPr lang="hr-HR" b="1" dirty="0" err="1">
                <a:solidFill>
                  <a:srgbClr val="002060"/>
                </a:solidFill>
                <a:cs typeface="Calibri"/>
                <a:sym typeface="Wingdings" pitchFamily="2" charset="2"/>
              </a:rPr>
              <a:t>predlog</a:t>
            </a:r>
            <a:r>
              <a:rPr lang="hr-HR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 SK</a:t>
            </a:r>
          </a:p>
          <a:p>
            <a:pPr lvl="2">
              <a:lnSpc>
                <a:spcPct val="110000"/>
              </a:lnSpc>
            </a:pPr>
            <a:r>
              <a:rPr lang="hr-HR" sz="2400" b="1" dirty="0">
                <a:solidFill>
                  <a:srgbClr val="002060"/>
                </a:solidFill>
                <a:cs typeface="Calibri"/>
              </a:rPr>
              <a:t>Kratak opis kvalifikacije – 	Elaborat</a:t>
            </a:r>
            <a:endParaRPr lang="hr-HR" sz="2400" b="1" dirty="0">
              <a:solidFill>
                <a:srgbClr val="002060"/>
              </a:solidFill>
              <a:cs typeface="Calibri"/>
              <a:sym typeface="Wingdings" pitchFamily="2" charset="2"/>
            </a:endParaRPr>
          </a:p>
          <a:p>
            <a:pPr lvl="1">
              <a:lnSpc>
                <a:spcPct val="110000"/>
              </a:lnSpc>
            </a:pPr>
            <a:r>
              <a:rPr lang="hr-HR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Znanja / </a:t>
            </a:r>
            <a:r>
              <a:rPr lang="hr-HR" b="1" dirty="0" err="1">
                <a:solidFill>
                  <a:srgbClr val="002060"/>
                </a:solidFill>
                <a:cs typeface="Calibri"/>
                <a:sym typeface="Wingdings" pitchFamily="2" charset="2"/>
              </a:rPr>
              <a:t>veštine</a:t>
            </a:r>
            <a:r>
              <a:rPr lang="hr-HR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 / </a:t>
            </a:r>
            <a:r>
              <a:rPr lang="hr-HR" b="1" dirty="0" err="1">
                <a:solidFill>
                  <a:srgbClr val="002060"/>
                </a:solidFill>
                <a:cs typeface="Calibri"/>
                <a:sym typeface="Wingdings" pitchFamily="2" charset="2"/>
              </a:rPr>
              <a:t>spos.i</a:t>
            </a:r>
            <a:r>
              <a:rPr lang="hr-HR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 stavovi – 		Inicijalni </a:t>
            </a:r>
            <a:r>
              <a:rPr lang="hr-HR" b="1" dirty="0" err="1">
                <a:solidFill>
                  <a:srgbClr val="002060"/>
                </a:solidFill>
                <a:cs typeface="Calibri"/>
                <a:sym typeface="Wingdings" pitchFamily="2" charset="2"/>
              </a:rPr>
              <a:t>predlog</a:t>
            </a:r>
            <a:r>
              <a:rPr lang="hr-HR" b="1" dirty="0">
                <a:solidFill>
                  <a:srgbClr val="002060"/>
                </a:solidFill>
                <a:cs typeface="Calibri"/>
                <a:sym typeface="Wingdings" pitchFamily="2" charset="2"/>
              </a:rPr>
              <a:t> SK</a:t>
            </a:r>
            <a:endParaRPr lang="hr-HR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3817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0F4942D1-9B15-4D70-A1BD-AEEBC33869D1}"/>
              </a:ext>
            </a:extLst>
          </p:cNvPr>
          <p:cNvSpPr txBox="1">
            <a:spLocks/>
          </p:cNvSpPr>
          <p:nvPr/>
        </p:nvSpPr>
        <p:spPr>
          <a:xfrm>
            <a:off x="1676400" y="265480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x-none" sz="4800" b="1" dirty="0"/>
              <a:t>HVALA NA PAŽNJI!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81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ro-RO" sz="1400" dirty="0">
                <a:solidFill>
                  <a:prstClr val="black"/>
                </a:solidFill>
                <a:latin typeface="Calibri"/>
                <a:cs typeface="Calibri"/>
              </a:rPr>
              <a:t>EuropeAid/138043/IH/SER/RS</a:t>
            </a:r>
            <a:endParaRPr lang="x-none" sz="1400" dirty="0">
              <a:latin typeface="Calibri"/>
              <a:cs typeface="Calibri"/>
            </a:endParaRPr>
          </a:p>
        </p:txBody>
      </p:sp>
      <p:sp>
        <p:nvSpPr>
          <p:cNvPr id="17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267344" y="942976"/>
            <a:ext cx="11677006" cy="44719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a-IN" sz="2400" dirty="0">
                <a:latin typeface="Calibri"/>
                <a:cs typeface="Calibri"/>
              </a:rPr>
              <a:t>RELEVANTNOST KVALIFIKACIJE </a:t>
            </a:r>
            <a:br>
              <a:rPr lang="hr-HR" sz="2400" dirty="0">
                <a:latin typeface="Calibri"/>
                <a:cs typeface="Calibri"/>
              </a:rPr>
            </a:br>
            <a:r>
              <a:rPr lang="ta-IN" sz="2400" dirty="0">
                <a:latin typeface="Calibri"/>
                <a:cs typeface="Calibri"/>
              </a:rPr>
              <a:t>ZA ZAPOŠLJAVANJE </a:t>
            </a:r>
            <a:r>
              <a:rPr lang="ta-IN" sz="2400" dirty="0" err="1">
                <a:latin typeface="Calibri"/>
                <a:cs typeface="Calibri"/>
              </a:rPr>
              <a:t>I</a:t>
            </a:r>
            <a:r>
              <a:rPr lang="ta-IN" sz="2400" dirty="0">
                <a:latin typeface="Calibri"/>
                <a:cs typeface="Calibri"/>
              </a:rPr>
              <a:t> </a:t>
            </a:r>
            <a:br>
              <a:rPr lang="hr-HR" sz="2400" dirty="0">
                <a:latin typeface="Calibri"/>
                <a:cs typeface="Calibri"/>
              </a:rPr>
            </a:br>
            <a:r>
              <a:rPr lang="ta-IN" sz="2400" dirty="0">
                <a:latin typeface="Calibri"/>
                <a:cs typeface="Calibri"/>
              </a:rPr>
              <a:t>NASTAVAK OBRAZOVANJA</a:t>
            </a:r>
            <a:endParaRPr lang="sl-SI" sz="2400" dirty="0">
              <a:latin typeface="Calibri"/>
              <a:cs typeface="Calibri"/>
            </a:endParaRPr>
          </a:p>
        </p:txBody>
      </p:sp>
      <p:sp>
        <p:nvSpPr>
          <p:cNvPr id="11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4169044" y="1175855"/>
            <a:ext cx="7349029" cy="3996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a-IN" sz="2000" dirty="0">
                <a:latin typeface="Calibri" panose="020F0502020204030204" pitchFamily="34" charset="0"/>
                <a:cs typeface="Calibri"/>
              </a:rPr>
              <a:t>Prohodnost u </a:t>
            </a:r>
            <a:r>
              <a:rPr lang="ta-IN" sz="2000" dirty="0" err="1">
                <a:latin typeface="Calibri" panose="020F0502020204030204" pitchFamily="34" charset="0"/>
                <a:cs typeface="Calibri"/>
              </a:rPr>
              <a:t>sistemu</a:t>
            </a:r>
            <a:r>
              <a:rPr lang="ta-IN" sz="2000" dirty="0">
                <a:latin typeface="Calibri" panose="020F0502020204030204" pitchFamily="34" charset="0"/>
                <a:cs typeface="Calibri"/>
              </a:rPr>
              <a:t> </a:t>
            </a:r>
            <a:r>
              <a:rPr lang="ta-IN" sz="2000" dirty="0" err="1">
                <a:latin typeface="Calibri" panose="020F0502020204030204" pitchFamily="34" charset="0"/>
                <a:cs typeface="Calibri"/>
              </a:rPr>
              <a:t>kvalifikacija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en-GB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Nivo</a:t>
            </a: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NOKS-a</a:t>
            </a:r>
          </a:p>
          <a:p>
            <a:pPr lvl="1"/>
            <a:r>
              <a:rPr lang="en-GB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Nivo</a:t>
            </a: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NOKS-a</a:t>
            </a:r>
            <a:endParaRPr lang="ta-IN" sz="2000" dirty="0">
              <a:solidFill>
                <a:srgbClr val="0070C0"/>
              </a:solidFill>
              <a:latin typeface="Calibri" panose="020F0502020204030204" pitchFamily="34" charset="0"/>
              <a:cs typeface="Calibri"/>
            </a:endParaRPr>
          </a:p>
          <a:p>
            <a:endParaRPr lang="hr-HR" sz="2000" dirty="0">
              <a:latin typeface="Calibri" panose="020F0502020204030204" pitchFamily="34" charset="0"/>
              <a:cs typeface="Calibri"/>
            </a:endParaRPr>
          </a:p>
          <a:p>
            <a:r>
              <a:rPr lang="ta-IN" sz="2000" dirty="0" err="1">
                <a:latin typeface="Calibri" panose="020F0502020204030204" pitchFamily="34" charset="0"/>
                <a:cs typeface="Calibri"/>
              </a:rPr>
              <a:t>Zanimanje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8212.12 </a:t>
            </a:r>
            <a:r>
              <a:rPr lang="en-GB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Monter</a:t>
            </a: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telekomunikacione</a:t>
            </a: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opreme</a:t>
            </a:r>
            <a:endParaRPr lang="en-GB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8212.13 </a:t>
            </a:r>
            <a:r>
              <a:rPr lang="en-GB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Monter</a:t>
            </a: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telekomunikacionih</a:t>
            </a: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vodova</a:t>
            </a:r>
            <a:endParaRPr lang="en-GB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7422.03 </a:t>
            </a:r>
            <a:r>
              <a:rPr lang="en-GB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Monter</a:t>
            </a: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telekomunikacionih</a:t>
            </a: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kablova</a:t>
            </a:r>
            <a:endParaRPr lang="ta-IN" sz="2000" dirty="0">
              <a:solidFill>
                <a:srgbClr val="0070C0"/>
              </a:solidFill>
              <a:latin typeface="Calibri" panose="020F0502020204030204" pitchFamily="34" charset="0"/>
              <a:cs typeface="Calibri"/>
            </a:endParaRPr>
          </a:p>
          <a:p>
            <a:endParaRPr lang="hr-HR" sz="2000" dirty="0">
              <a:latin typeface="Calibri" panose="020F0502020204030204" pitchFamily="34" charset="0"/>
              <a:cs typeface="Calibri"/>
            </a:endParaRPr>
          </a:p>
          <a:p>
            <a:r>
              <a:rPr lang="ta-IN" sz="2000" dirty="0" err="1">
                <a:latin typeface="Calibri" panose="020F0502020204030204" pitchFamily="34" charset="0"/>
                <a:cs typeface="Calibri"/>
              </a:rPr>
              <a:t>Standard</a:t>
            </a:r>
            <a:r>
              <a:rPr lang="ta-IN" sz="2000" dirty="0">
                <a:latin typeface="Calibri" panose="020F0502020204030204" pitchFamily="34" charset="0"/>
                <a:cs typeface="Calibri"/>
              </a:rPr>
              <a:t> </a:t>
            </a:r>
            <a:r>
              <a:rPr lang="ta-IN" sz="2000" dirty="0" err="1">
                <a:latin typeface="Calibri" panose="020F0502020204030204" pitchFamily="34" charset="0"/>
                <a:cs typeface="Calibri"/>
              </a:rPr>
              <a:t>zanimanja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: -</a:t>
            </a:r>
            <a:endParaRPr lang="ta-IN" sz="2000" dirty="0">
              <a:solidFill>
                <a:srgbClr val="0000FF"/>
              </a:solidFill>
              <a:latin typeface="Calibri" panose="020F0502020204030204" pitchFamily="34" charset="0"/>
              <a:cs typeface="Calibri"/>
            </a:endParaRPr>
          </a:p>
          <a:p>
            <a:pPr marL="0" indent="0">
              <a:buNone/>
            </a:pPr>
            <a:endParaRPr lang="ta-IN" sz="200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736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ro-RO" sz="1400" dirty="0">
                <a:solidFill>
                  <a:prstClr val="black"/>
                </a:solidFill>
                <a:latin typeface="Calibri"/>
                <a:cs typeface="Calibri"/>
              </a:rPr>
              <a:t>EuropeAid/138043/IH/SER/RS</a:t>
            </a:r>
            <a:endParaRPr lang="x-none" sz="1400" dirty="0">
              <a:latin typeface="Calibri"/>
              <a:cs typeface="Calibri"/>
            </a:endParaRPr>
          </a:p>
        </p:txBody>
      </p:sp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267343" y="787221"/>
            <a:ext cx="11805595" cy="5182541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ta-IN" sz="2400" dirty="0">
                <a:latin typeface="Calibri"/>
                <a:cs typeface="Calibri"/>
              </a:rPr>
              <a:t>ISHODI 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ta-IN" sz="2400" dirty="0">
                <a:latin typeface="Calibri"/>
                <a:cs typeface="Calibri"/>
              </a:rPr>
              <a:t>UČENJA</a:t>
            </a:r>
            <a:endParaRPr lang="sl-SI" sz="2400" dirty="0">
              <a:latin typeface="Calibri"/>
              <a:cs typeface="Calibri"/>
            </a:endParaRPr>
          </a:p>
        </p:txBody>
      </p:sp>
      <p:sp>
        <p:nvSpPr>
          <p:cNvPr id="15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1414465" y="845374"/>
            <a:ext cx="10567343" cy="50815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ta-IN" sz="1800" dirty="0">
                <a:latin typeface="Calibri" panose="020F0502020204030204" pitchFamily="34" charset="0"/>
                <a:cs typeface="Calibri"/>
              </a:rPr>
              <a:t>Opšti </a:t>
            </a:r>
            <a:r>
              <a:rPr lang="ta-IN" sz="1800" dirty="0" err="1">
                <a:latin typeface="Calibri" panose="020F0502020204030204" pitchFamily="34" charset="0"/>
                <a:cs typeface="Calibri"/>
              </a:rPr>
              <a:t>opis</a:t>
            </a:r>
            <a:r>
              <a:rPr lang="ta-IN" sz="1800" dirty="0">
                <a:latin typeface="Calibri" panose="020F0502020204030204" pitchFamily="34" charset="0"/>
                <a:cs typeface="Calibri"/>
              </a:rPr>
              <a:t> </a:t>
            </a:r>
            <a:r>
              <a:rPr lang="ta-IN" sz="1800" dirty="0" err="1">
                <a:latin typeface="Calibri" panose="020F0502020204030204" pitchFamily="34" charset="0"/>
                <a:cs typeface="Calibri"/>
              </a:rPr>
              <a:t>kvalifikacije</a:t>
            </a: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Monter </a:t>
            </a:r>
            <a:r>
              <a:rPr lang="hr-HR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telekomunikacionih</a:t>
            </a: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(TK) mreža na osnovu </a:t>
            </a:r>
            <a:r>
              <a:rPr lang="hr-HR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dobijenog</a:t>
            </a: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radnog naloga samostalno obavlja poslove na izradi, montaži i održavanju signalno-</a:t>
            </a:r>
            <a:r>
              <a:rPr lang="hr-HR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telekomunikacione</a:t>
            </a: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mreže i instalacija, opreme i uređaja. </a:t>
            </a:r>
            <a:b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Obučen je za pripremanje površina i terena za polaganje kablova, ranžiranje </a:t>
            </a:r>
            <a:r>
              <a:rPr lang="hr-HR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portova</a:t>
            </a: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izvodima i pristupnim uređajima, postavljanje i spajanje instalacija unutar i izvan objekata, postavljanje uređaja i prateće opreme i njihovo </a:t>
            </a:r>
            <a:r>
              <a:rPr lang="hr-HR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konfigurisanje</a:t>
            </a: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testiranje i puštanje u rad, ispitivanje i nadziranje rada uređaja, otklanjanje smetnji i </a:t>
            </a:r>
            <a:r>
              <a:rPr lang="hr-HR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zamenu</a:t>
            </a: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neispravnih uređaja i vodova. </a:t>
            </a:r>
            <a:b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hr-HR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Delotvorno</a:t>
            </a: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komunicira i </a:t>
            </a:r>
            <a:r>
              <a:rPr lang="hr-HR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sarađuje</a:t>
            </a: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 nadređenima i </a:t>
            </a:r>
            <a:r>
              <a:rPr lang="hr-HR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saradnicima</a:t>
            </a: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prilikom obavljanja zadataka i aktivno doprinosi kulturi uvažavanja i saradnje.</a:t>
            </a:r>
            <a:b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Svrsishodno </a:t>
            </a:r>
            <a:r>
              <a:rPr lang="hr-HR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primenjuje</a:t>
            </a: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tehničke informacije, informaciono - komunikacione tehnologije (IKT) i unapređuje njihovu </a:t>
            </a:r>
            <a:r>
              <a:rPr lang="hr-HR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primenu</a:t>
            </a: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kroz učenje i usavršavanje.</a:t>
            </a:r>
            <a:b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Efikasno </a:t>
            </a:r>
            <a:r>
              <a:rPr lang="hr-HR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primenjuje</a:t>
            </a: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mere</a:t>
            </a: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 osiguranje kvaliteta, </a:t>
            </a:r>
            <a:r>
              <a:rPr lang="hr-HR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mere</a:t>
            </a: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zaštite na radu i </a:t>
            </a:r>
            <a:r>
              <a:rPr lang="hr-HR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mere</a:t>
            </a: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zaštite životne sredine.</a:t>
            </a:r>
            <a:b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Nivo </a:t>
            </a:r>
            <a:r>
              <a:rPr lang="hr-HR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opštih</a:t>
            </a: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stručnih znanja, </a:t>
            </a:r>
            <a:r>
              <a:rPr lang="hr-HR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veština</a:t>
            </a: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sposobnosti i stavova u okviru stečenih kompetencija, monteru TK mreža </a:t>
            </a:r>
            <a:r>
              <a:rPr lang="hr-HR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prevashodno</a:t>
            </a: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omogućava zapošljavanje i nastavak školovanja u </a:t>
            </a:r>
            <a:r>
              <a:rPr lang="hr-HR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datoj</a:t>
            </a:r>
            <a:r>
              <a:rPr lang="hr-H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stručnoj oblasti.</a:t>
            </a:r>
            <a:endParaRPr lang="hr-H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endParaRPr lang="hr-H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Kompetencije:</a:t>
            </a:r>
          </a:p>
          <a:p>
            <a:pPr lvl="1">
              <a:lnSpc>
                <a:spcPct val="70000"/>
              </a:lnSpc>
            </a:pP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Pripremanje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i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organizacija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rada</a:t>
            </a:r>
            <a:endParaRPr lang="en-GB" sz="1800" dirty="0">
              <a:solidFill>
                <a:srgbClr val="0070C0"/>
              </a:solidFill>
              <a:latin typeface="Calibri" panose="020F0502020204030204" pitchFamily="34" charset="0"/>
              <a:cs typeface="Calibri"/>
            </a:endParaRPr>
          </a:p>
          <a:p>
            <a:pPr lvl="1">
              <a:lnSpc>
                <a:spcPct val="70000"/>
              </a:lnSpc>
            </a:pP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Postavljanje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telekomunikacione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mreže</a:t>
            </a:r>
            <a:endParaRPr lang="en-GB" sz="1800" dirty="0">
              <a:solidFill>
                <a:srgbClr val="0070C0"/>
              </a:solidFill>
              <a:latin typeface="Calibri" panose="020F0502020204030204" pitchFamily="34" charset="0"/>
              <a:cs typeface="Calibri"/>
            </a:endParaRPr>
          </a:p>
          <a:p>
            <a:pPr lvl="1">
              <a:lnSpc>
                <a:spcPct val="70000"/>
              </a:lnSpc>
            </a:pP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Instaliranje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odgovarajuće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opreme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i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uređaja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u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kablovskoj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i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bežičnoj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mreži</a:t>
            </a:r>
            <a:endParaRPr lang="en-GB" sz="1800" dirty="0">
              <a:solidFill>
                <a:srgbClr val="0070C0"/>
              </a:solidFill>
              <a:latin typeface="Calibri" panose="020F0502020204030204" pitchFamily="34" charset="0"/>
              <a:cs typeface="Calibri"/>
            </a:endParaRPr>
          </a:p>
          <a:p>
            <a:pPr lvl="1">
              <a:lnSpc>
                <a:spcPct val="70000"/>
              </a:lnSpc>
            </a:pP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Održavanje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telekomunikacione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mreže</a:t>
            </a:r>
            <a:endParaRPr lang="en-GB" sz="1800" dirty="0">
              <a:solidFill>
                <a:srgbClr val="0070C0"/>
              </a:solidFill>
              <a:latin typeface="Calibri" panose="020F0502020204030204" pitchFamily="34" charset="0"/>
              <a:cs typeface="Calibri"/>
            </a:endParaRPr>
          </a:p>
          <a:p>
            <a:pPr lvl="1">
              <a:lnSpc>
                <a:spcPct val="70000"/>
              </a:lnSpc>
            </a:pP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Ključne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kompetencije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;  (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posebno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: rad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sa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podacima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i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informacijama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,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digitalna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kompetencija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,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saradnja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,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odgovoran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odnos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prema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zdravlju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i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odgovoran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odnos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prema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okolini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)</a:t>
            </a:r>
            <a:endParaRPr lang="ta-IN" sz="1800" dirty="0">
              <a:solidFill>
                <a:srgbClr val="0070C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836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ro-RO" sz="1400" dirty="0">
                <a:solidFill>
                  <a:prstClr val="black"/>
                </a:solidFill>
                <a:latin typeface="Calibri"/>
                <a:cs typeface="Calibri"/>
              </a:rPr>
              <a:t>EuropeAid/138043/IH/SER/RS</a:t>
            </a:r>
            <a:endParaRPr lang="x-none" sz="1400" dirty="0">
              <a:latin typeface="Calibri"/>
              <a:cs typeface="Calibri"/>
            </a:endParaRPr>
          </a:p>
        </p:txBody>
      </p:sp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267343" y="787221"/>
            <a:ext cx="11805595" cy="5182541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ta-IN" sz="2400" dirty="0">
                <a:latin typeface="Calibri"/>
                <a:cs typeface="Calibri"/>
              </a:rPr>
              <a:t>ISHODI 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ta-IN" sz="2400" dirty="0">
                <a:latin typeface="Calibri"/>
                <a:cs typeface="Calibri"/>
              </a:rPr>
              <a:t>UČENJA</a:t>
            </a:r>
            <a:endParaRPr lang="sl-SI" sz="2400" dirty="0">
              <a:latin typeface="Calibri"/>
              <a:cs typeface="Calibri"/>
            </a:endParaRPr>
          </a:p>
        </p:txBody>
      </p:sp>
      <p:sp>
        <p:nvSpPr>
          <p:cNvPr id="15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1443037" y="845374"/>
            <a:ext cx="10481619" cy="50815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a-IN" sz="2000" dirty="0" err="1">
                <a:latin typeface="Calibri" panose="020F0502020204030204" pitchFamily="34" charset="0"/>
                <a:cs typeface="Calibri"/>
              </a:rPr>
              <a:t>Znanje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hr-H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objasni ključne koncepte u TK mreži;</a:t>
            </a:r>
          </a:p>
          <a:p>
            <a:pPr lvl="1">
              <a:lnSpc>
                <a:spcPct val="100000"/>
              </a:lnSpc>
            </a:pPr>
            <a:r>
              <a:rPr lang="hr-H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opiše projektnu i tehničku dokumentaciju za TK mreže;</a:t>
            </a:r>
          </a:p>
          <a:p>
            <a:pPr lvl="1">
              <a:lnSpc>
                <a:spcPct val="100000"/>
              </a:lnSpc>
            </a:pPr>
            <a:r>
              <a:rPr lang="hr-H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razlikuje vrste kablova i spojnica za TK mreže;</a:t>
            </a:r>
          </a:p>
          <a:p>
            <a:pPr lvl="1">
              <a:lnSpc>
                <a:spcPct val="100000"/>
              </a:lnSpc>
            </a:pPr>
            <a:r>
              <a:rPr lang="hr-H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navede alate, materijale, opremu i pribor za razvođenje TK mreža;</a:t>
            </a:r>
          </a:p>
          <a:p>
            <a:pPr lvl="1">
              <a:lnSpc>
                <a:spcPct val="100000"/>
              </a:lnSpc>
            </a:pPr>
            <a:r>
              <a:rPr lang="hr-H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opiše signalno-</a:t>
            </a:r>
            <a:r>
              <a:rPr lang="hr-HR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telekomunikacione</a:t>
            </a:r>
            <a:r>
              <a:rPr lang="hr-H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sisteme i objasni njihov princip rada;</a:t>
            </a:r>
          </a:p>
          <a:p>
            <a:pPr lvl="1">
              <a:lnSpc>
                <a:spcPct val="100000"/>
              </a:lnSpc>
            </a:pPr>
            <a:r>
              <a:rPr lang="hr-H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opiše načine montaže i instaliranja uređaja, opreme, pribora i kablova za TK mreže;</a:t>
            </a:r>
          </a:p>
          <a:p>
            <a:pPr lvl="1">
              <a:lnSpc>
                <a:spcPct val="100000"/>
              </a:lnSpc>
            </a:pPr>
            <a:r>
              <a:rPr lang="hr-H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razlikuje </a:t>
            </a:r>
            <a:r>
              <a:rPr lang="hr-HR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merne</a:t>
            </a:r>
            <a:r>
              <a:rPr lang="hr-H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instrumente za TK mreže;</a:t>
            </a:r>
          </a:p>
          <a:p>
            <a:pPr lvl="1">
              <a:lnSpc>
                <a:spcPct val="100000"/>
              </a:lnSpc>
            </a:pPr>
            <a:r>
              <a:rPr lang="hr-H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opiše načine ispitivanja i otklanjanja uočenih smetnji, grešaka i kvarova TK mreža;</a:t>
            </a:r>
          </a:p>
          <a:p>
            <a:pPr lvl="1">
              <a:lnSpc>
                <a:spcPct val="100000"/>
              </a:lnSpc>
            </a:pPr>
            <a:r>
              <a:rPr lang="hr-H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opiše postupke održavanja TK mreža;</a:t>
            </a:r>
          </a:p>
          <a:p>
            <a:pPr lvl="1">
              <a:lnSpc>
                <a:spcPct val="100000"/>
              </a:lnSpc>
            </a:pPr>
            <a:r>
              <a:rPr lang="hr-H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objasni sistem </a:t>
            </a:r>
            <a:r>
              <a:rPr lang="hr-HR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obezbeđenja</a:t>
            </a:r>
            <a:r>
              <a:rPr lang="hr-H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kvaliteta i vođenja evidencije za poslove montera TK mreža;</a:t>
            </a:r>
          </a:p>
          <a:p>
            <a:pPr lvl="1">
              <a:lnSpc>
                <a:spcPct val="100000"/>
              </a:lnSpc>
            </a:pPr>
            <a:r>
              <a:rPr lang="hr-H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opiše specifične načine zaštite na radu za montera TK mreža;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sl-S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7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ro-RO" sz="1400" dirty="0">
                <a:solidFill>
                  <a:prstClr val="black"/>
                </a:solidFill>
                <a:latin typeface="Calibri"/>
                <a:cs typeface="Calibri"/>
              </a:rPr>
              <a:t>EuropeAid/138043/IH/SER/RS</a:t>
            </a:r>
            <a:endParaRPr lang="x-none" sz="1400" dirty="0">
              <a:latin typeface="Calibri"/>
              <a:cs typeface="Calibri"/>
            </a:endParaRPr>
          </a:p>
        </p:txBody>
      </p:sp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267343" y="787221"/>
            <a:ext cx="11805595" cy="5182541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ta-IN" sz="2400" dirty="0">
                <a:latin typeface="Calibri"/>
                <a:cs typeface="Calibri"/>
              </a:rPr>
              <a:t>ISHODI 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ta-IN" sz="2400" dirty="0">
                <a:latin typeface="Calibri"/>
                <a:cs typeface="Calibri"/>
              </a:rPr>
              <a:t>UČENJA</a:t>
            </a:r>
            <a:endParaRPr lang="sl-SI" sz="2400" dirty="0">
              <a:latin typeface="Calibri"/>
              <a:cs typeface="Calibri"/>
            </a:endParaRPr>
          </a:p>
        </p:txBody>
      </p:sp>
      <p:sp>
        <p:nvSpPr>
          <p:cNvPr id="15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1443037" y="845374"/>
            <a:ext cx="10481619" cy="50815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hr-HR" sz="19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ta-IN" sz="1900" dirty="0" err="1">
                <a:latin typeface="Calibri" panose="020F0502020204030204" pitchFamily="34" charset="0"/>
                <a:cs typeface="Calibri"/>
              </a:rPr>
              <a:t>eštine</a:t>
            </a:r>
            <a:r>
              <a:rPr lang="hr-HR" sz="1900" dirty="0">
                <a:latin typeface="Calibri" panose="020F0502020204030204" pitchFamily="34" charset="0"/>
                <a:cs typeface="Calibri"/>
              </a:rPr>
              <a:t>:</a:t>
            </a:r>
          </a:p>
          <a:p>
            <a:pPr lvl="1">
              <a:lnSpc>
                <a:spcPct val="70000"/>
              </a:lnSpc>
            </a:pP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koristi projektnu i tehničku dokumentaciju pri radu;</a:t>
            </a:r>
          </a:p>
          <a:p>
            <a:pPr lvl="1">
              <a:lnSpc>
                <a:spcPct val="70000"/>
              </a:lnSpc>
            </a:pP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postavlja kablove i spojnice;</a:t>
            </a:r>
          </a:p>
          <a:p>
            <a:pPr lvl="1">
              <a:lnSpc>
                <a:spcPct val="70000"/>
              </a:lnSpc>
            </a:pP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koristi alat, materijale, opremu i pribor za razvođenje TK mreže;</a:t>
            </a:r>
          </a:p>
          <a:p>
            <a:pPr lvl="1">
              <a:lnSpc>
                <a:spcPct val="70000"/>
              </a:lnSpc>
            </a:pP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instalira različite vrste signalno-</a:t>
            </a:r>
            <a:r>
              <a:rPr lang="hr-HR" sz="19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telekomunikacionih</a:t>
            </a: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sistema;</a:t>
            </a:r>
          </a:p>
          <a:p>
            <a:pPr lvl="1">
              <a:lnSpc>
                <a:spcPct val="70000"/>
              </a:lnSpc>
            </a:pP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montira i instalira uređaje, opremu i kablove za TK mreže;</a:t>
            </a:r>
          </a:p>
          <a:p>
            <a:pPr lvl="1">
              <a:lnSpc>
                <a:spcPct val="70000"/>
              </a:lnSpc>
            </a:pP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vrši </a:t>
            </a:r>
            <a:r>
              <a:rPr lang="hr-HR" sz="19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merenja</a:t>
            </a: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pri redovnom održavanju i u cilju utvrđivanja smetnji i kvarova;</a:t>
            </a:r>
          </a:p>
          <a:p>
            <a:pPr lvl="1">
              <a:lnSpc>
                <a:spcPct val="70000"/>
              </a:lnSpc>
            </a:pP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ispituje i otklanja uočene smetnje, greške i kvarove različitih TK mreža;</a:t>
            </a:r>
          </a:p>
          <a:p>
            <a:pPr lvl="1">
              <a:lnSpc>
                <a:spcPct val="70000"/>
              </a:lnSpc>
            </a:pP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testira TK instalacije, uređaje i opremu za različite TK mreže;</a:t>
            </a:r>
          </a:p>
          <a:p>
            <a:pPr lvl="1">
              <a:lnSpc>
                <a:spcPct val="70000"/>
              </a:lnSpc>
            </a:pPr>
            <a:r>
              <a:rPr lang="hr-HR" sz="19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obezbeđuje</a:t>
            </a: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hr-HR" sz="19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kvalitet</a:t>
            </a: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rada i vođenje evidencije za poslove montera TK mreža;</a:t>
            </a:r>
          </a:p>
          <a:p>
            <a:pPr lvl="1">
              <a:lnSpc>
                <a:spcPct val="70000"/>
              </a:lnSpc>
            </a:pP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sprovodi specifične </a:t>
            </a:r>
            <a:r>
              <a:rPr lang="hr-HR" sz="19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mere</a:t>
            </a: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zaštite na radu za montera TK mreža;</a:t>
            </a:r>
          </a:p>
          <a:p>
            <a:pPr lvl="1">
              <a:lnSpc>
                <a:spcPct val="70000"/>
              </a:lnSpc>
            </a:pP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koristi tehničke instrumente i relevantne tehničke informacije u skladu sa </a:t>
            </a:r>
            <a:r>
              <a:rPr lang="hr-HR" sz="19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uputstvima</a:t>
            </a: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i standardima;</a:t>
            </a:r>
          </a:p>
          <a:p>
            <a:pPr lvl="1">
              <a:lnSpc>
                <a:spcPct val="70000"/>
              </a:lnSpc>
            </a:pP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efikasno </a:t>
            </a:r>
            <a:r>
              <a:rPr lang="hr-HR" sz="19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primenjuje</a:t>
            </a: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IKT za prikupljanje podataka, u realizaciji zadataka i vođenju evidencija;</a:t>
            </a:r>
          </a:p>
          <a:p>
            <a:pPr lvl="1">
              <a:lnSpc>
                <a:spcPct val="70000"/>
              </a:lnSpc>
            </a:pPr>
            <a:r>
              <a:rPr lang="hr-HR" sz="19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delotvorno</a:t>
            </a: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i </a:t>
            </a:r>
            <a:r>
              <a:rPr lang="hr-HR" sz="19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vešto</a:t>
            </a: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komunicira, koristeći na odgovarajući način jezik i stil komunikacije specifičan za kontekst i oblast rada;</a:t>
            </a:r>
          </a:p>
          <a:p>
            <a:pPr lvl="1">
              <a:lnSpc>
                <a:spcPct val="70000"/>
              </a:lnSpc>
            </a:pP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čita i razume </a:t>
            </a:r>
            <a:r>
              <a:rPr lang="hr-HR" sz="19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uputstva</a:t>
            </a: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i dokumentaciju na najmanje jednom stranom jeziku;</a:t>
            </a:r>
          </a:p>
          <a:p>
            <a:pPr lvl="1">
              <a:lnSpc>
                <a:spcPct val="70000"/>
              </a:lnSpc>
            </a:pPr>
            <a:r>
              <a:rPr lang="hr-HR" sz="19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uspešno</a:t>
            </a: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unapređuje svoju praksu na osnovu </a:t>
            </a:r>
            <a:r>
              <a:rPr lang="hr-HR" sz="19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sopstvenog</a:t>
            </a: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iskustva i saradnje sa kolegama;</a:t>
            </a:r>
          </a:p>
          <a:p>
            <a:pPr lvl="1">
              <a:lnSpc>
                <a:spcPct val="70000"/>
              </a:lnSpc>
            </a:pP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efikasno </a:t>
            </a:r>
            <a:r>
              <a:rPr lang="hr-HR" sz="19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primenjuje</a:t>
            </a: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sve propisane </a:t>
            </a:r>
            <a:r>
              <a:rPr lang="hr-HR" sz="19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mere</a:t>
            </a: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zaštite zdravlja i </a:t>
            </a:r>
            <a:r>
              <a:rPr lang="hr-HR" sz="19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mere</a:t>
            </a: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zaštite životne sredine;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636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A8457-DEDA-41AD-ACD1-7E61636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76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  <a:t>RAZVOJ INTEGRISANOG NACIONALNOG SISTEMA KVALIFIKACIJA U REPUBLICI SRBIJI</a:t>
            </a:r>
            <a:br>
              <a:rPr lang="sl-SI" sz="14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ro-RO" sz="1400" dirty="0">
                <a:solidFill>
                  <a:prstClr val="black"/>
                </a:solidFill>
                <a:latin typeface="Calibri"/>
                <a:cs typeface="Calibri"/>
              </a:rPr>
              <a:t>EuropeAid/138043/IH/SER/RS</a:t>
            </a:r>
            <a:endParaRPr lang="x-none" sz="1400" dirty="0">
              <a:latin typeface="Calibri"/>
              <a:cs typeface="Calibri"/>
            </a:endParaRPr>
          </a:p>
        </p:txBody>
      </p:sp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267343" y="787221"/>
            <a:ext cx="11805595" cy="5182541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ta-IN" sz="2400" dirty="0">
                <a:latin typeface="Calibri"/>
                <a:cs typeface="Calibri"/>
              </a:rPr>
              <a:t>ISHODI 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ta-IN" sz="2400" dirty="0">
                <a:latin typeface="Calibri"/>
                <a:cs typeface="Calibri"/>
              </a:rPr>
              <a:t>UČENJA</a:t>
            </a:r>
            <a:endParaRPr lang="sl-SI" sz="2400" dirty="0">
              <a:latin typeface="Calibri"/>
              <a:cs typeface="Calibri"/>
            </a:endParaRPr>
          </a:p>
        </p:txBody>
      </p:sp>
      <p:sp>
        <p:nvSpPr>
          <p:cNvPr id="15" name="Označba mesta vsebine 2">
            <a:extLst>
              <a:ext uri="{FF2B5EF4-FFF2-40B4-BE49-F238E27FC236}">
                <a16:creationId xmlns:a16="http://schemas.microsoft.com/office/drawing/2014/main" id="{29171A4D-8552-43A9-9438-161070DF03D7}"/>
              </a:ext>
            </a:extLst>
          </p:cNvPr>
          <p:cNvSpPr txBox="1">
            <a:spLocks/>
          </p:cNvSpPr>
          <p:nvPr/>
        </p:nvSpPr>
        <p:spPr>
          <a:xfrm>
            <a:off x="1443037" y="845374"/>
            <a:ext cx="10481619" cy="50815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r-HR" sz="1900" dirty="0">
                <a:latin typeface="Calibri" panose="020F0502020204030204" pitchFamily="34" charset="0"/>
                <a:cs typeface="Calibri" panose="020F0502020204030204" pitchFamily="34" charset="0"/>
              </a:rPr>
              <a:t>Sposobnosti i </a:t>
            </a:r>
            <a:r>
              <a:rPr lang="hr-HR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savovi</a:t>
            </a:r>
            <a:r>
              <a:rPr lang="hr-HR" sz="1900" dirty="0">
                <a:latin typeface="Calibri" panose="020F0502020204030204" pitchFamily="34" charset="0"/>
                <a:cs typeface="Calibri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obavlja </a:t>
            </a:r>
            <a:r>
              <a:rPr lang="hr-HR" sz="19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poverene</a:t>
            </a: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poslove samostalno, </a:t>
            </a:r>
            <a:r>
              <a:rPr lang="hr-HR" sz="19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savesno</a:t>
            </a: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, uredno i precizno u skladu sa tehničko-tehnološkim procedurama i standardima, uz povremene konsultacije sa nadređenim;</a:t>
            </a:r>
          </a:p>
          <a:p>
            <a:pPr lvl="1">
              <a:lnSpc>
                <a:spcPct val="100000"/>
              </a:lnSpc>
            </a:pP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efikasno planira i </a:t>
            </a:r>
            <a:r>
              <a:rPr lang="hr-HR" sz="19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organizuje</a:t>
            </a: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vreme i aktivnosti;</a:t>
            </a:r>
          </a:p>
          <a:p>
            <a:pPr lvl="1">
              <a:lnSpc>
                <a:spcPct val="100000"/>
              </a:lnSpc>
            </a:pPr>
            <a:r>
              <a:rPr lang="hr-HR" sz="19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ispoljava</a:t>
            </a: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pozitivan odnos prema značaju </a:t>
            </a:r>
            <a:r>
              <a:rPr lang="hr-HR" sz="19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sprovođenja</a:t>
            </a: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propisa i važećih standarda;</a:t>
            </a:r>
          </a:p>
          <a:p>
            <a:pPr lvl="1">
              <a:lnSpc>
                <a:spcPct val="100000"/>
              </a:lnSpc>
            </a:pPr>
            <a:r>
              <a:rPr lang="hr-HR" sz="19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ispoljava</a:t>
            </a: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pozitivan odnos prema funkcionalnosti i tehničkoj ispravnosti alata i uređaja koje koristi pri obavljanju posla;</a:t>
            </a:r>
          </a:p>
          <a:p>
            <a:pPr lvl="1">
              <a:lnSpc>
                <a:spcPct val="100000"/>
              </a:lnSpc>
            </a:pPr>
            <a:r>
              <a:rPr lang="hr-HR" sz="19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ispoljava</a:t>
            </a: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analitičnost pri obavljanju posla u radnom okruženju, tražeći racionalna i stručna rešenja;</a:t>
            </a:r>
          </a:p>
          <a:p>
            <a:pPr lvl="1">
              <a:lnSpc>
                <a:spcPct val="100000"/>
              </a:lnSpc>
            </a:pPr>
            <a:r>
              <a:rPr lang="hr-HR" sz="19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ispoljava</a:t>
            </a: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pozitivan odnos prema profesionalno-etičkim normama i </a:t>
            </a:r>
            <a:r>
              <a:rPr lang="hr-HR" sz="19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vrednostima</a:t>
            </a: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;</a:t>
            </a:r>
          </a:p>
          <a:p>
            <a:pPr lvl="1">
              <a:lnSpc>
                <a:spcPct val="100000"/>
              </a:lnSpc>
            </a:pP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pokazuje spremnost za </a:t>
            </a:r>
            <a:r>
              <a:rPr lang="hr-HR" sz="19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rešavanje</a:t>
            </a: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problema u okviru operativnih poslova, povremeno i u nestandardnim situacijama;</a:t>
            </a:r>
          </a:p>
          <a:p>
            <a:pPr lvl="1">
              <a:lnSpc>
                <a:spcPct val="100000"/>
              </a:lnSpc>
            </a:pPr>
            <a:r>
              <a:rPr lang="hr-HR" sz="19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ispoljava</a:t>
            </a: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ljubaznost, komunikativnost i fleksibilnost u odnosu prema korisnicima;</a:t>
            </a:r>
          </a:p>
          <a:p>
            <a:pPr lvl="1">
              <a:lnSpc>
                <a:spcPct val="100000"/>
              </a:lnSpc>
            </a:pP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produktivno </a:t>
            </a:r>
            <a:r>
              <a:rPr lang="hr-HR" sz="19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sarađuje</a:t>
            </a: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sa nadređenima i </a:t>
            </a:r>
            <a:r>
              <a:rPr lang="hr-HR" sz="19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saradnicima</a:t>
            </a: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u vezi sa zadacima koje obavlja i doprinosi kulturi uvažavanja i saradnje;</a:t>
            </a:r>
          </a:p>
          <a:p>
            <a:pPr lvl="1">
              <a:lnSpc>
                <a:spcPct val="100000"/>
              </a:lnSpc>
            </a:pPr>
            <a:r>
              <a:rPr lang="hr-HR" sz="19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ispoljava</a:t>
            </a: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odgovoran odnos prema svom zdravlju, zdravlju drugih i prema zaštiti okoline;</a:t>
            </a:r>
          </a:p>
          <a:p>
            <a:pPr lvl="1">
              <a:lnSpc>
                <a:spcPct val="100000"/>
              </a:lnSpc>
            </a:pPr>
            <a:r>
              <a:rPr lang="hr-HR" sz="19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ispoljava</a:t>
            </a: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hr-HR" sz="1900" dirty="0" err="1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preduzimljivost</a:t>
            </a: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 u radu; </a:t>
            </a:r>
          </a:p>
          <a:p>
            <a:pPr lvl="1">
              <a:lnSpc>
                <a:spcPct val="100000"/>
              </a:lnSpc>
            </a:pPr>
            <a:r>
              <a:rPr lang="hr-HR" sz="190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pokazuje spremnost za dalje učenje i aktivno se usavršava.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02754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CFCU ci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CFCU cir" id="{5AD3A44C-B50F-410D-953B-419019229E20}" vid="{6C4A9179-4EB3-499E-9E70-755AD1E76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CFCU cir</Template>
  <TotalTime>20159</TotalTime>
  <Words>4317</Words>
  <Application>Microsoft Office PowerPoint</Application>
  <PresentationFormat>Widescreen</PresentationFormat>
  <Paragraphs>526</Paragraphs>
  <Slides>45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Arial Narrow</vt:lpstr>
      <vt:lpstr>Calibri</vt:lpstr>
      <vt:lpstr>Calibri Light</vt:lpstr>
      <vt:lpstr>Theme CFCU cir</vt:lpstr>
      <vt:lpstr>PowerPoint Presentation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PowerPoint Presentation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PowerPoint Presentation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RAZVOJ INTEGRISANOG NACIONALNOG SISTEMA KVALIFIKACIJA U REPUBLICI SRBIJI EuropeAid/138043/IH/SER/RS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Dušan Popović</dc:creator>
  <cp:lastModifiedBy>Tamara Ikonomov</cp:lastModifiedBy>
  <cp:revision>288</cp:revision>
  <cp:lastPrinted>2020-10-04T10:55:48Z</cp:lastPrinted>
  <dcterms:created xsi:type="dcterms:W3CDTF">2019-12-14T14:59:48Z</dcterms:created>
  <dcterms:modified xsi:type="dcterms:W3CDTF">2020-11-09T08:20:09Z</dcterms:modified>
</cp:coreProperties>
</file>