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85" r:id="rId4"/>
    <p:sldId id="286" r:id="rId5"/>
    <p:sldId id="289" r:id="rId6"/>
    <p:sldId id="290" r:id="rId7"/>
    <p:sldId id="303" r:id="rId8"/>
    <p:sldId id="293" r:id="rId9"/>
    <p:sldId id="294" r:id="rId10"/>
    <p:sldId id="304" r:id="rId11"/>
    <p:sldId id="284" r:id="rId12"/>
    <p:sldId id="273" r:id="rId13"/>
    <p:sldId id="270" r:id="rId14"/>
    <p:sldId id="271" r:id="rId15"/>
    <p:sldId id="272" r:id="rId16"/>
    <p:sldId id="283" r:id="rId17"/>
    <p:sldId id="277" r:id="rId18"/>
    <p:sldId id="280" r:id="rId19"/>
    <p:sldId id="299" r:id="rId20"/>
    <p:sldId id="274" r:id="rId21"/>
    <p:sldId id="276" r:id="rId22"/>
    <p:sldId id="281" r:id="rId23"/>
    <p:sldId id="275" r:id="rId24"/>
    <p:sldId id="282" r:id="rId25"/>
    <p:sldId id="279" r:id="rId26"/>
    <p:sldId id="307" r:id="rId27"/>
    <p:sldId id="298" r:id="rId28"/>
    <p:sldId id="302" r:id="rId29"/>
    <p:sldId id="305" r:id="rId30"/>
    <p:sldId id="301" r:id="rId31"/>
    <p:sldId id="306" r:id="rId32"/>
    <p:sldId id="300" r:id="rId33"/>
    <p:sldId id="267" r:id="rId3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ra Ikonomov" initials="TI" lastIdx="1" clrIdx="0">
    <p:extLst>
      <p:ext uri="{19B8F6BF-5375-455C-9EA6-DF929625EA0E}">
        <p15:presenceInfo xmlns:p15="http://schemas.microsoft.com/office/powerpoint/2012/main" userId="3b18c9d8cb3a71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CC5"/>
    <a:srgbClr val="5F7B8B"/>
    <a:srgbClr val="4B616D"/>
    <a:srgbClr val="FEAB58"/>
    <a:srgbClr val="FD8003"/>
    <a:srgbClr val="425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631DD-0495-4E0A-B767-EF77A5FBD8D1}" v="1" dt="2020-10-21T12:49:18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do Bandelj" userId="30b2379cce313a14" providerId="LiveId" clId="{A76631DD-0495-4E0A-B767-EF77A5FBD8D1}"/>
    <pc:docChg chg="custSel addSld modSld">
      <pc:chgData name="Elido Bandelj" userId="30b2379cce313a14" providerId="LiveId" clId="{A76631DD-0495-4E0A-B767-EF77A5FBD8D1}" dt="2020-10-21T12:52:30.342" v="18" actId="27636"/>
      <pc:docMkLst>
        <pc:docMk/>
      </pc:docMkLst>
      <pc:sldChg chg="modSp mod">
        <pc:chgData name="Elido Bandelj" userId="30b2379cce313a14" providerId="LiveId" clId="{A76631DD-0495-4E0A-B767-EF77A5FBD8D1}" dt="2020-10-21T12:52:30.342" v="18" actId="27636"/>
        <pc:sldMkLst>
          <pc:docMk/>
          <pc:sldMk cId="524736277" sldId="298"/>
        </pc:sldMkLst>
        <pc:spChg chg="mod">
          <ac:chgData name="Elido Bandelj" userId="30b2379cce313a14" providerId="LiveId" clId="{A76631DD-0495-4E0A-B767-EF77A5FBD8D1}" dt="2020-10-21T12:52:30.342" v="18" actId="27636"/>
          <ac:spMkLst>
            <pc:docMk/>
            <pc:sldMk cId="524736277" sldId="298"/>
            <ac:spMk id="5" creationId="{00000000-0000-0000-0000-000000000000}"/>
          </ac:spMkLst>
        </pc:spChg>
      </pc:sldChg>
      <pc:sldChg chg="add">
        <pc:chgData name="Elido Bandelj" userId="30b2379cce313a14" providerId="LiveId" clId="{A76631DD-0495-4E0A-B767-EF77A5FBD8D1}" dt="2020-10-21T12:49:18.565" v="0"/>
        <pc:sldMkLst>
          <pc:docMk/>
          <pc:sldMk cId="1271288677" sldId="30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D8EF8-7B24-4A82-9180-752214C4258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091B465C-BF98-4528-8E89-03C204436D21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l-SI" sz="3600" dirty="0">
              <a:solidFill>
                <a:schemeClr val="bg1"/>
              </a:solidFill>
            </a:rPr>
            <a:t>Standard kvalifikacije</a:t>
          </a:r>
        </a:p>
        <a:p>
          <a:pPr>
            <a:spcAft>
              <a:spcPts val="1200"/>
            </a:spcAft>
          </a:pPr>
          <a:r>
            <a:rPr lang="sl-SI" sz="3100" dirty="0">
              <a:solidFill>
                <a:schemeClr val="bg1"/>
              </a:solidFill>
            </a:rPr>
            <a:t>(nacionalni)</a:t>
          </a:r>
          <a:endParaRPr lang="en-GB" sz="3100" dirty="0">
            <a:solidFill>
              <a:schemeClr val="bg1"/>
            </a:solidFill>
          </a:endParaRPr>
        </a:p>
      </dgm:t>
    </dgm:pt>
    <dgm:pt modelId="{9E3192DA-3CD5-4C76-8D8D-23DDCF69D2EF}" type="parTrans" cxnId="{8DFD2982-E7C7-4F55-AAED-4ECD21BCA4C9}">
      <dgm:prSet/>
      <dgm:spPr/>
      <dgm:t>
        <a:bodyPr/>
        <a:lstStyle/>
        <a:p>
          <a:endParaRPr lang="en-GB"/>
        </a:p>
      </dgm:t>
    </dgm:pt>
    <dgm:pt modelId="{C19385FE-A1C8-4667-868C-57C9EF9BF783}" type="sibTrans" cxnId="{8DFD2982-E7C7-4F55-AAED-4ECD21BCA4C9}">
      <dgm:prSet/>
      <dgm:spPr/>
      <dgm:t>
        <a:bodyPr/>
        <a:lstStyle/>
        <a:p>
          <a:endParaRPr lang="en-GB"/>
        </a:p>
      </dgm:t>
    </dgm:pt>
    <dgm:pt modelId="{744A93C8-65E1-48DF-A4CD-8EA1A1834E0B}">
      <dgm:prSet phldrT="[besedilo]" custT="1"/>
      <dgm:spPr/>
      <dgm:t>
        <a:bodyPr/>
        <a:lstStyle/>
        <a:p>
          <a:endParaRPr lang="en-US" sz="3600" noProof="0" dirty="0"/>
        </a:p>
        <a:p>
          <a:r>
            <a:rPr lang="sr-Cyrl-RS" sz="3600" noProof="0" dirty="0"/>
            <a:t>Formalno obrazovanje</a:t>
          </a:r>
        </a:p>
        <a:p>
          <a:endParaRPr lang="en-GB" sz="3600" dirty="0"/>
        </a:p>
      </dgm:t>
    </dgm:pt>
    <dgm:pt modelId="{2B052199-A0CC-4F00-B55F-77EB16B2B6C7}" type="parTrans" cxnId="{9EB5205B-3A75-4716-A2BE-1252B56A39AB}">
      <dgm:prSet/>
      <dgm:spPr/>
      <dgm:t>
        <a:bodyPr/>
        <a:lstStyle/>
        <a:p>
          <a:endParaRPr lang="en-GB"/>
        </a:p>
      </dgm:t>
    </dgm:pt>
    <dgm:pt modelId="{254C5A30-106B-4FC1-A50A-4310FA4D2DA4}" type="sibTrans" cxnId="{9EB5205B-3A75-4716-A2BE-1252B56A39AB}">
      <dgm:prSet/>
      <dgm:spPr/>
      <dgm:t>
        <a:bodyPr/>
        <a:lstStyle/>
        <a:p>
          <a:endParaRPr lang="en-GB"/>
        </a:p>
      </dgm:t>
    </dgm:pt>
    <dgm:pt modelId="{E32543FE-BD0E-4D6B-9F89-A9150A5558B8}">
      <dgm:prSet phldrT="[besedilo]" custT="1"/>
      <dgm:spPr/>
      <dgm:t>
        <a:bodyPr/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latin typeface="Calibri" panose="020F0502020204030204"/>
              <a:ea typeface="+mn-ea"/>
              <a:cs typeface="+mn-cs"/>
            </a:rPr>
            <a:t>Neformalno obrazovanje</a:t>
          </a:r>
          <a:endParaRPr lang="en-GB" sz="3600" kern="1200" dirty="0">
            <a:latin typeface="Calibri" panose="020F0502020204030204"/>
            <a:ea typeface="+mn-ea"/>
            <a:cs typeface="+mn-cs"/>
          </a:endParaRPr>
        </a:p>
      </dgm:t>
    </dgm:pt>
    <dgm:pt modelId="{ACF8FBFC-C1D7-4B24-B5E8-C1FCCD7FC7F7}" type="parTrans" cxnId="{4D6E540B-E4F4-4360-827C-CEA6772284C1}">
      <dgm:prSet/>
      <dgm:spPr/>
      <dgm:t>
        <a:bodyPr/>
        <a:lstStyle/>
        <a:p>
          <a:endParaRPr lang="en-GB"/>
        </a:p>
      </dgm:t>
    </dgm:pt>
    <dgm:pt modelId="{07EFC192-2CC9-43F3-AC8B-E684F1B7A8DE}" type="sibTrans" cxnId="{4D6E540B-E4F4-4360-827C-CEA6772284C1}">
      <dgm:prSet/>
      <dgm:spPr/>
      <dgm:t>
        <a:bodyPr/>
        <a:lstStyle/>
        <a:p>
          <a:endParaRPr lang="en-GB"/>
        </a:p>
      </dgm:t>
    </dgm:pt>
    <dgm:pt modelId="{66891BDB-A62A-4CEF-A60D-3EAF6A3A46B1}">
      <dgm:prSet phldrT="[besedil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>
              <a:latin typeface="Calibri" panose="020F0502020204030204"/>
              <a:ea typeface="+mn-ea"/>
              <a:cs typeface="+mn-cs"/>
            </a:rPr>
            <a:t>Priznavanje pre</a:t>
          </a:r>
          <a:r>
            <a:rPr lang="en-US" sz="3600" kern="1200">
              <a:latin typeface="Calibri" panose="020F0502020204030204"/>
              <a:ea typeface="+mn-ea"/>
              <a:cs typeface="+mn-cs"/>
            </a:rPr>
            <a:t>t</a:t>
          </a:r>
          <a:r>
            <a:rPr lang="sl-SI" sz="3600" kern="1200">
              <a:latin typeface="Calibri" panose="020F0502020204030204"/>
              <a:ea typeface="+mn-ea"/>
              <a:cs typeface="+mn-cs"/>
            </a:rPr>
            <a:t>hodnog  učenja</a:t>
          </a:r>
          <a:endParaRPr lang="en-GB" sz="3600" kern="1200" dirty="0">
            <a:latin typeface="Calibri" panose="020F0502020204030204"/>
            <a:ea typeface="+mn-ea"/>
            <a:cs typeface="+mn-cs"/>
          </a:endParaRPr>
        </a:p>
      </dgm:t>
    </dgm:pt>
    <dgm:pt modelId="{4E9FA7BA-66C5-4BFD-B108-725CF997102B}" type="parTrans" cxnId="{B32CD946-2916-40F3-986C-D82C14D40523}">
      <dgm:prSet/>
      <dgm:spPr/>
      <dgm:t>
        <a:bodyPr/>
        <a:lstStyle/>
        <a:p>
          <a:endParaRPr lang="en-GB"/>
        </a:p>
      </dgm:t>
    </dgm:pt>
    <dgm:pt modelId="{053F5CD4-0514-4A13-9CF5-95B26044F09A}" type="sibTrans" cxnId="{B32CD946-2916-40F3-986C-D82C14D40523}">
      <dgm:prSet/>
      <dgm:spPr/>
      <dgm:t>
        <a:bodyPr/>
        <a:lstStyle/>
        <a:p>
          <a:endParaRPr lang="en-GB"/>
        </a:p>
      </dgm:t>
    </dgm:pt>
    <dgm:pt modelId="{AF89EBDB-7399-41E9-8419-7A6D811F8937}" type="pres">
      <dgm:prSet presAssocID="{C3ED8EF8-7B24-4A82-9180-752214C425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244635-0346-48D7-B657-8549B754DAC2}" type="pres">
      <dgm:prSet presAssocID="{091B465C-BF98-4528-8E89-03C204436D21}" presName="roof" presStyleLbl="dkBgShp" presStyleIdx="0" presStyleCnt="2" custLinFactNeighborY="3540"/>
      <dgm:spPr/>
      <dgm:t>
        <a:bodyPr/>
        <a:lstStyle/>
        <a:p>
          <a:endParaRPr lang="en-US"/>
        </a:p>
      </dgm:t>
    </dgm:pt>
    <dgm:pt modelId="{464E7FDA-AC66-453F-AB66-9E63B46940C8}" type="pres">
      <dgm:prSet presAssocID="{091B465C-BF98-4528-8E89-03C204436D21}" presName="pillars" presStyleCnt="0"/>
      <dgm:spPr/>
    </dgm:pt>
    <dgm:pt modelId="{D7199BCD-46B7-4192-90A9-FC1A9D4045E6}" type="pres">
      <dgm:prSet presAssocID="{091B465C-BF98-4528-8E89-03C204436D21}" presName="pillar1" presStyleLbl="node1" presStyleIdx="0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AE087-FF71-4C06-A0AD-9857423A1A93}" type="pres">
      <dgm:prSet presAssocID="{E32543FE-BD0E-4D6B-9F89-A9150A5558B8}" presName="pillarX" presStyleLbl="node1" presStyleIdx="1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736EB-16A3-4064-9CF4-3A0138CEAE7E}" type="pres">
      <dgm:prSet presAssocID="{66891BDB-A62A-4CEF-A60D-3EAF6A3A46B1}" presName="pillarX" presStyleLbl="node1" presStyleIdx="2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16C9A-8B2C-4D32-99C2-566030B20B0B}" type="pres">
      <dgm:prSet presAssocID="{091B465C-BF98-4528-8E89-03C204436D21}" presName="base" presStyleLbl="dkBgShp" presStyleIdx="1" presStyleCnt="2" custLinFactNeighborX="88" custLinFactNeighborY="-25016"/>
      <dgm:spPr/>
    </dgm:pt>
  </dgm:ptLst>
  <dgm:cxnLst>
    <dgm:cxn modelId="{FA155830-D005-4BBB-99AB-52FFBCACAF6D}" type="presOf" srcId="{744A93C8-65E1-48DF-A4CD-8EA1A1834E0B}" destId="{D7199BCD-46B7-4192-90A9-FC1A9D4045E6}" srcOrd="0" destOrd="0" presId="urn:microsoft.com/office/officeart/2005/8/layout/hList3"/>
    <dgm:cxn modelId="{40D45348-DA90-4A87-B2E7-F719D8B686B1}" type="presOf" srcId="{66891BDB-A62A-4CEF-A60D-3EAF6A3A46B1}" destId="{9A1736EB-16A3-4064-9CF4-3A0138CEAE7E}" srcOrd="0" destOrd="0" presId="urn:microsoft.com/office/officeart/2005/8/layout/hList3"/>
    <dgm:cxn modelId="{72D348E7-0D74-44FF-8F40-C00EF01BD458}" type="presOf" srcId="{E32543FE-BD0E-4D6B-9F89-A9150A5558B8}" destId="{7B9AE087-FF71-4C06-A0AD-9857423A1A93}" srcOrd="0" destOrd="0" presId="urn:microsoft.com/office/officeart/2005/8/layout/hList3"/>
    <dgm:cxn modelId="{9F423AA5-B8A0-4412-B256-99A5B57D0D46}" type="presOf" srcId="{091B465C-BF98-4528-8E89-03C204436D21}" destId="{F0244635-0346-48D7-B657-8549B754DAC2}" srcOrd="0" destOrd="0" presId="urn:microsoft.com/office/officeart/2005/8/layout/hList3"/>
    <dgm:cxn modelId="{B32CD946-2916-40F3-986C-D82C14D40523}" srcId="{091B465C-BF98-4528-8E89-03C204436D21}" destId="{66891BDB-A62A-4CEF-A60D-3EAF6A3A46B1}" srcOrd="2" destOrd="0" parTransId="{4E9FA7BA-66C5-4BFD-B108-725CF997102B}" sibTransId="{053F5CD4-0514-4A13-9CF5-95B26044F09A}"/>
    <dgm:cxn modelId="{9EB5205B-3A75-4716-A2BE-1252B56A39AB}" srcId="{091B465C-BF98-4528-8E89-03C204436D21}" destId="{744A93C8-65E1-48DF-A4CD-8EA1A1834E0B}" srcOrd="0" destOrd="0" parTransId="{2B052199-A0CC-4F00-B55F-77EB16B2B6C7}" sibTransId="{254C5A30-106B-4FC1-A50A-4310FA4D2DA4}"/>
    <dgm:cxn modelId="{8DFD2982-E7C7-4F55-AAED-4ECD21BCA4C9}" srcId="{C3ED8EF8-7B24-4A82-9180-752214C42584}" destId="{091B465C-BF98-4528-8E89-03C204436D21}" srcOrd="0" destOrd="0" parTransId="{9E3192DA-3CD5-4C76-8D8D-23DDCF69D2EF}" sibTransId="{C19385FE-A1C8-4667-868C-57C9EF9BF783}"/>
    <dgm:cxn modelId="{4D6E540B-E4F4-4360-827C-CEA6772284C1}" srcId="{091B465C-BF98-4528-8E89-03C204436D21}" destId="{E32543FE-BD0E-4D6B-9F89-A9150A5558B8}" srcOrd="1" destOrd="0" parTransId="{ACF8FBFC-C1D7-4B24-B5E8-C1FCCD7FC7F7}" sibTransId="{07EFC192-2CC9-43F3-AC8B-E684F1B7A8DE}"/>
    <dgm:cxn modelId="{B9B9BBCF-4FA7-4A6F-8177-9397290F4BD7}" type="presOf" srcId="{C3ED8EF8-7B24-4A82-9180-752214C42584}" destId="{AF89EBDB-7399-41E9-8419-7A6D811F8937}" srcOrd="0" destOrd="0" presId="urn:microsoft.com/office/officeart/2005/8/layout/hList3"/>
    <dgm:cxn modelId="{659C4110-8222-4FCB-85C4-493CAC2B20DE}" type="presParOf" srcId="{AF89EBDB-7399-41E9-8419-7A6D811F8937}" destId="{F0244635-0346-48D7-B657-8549B754DAC2}" srcOrd="0" destOrd="0" presId="urn:microsoft.com/office/officeart/2005/8/layout/hList3"/>
    <dgm:cxn modelId="{D5E663FC-9ACA-49A5-A5E1-7080735D0C44}" type="presParOf" srcId="{AF89EBDB-7399-41E9-8419-7A6D811F8937}" destId="{464E7FDA-AC66-453F-AB66-9E63B46940C8}" srcOrd="1" destOrd="0" presId="urn:microsoft.com/office/officeart/2005/8/layout/hList3"/>
    <dgm:cxn modelId="{300C809B-CA2F-4E54-99E4-42F70368746F}" type="presParOf" srcId="{464E7FDA-AC66-453F-AB66-9E63B46940C8}" destId="{D7199BCD-46B7-4192-90A9-FC1A9D4045E6}" srcOrd="0" destOrd="0" presId="urn:microsoft.com/office/officeart/2005/8/layout/hList3"/>
    <dgm:cxn modelId="{C375801F-2C9A-4164-A4EF-7C4F79F840C8}" type="presParOf" srcId="{464E7FDA-AC66-453F-AB66-9E63B46940C8}" destId="{7B9AE087-FF71-4C06-A0AD-9857423A1A93}" srcOrd="1" destOrd="0" presId="urn:microsoft.com/office/officeart/2005/8/layout/hList3"/>
    <dgm:cxn modelId="{A1397263-4D38-4BDA-A843-1364A28C353A}" type="presParOf" srcId="{464E7FDA-AC66-453F-AB66-9E63B46940C8}" destId="{9A1736EB-16A3-4064-9CF4-3A0138CEAE7E}" srcOrd="2" destOrd="0" presId="urn:microsoft.com/office/officeart/2005/8/layout/hList3"/>
    <dgm:cxn modelId="{0D0DC4D8-1E39-465F-A583-BB3743BB89D7}" type="presParOf" srcId="{AF89EBDB-7399-41E9-8419-7A6D811F8937}" destId="{F0016C9A-8B2C-4D32-99C2-566030B20B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D8EF8-7B24-4A82-9180-752214C4258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1B465C-BF98-4528-8E89-03C204436D21}">
      <dgm:prSet phldrT="[besedilo]" custT="1"/>
      <dgm:spPr>
        <a:solidFill>
          <a:srgbClr val="425560"/>
        </a:solidFill>
      </dgm:spPr>
      <dgm:t>
        <a:bodyPr/>
        <a:lstStyle/>
        <a:p>
          <a:pPr>
            <a:spcAft>
              <a:spcPts val="600"/>
            </a:spcAft>
          </a:pPr>
          <a:r>
            <a:rPr lang="sr-Cyrl-RS" sz="3600" noProof="0" dirty="0"/>
            <a:t>Standard kvalifikacije</a:t>
          </a:r>
        </a:p>
        <a:p>
          <a:pPr>
            <a:spcAft>
              <a:spcPts val="1200"/>
            </a:spcAft>
          </a:pPr>
          <a:r>
            <a:rPr lang="sr-Cyrl-RS" sz="3100" noProof="0" dirty="0"/>
            <a:t>(PPU)</a:t>
          </a:r>
        </a:p>
      </dgm:t>
    </dgm:pt>
    <dgm:pt modelId="{9E3192DA-3CD5-4C76-8D8D-23DDCF69D2EF}" type="parTrans" cxnId="{8DFD2982-E7C7-4F55-AAED-4ECD21BCA4C9}">
      <dgm:prSet/>
      <dgm:spPr/>
      <dgm:t>
        <a:bodyPr/>
        <a:lstStyle/>
        <a:p>
          <a:endParaRPr lang="sr-Cyrl-RS" noProof="0" dirty="0"/>
        </a:p>
      </dgm:t>
    </dgm:pt>
    <dgm:pt modelId="{C19385FE-A1C8-4667-868C-57C9EF9BF783}" type="sibTrans" cxnId="{8DFD2982-E7C7-4F55-AAED-4ECD21BCA4C9}">
      <dgm:prSet/>
      <dgm:spPr/>
      <dgm:t>
        <a:bodyPr/>
        <a:lstStyle/>
        <a:p>
          <a:endParaRPr lang="sr-Cyrl-RS" noProof="0" dirty="0"/>
        </a:p>
      </dgm:t>
    </dgm:pt>
    <dgm:pt modelId="{744A93C8-65E1-48DF-A4CD-8EA1A1834E0B}">
      <dgm:prSet phldrT="[besedilo]" custT="1"/>
      <dgm:spPr>
        <a:solidFill>
          <a:schemeClr val="bg1"/>
        </a:solidFill>
        <a:ln>
          <a:solidFill>
            <a:srgbClr val="4B616D"/>
          </a:solidFill>
        </a:ln>
      </dgm:spPr>
      <dgm:t>
        <a:bodyPr/>
        <a:lstStyle/>
        <a:p>
          <a:r>
            <a:rPr lang="sr-Cyrl-RS" sz="3600" noProof="0" dirty="0">
              <a:solidFill>
                <a:srgbClr val="4B616D"/>
              </a:solidFill>
            </a:rPr>
            <a:t>Standard kvalifikacije u celini</a:t>
          </a:r>
        </a:p>
      </dgm:t>
    </dgm:pt>
    <dgm:pt modelId="{2B052199-A0CC-4F00-B55F-77EB16B2B6C7}" type="parTrans" cxnId="{9EB5205B-3A75-4716-A2BE-1252B56A39AB}">
      <dgm:prSet/>
      <dgm:spPr/>
      <dgm:t>
        <a:bodyPr/>
        <a:lstStyle/>
        <a:p>
          <a:endParaRPr lang="sr-Cyrl-RS" noProof="0" dirty="0"/>
        </a:p>
      </dgm:t>
    </dgm:pt>
    <dgm:pt modelId="{254C5A30-106B-4FC1-A50A-4310FA4D2DA4}" type="sibTrans" cxnId="{9EB5205B-3A75-4716-A2BE-1252B56A39AB}">
      <dgm:prSet/>
      <dgm:spPr/>
      <dgm:t>
        <a:bodyPr/>
        <a:lstStyle/>
        <a:p>
          <a:endParaRPr lang="sr-Cyrl-RS" noProof="0" dirty="0"/>
        </a:p>
      </dgm:t>
    </dgm:pt>
    <dgm:pt modelId="{E32543FE-BD0E-4D6B-9F89-A9150A5558B8}">
      <dgm:prSet phldrT="[besedilo]" custT="1"/>
      <dgm:spPr>
        <a:solidFill>
          <a:schemeClr val="bg1"/>
        </a:solidFill>
        <a:ln>
          <a:solidFill>
            <a:srgbClr val="4B616D"/>
          </a:solidFill>
        </a:ln>
      </dgm:spPr>
      <dgm:t>
        <a:bodyPr/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solidFill>
                <a:srgbClr val="4B616D"/>
              </a:solidFill>
              <a:latin typeface="Calibri" panose="020F0502020204030204"/>
              <a:ea typeface="+mn-ea"/>
              <a:cs typeface="+mn-cs"/>
            </a:rPr>
            <a:t>Delimično ostvaren – na nivou najmanje zanimanja </a:t>
          </a:r>
        </a:p>
      </dgm:t>
    </dgm:pt>
    <dgm:pt modelId="{ACF8FBFC-C1D7-4B24-B5E8-C1FCCD7FC7F7}" type="parTrans" cxnId="{4D6E540B-E4F4-4360-827C-CEA6772284C1}">
      <dgm:prSet/>
      <dgm:spPr/>
      <dgm:t>
        <a:bodyPr/>
        <a:lstStyle/>
        <a:p>
          <a:endParaRPr lang="sr-Cyrl-RS" noProof="0" dirty="0"/>
        </a:p>
      </dgm:t>
    </dgm:pt>
    <dgm:pt modelId="{07EFC192-2CC9-43F3-AC8B-E684F1B7A8DE}" type="sibTrans" cxnId="{4D6E540B-E4F4-4360-827C-CEA6772284C1}">
      <dgm:prSet/>
      <dgm:spPr/>
      <dgm:t>
        <a:bodyPr/>
        <a:lstStyle/>
        <a:p>
          <a:endParaRPr lang="sr-Cyrl-RS" noProof="0" dirty="0"/>
        </a:p>
      </dgm:t>
    </dgm:pt>
    <dgm:pt modelId="{66891BDB-A62A-4CEF-A60D-3EAF6A3A46B1}">
      <dgm:prSet phldrT="[besedilo]" custT="1"/>
      <dgm:spPr>
        <a:solidFill>
          <a:schemeClr val="bg1"/>
        </a:solidFill>
        <a:ln>
          <a:solidFill>
            <a:srgbClr val="4B616D"/>
          </a:solidFill>
        </a:ln>
      </dgm:spPr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solidFill>
                <a:srgbClr val="4B616D"/>
              </a:solidFill>
              <a:latin typeface="Calibri" panose="020F0502020204030204"/>
              <a:ea typeface="+mn-ea"/>
              <a:cs typeface="+mn-cs"/>
            </a:rPr>
            <a:t>Standard stručnih kompetencija</a:t>
          </a:r>
        </a:p>
      </dgm:t>
    </dgm:pt>
    <dgm:pt modelId="{4E9FA7BA-66C5-4BFD-B108-725CF997102B}" type="parTrans" cxnId="{B32CD946-2916-40F3-986C-D82C14D40523}">
      <dgm:prSet/>
      <dgm:spPr/>
      <dgm:t>
        <a:bodyPr/>
        <a:lstStyle/>
        <a:p>
          <a:endParaRPr lang="sr-Cyrl-RS" noProof="0" dirty="0"/>
        </a:p>
      </dgm:t>
    </dgm:pt>
    <dgm:pt modelId="{053F5CD4-0514-4A13-9CF5-95B26044F09A}" type="sibTrans" cxnId="{B32CD946-2916-40F3-986C-D82C14D40523}">
      <dgm:prSet/>
      <dgm:spPr/>
      <dgm:t>
        <a:bodyPr/>
        <a:lstStyle/>
        <a:p>
          <a:endParaRPr lang="sr-Cyrl-RS" noProof="0" dirty="0"/>
        </a:p>
      </dgm:t>
    </dgm:pt>
    <dgm:pt modelId="{AF89EBDB-7399-41E9-8419-7A6D811F8937}" type="pres">
      <dgm:prSet presAssocID="{C3ED8EF8-7B24-4A82-9180-752214C425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244635-0346-48D7-B657-8549B754DAC2}" type="pres">
      <dgm:prSet presAssocID="{091B465C-BF98-4528-8E89-03C204436D21}" presName="roof" presStyleLbl="dkBgShp" presStyleIdx="0" presStyleCnt="2" custLinFactNeighborX="725" custLinFactNeighborY="-1459"/>
      <dgm:spPr/>
      <dgm:t>
        <a:bodyPr/>
        <a:lstStyle/>
        <a:p>
          <a:endParaRPr lang="en-US"/>
        </a:p>
      </dgm:t>
    </dgm:pt>
    <dgm:pt modelId="{464E7FDA-AC66-453F-AB66-9E63B46940C8}" type="pres">
      <dgm:prSet presAssocID="{091B465C-BF98-4528-8E89-03C204436D21}" presName="pillars" presStyleCnt="0"/>
      <dgm:spPr/>
    </dgm:pt>
    <dgm:pt modelId="{D7199BCD-46B7-4192-90A9-FC1A9D4045E6}" type="pres">
      <dgm:prSet presAssocID="{091B465C-BF98-4528-8E89-03C204436D21}" presName="pillar1" presStyleLbl="node1" presStyleIdx="0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AE087-FF71-4C06-A0AD-9857423A1A93}" type="pres">
      <dgm:prSet presAssocID="{E32543FE-BD0E-4D6B-9F89-A9150A5558B8}" presName="pillarX" presStyleLbl="node1" presStyleIdx="1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736EB-16A3-4064-9CF4-3A0138CEAE7E}" type="pres">
      <dgm:prSet presAssocID="{66891BDB-A62A-4CEF-A60D-3EAF6A3A46B1}" presName="pillarX" presStyleLbl="node1" presStyleIdx="2" presStyleCnt="3" custLinFactNeighborY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16C9A-8B2C-4D32-99C2-566030B20B0B}" type="pres">
      <dgm:prSet presAssocID="{091B465C-BF98-4528-8E89-03C204436D21}" presName="base" presStyleLbl="dkBgShp" presStyleIdx="1" presStyleCnt="2" custLinFactNeighborY="-25016"/>
      <dgm:spPr>
        <a:solidFill>
          <a:srgbClr val="425560"/>
        </a:solidFill>
      </dgm:spPr>
    </dgm:pt>
  </dgm:ptLst>
  <dgm:cxnLst>
    <dgm:cxn modelId="{FA155830-D005-4BBB-99AB-52FFBCACAF6D}" type="presOf" srcId="{744A93C8-65E1-48DF-A4CD-8EA1A1834E0B}" destId="{D7199BCD-46B7-4192-90A9-FC1A9D4045E6}" srcOrd="0" destOrd="0" presId="urn:microsoft.com/office/officeart/2005/8/layout/hList3"/>
    <dgm:cxn modelId="{40D45348-DA90-4A87-B2E7-F719D8B686B1}" type="presOf" srcId="{66891BDB-A62A-4CEF-A60D-3EAF6A3A46B1}" destId="{9A1736EB-16A3-4064-9CF4-3A0138CEAE7E}" srcOrd="0" destOrd="0" presId="urn:microsoft.com/office/officeart/2005/8/layout/hList3"/>
    <dgm:cxn modelId="{72D348E7-0D74-44FF-8F40-C00EF01BD458}" type="presOf" srcId="{E32543FE-BD0E-4D6B-9F89-A9150A5558B8}" destId="{7B9AE087-FF71-4C06-A0AD-9857423A1A93}" srcOrd="0" destOrd="0" presId="urn:microsoft.com/office/officeart/2005/8/layout/hList3"/>
    <dgm:cxn modelId="{9F423AA5-B8A0-4412-B256-99A5B57D0D46}" type="presOf" srcId="{091B465C-BF98-4528-8E89-03C204436D21}" destId="{F0244635-0346-48D7-B657-8549B754DAC2}" srcOrd="0" destOrd="0" presId="urn:microsoft.com/office/officeart/2005/8/layout/hList3"/>
    <dgm:cxn modelId="{B32CD946-2916-40F3-986C-D82C14D40523}" srcId="{091B465C-BF98-4528-8E89-03C204436D21}" destId="{66891BDB-A62A-4CEF-A60D-3EAF6A3A46B1}" srcOrd="2" destOrd="0" parTransId="{4E9FA7BA-66C5-4BFD-B108-725CF997102B}" sibTransId="{053F5CD4-0514-4A13-9CF5-95B26044F09A}"/>
    <dgm:cxn modelId="{9EB5205B-3A75-4716-A2BE-1252B56A39AB}" srcId="{091B465C-BF98-4528-8E89-03C204436D21}" destId="{744A93C8-65E1-48DF-A4CD-8EA1A1834E0B}" srcOrd="0" destOrd="0" parTransId="{2B052199-A0CC-4F00-B55F-77EB16B2B6C7}" sibTransId="{254C5A30-106B-4FC1-A50A-4310FA4D2DA4}"/>
    <dgm:cxn modelId="{8DFD2982-E7C7-4F55-AAED-4ECD21BCA4C9}" srcId="{C3ED8EF8-7B24-4A82-9180-752214C42584}" destId="{091B465C-BF98-4528-8E89-03C204436D21}" srcOrd="0" destOrd="0" parTransId="{9E3192DA-3CD5-4C76-8D8D-23DDCF69D2EF}" sibTransId="{C19385FE-A1C8-4667-868C-57C9EF9BF783}"/>
    <dgm:cxn modelId="{4D6E540B-E4F4-4360-827C-CEA6772284C1}" srcId="{091B465C-BF98-4528-8E89-03C204436D21}" destId="{E32543FE-BD0E-4D6B-9F89-A9150A5558B8}" srcOrd="1" destOrd="0" parTransId="{ACF8FBFC-C1D7-4B24-B5E8-C1FCCD7FC7F7}" sibTransId="{07EFC192-2CC9-43F3-AC8B-E684F1B7A8DE}"/>
    <dgm:cxn modelId="{B9B9BBCF-4FA7-4A6F-8177-9397290F4BD7}" type="presOf" srcId="{C3ED8EF8-7B24-4A82-9180-752214C42584}" destId="{AF89EBDB-7399-41E9-8419-7A6D811F8937}" srcOrd="0" destOrd="0" presId="urn:microsoft.com/office/officeart/2005/8/layout/hList3"/>
    <dgm:cxn modelId="{659C4110-8222-4FCB-85C4-493CAC2B20DE}" type="presParOf" srcId="{AF89EBDB-7399-41E9-8419-7A6D811F8937}" destId="{F0244635-0346-48D7-B657-8549B754DAC2}" srcOrd="0" destOrd="0" presId="urn:microsoft.com/office/officeart/2005/8/layout/hList3"/>
    <dgm:cxn modelId="{D5E663FC-9ACA-49A5-A5E1-7080735D0C44}" type="presParOf" srcId="{AF89EBDB-7399-41E9-8419-7A6D811F8937}" destId="{464E7FDA-AC66-453F-AB66-9E63B46940C8}" srcOrd="1" destOrd="0" presId="urn:microsoft.com/office/officeart/2005/8/layout/hList3"/>
    <dgm:cxn modelId="{300C809B-CA2F-4E54-99E4-42F70368746F}" type="presParOf" srcId="{464E7FDA-AC66-453F-AB66-9E63B46940C8}" destId="{D7199BCD-46B7-4192-90A9-FC1A9D4045E6}" srcOrd="0" destOrd="0" presId="urn:microsoft.com/office/officeart/2005/8/layout/hList3"/>
    <dgm:cxn modelId="{C375801F-2C9A-4164-A4EF-7C4F79F840C8}" type="presParOf" srcId="{464E7FDA-AC66-453F-AB66-9E63B46940C8}" destId="{7B9AE087-FF71-4C06-A0AD-9857423A1A93}" srcOrd="1" destOrd="0" presId="urn:microsoft.com/office/officeart/2005/8/layout/hList3"/>
    <dgm:cxn modelId="{A1397263-4D38-4BDA-A843-1364A28C353A}" type="presParOf" srcId="{464E7FDA-AC66-453F-AB66-9E63B46940C8}" destId="{9A1736EB-16A3-4064-9CF4-3A0138CEAE7E}" srcOrd="2" destOrd="0" presId="urn:microsoft.com/office/officeart/2005/8/layout/hList3"/>
    <dgm:cxn modelId="{0D0DC4D8-1E39-465F-A583-BB3743BB89D7}" type="presParOf" srcId="{AF89EBDB-7399-41E9-8419-7A6D811F8937}" destId="{F0016C9A-8B2C-4D32-99C2-566030B20B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A76E5-37D2-406C-909F-173B4B91F5F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D74DC2-8ED9-463B-8A82-03C0B1534CC4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/>
            <a:t>Faza informisanja</a:t>
          </a:r>
        </a:p>
        <a:p>
          <a:r>
            <a:rPr lang="sr-Cyrl-RS" noProof="0" dirty="0"/>
            <a:t>(besplatna, kandidat i savetnik)</a:t>
          </a:r>
        </a:p>
      </dgm:t>
    </dgm:pt>
    <dgm:pt modelId="{5B61A3F9-63BB-42B6-89FE-E647AB4513E0}" type="parTrans" cxnId="{D80B2D17-9CC3-469E-9D89-9136E0C4A61E}">
      <dgm:prSet/>
      <dgm:spPr/>
      <dgm:t>
        <a:bodyPr/>
        <a:lstStyle/>
        <a:p>
          <a:endParaRPr lang="en-GB"/>
        </a:p>
      </dgm:t>
    </dgm:pt>
    <dgm:pt modelId="{41CDA2DD-1B66-4577-978D-5983AFE28997}" type="sibTrans" cxnId="{D80B2D17-9CC3-469E-9D89-9136E0C4A61E}">
      <dgm:prSet/>
      <dgm:spPr/>
      <dgm:t>
        <a:bodyPr/>
        <a:lstStyle/>
        <a:p>
          <a:endParaRPr lang="en-GB"/>
        </a:p>
      </dgm:t>
    </dgm:pt>
    <dgm:pt modelId="{CCCFB0A4-0E69-42BA-9F08-1BDA7EBC919E}">
      <dgm:prSet phldrT="[besedilo]"/>
      <dgm:spPr/>
      <dgm:t>
        <a:bodyPr/>
        <a:lstStyle/>
        <a:p>
          <a:pPr>
            <a:spcBef>
              <a:spcPts val="1200"/>
            </a:spcBef>
          </a:pPr>
          <a:r>
            <a:rPr lang="sr-Cyrl-RS" noProof="0" dirty="0"/>
            <a:t>informisanje zainteresovanog lica o postupku priznavanja prethodnog učenja</a:t>
          </a:r>
        </a:p>
      </dgm:t>
    </dgm:pt>
    <dgm:pt modelId="{10580A4B-F162-4A0D-80B2-225FEA646DD4}" type="parTrans" cxnId="{ACF63704-9626-406E-AE39-6425294FBC24}">
      <dgm:prSet/>
      <dgm:spPr/>
      <dgm:t>
        <a:bodyPr/>
        <a:lstStyle/>
        <a:p>
          <a:endParaRPr lang="en-GB"/>
        </a:p>
      </dgm:t>
    </dgm:pt>
    <dgm:pt modelId="{F33EAC0B-1182-4E11-9D96-B42519D11392}" type="sibTrans" cxnId="{ACF63704-9626-406E-AE39-6425294FBC24}">
      <dgm:prSet/>
      <dgm:spPr/>
      <dgm:t>
        <a:bodyPr/>
        <a:lstStyle/>
        <a:p>
          <a:endParaRPr lang="en-GB"/>
        </a:p>
      </dgm:t>
    </dgm:pt>
    <dgm:pt modelId="{3A959D26-4910-48A9-86A2-1BB56CEC93F1}">
      <dgm:prSet phldrT="[besedilo]"/>
      <dgm:spPr/>
      <dgm:t>
        <a:bodyPr/>
        <a:lstStyle/>
        <a:p>
          <a:pPr>
            <a:spcBef>
              <a:spcPct val="0"/>
            </a:spcBef>
          </a:pPr>
          <a:r>
            <a:rPr lang="sr-Cyrl-RS" noProof="0" dirty="0"/>
            <a:t>predstavljanje alata</a:t>
          </a:r>
        </a:p>
      </dgm:t>
    </dgm:pt>
    <dgm:pt modelId="{C24220CA-1EF1-4C26-9901-0BD746201892}" type="parTrans" cxnId="{58F8255B-EA9C-4268-A9A6-8C8757497554}">
      <dgm:prSet/>
      <dgm:spPr/>
      <dgm:t>
        <a:bodyPr/>
        <a:lstStyle/>
        <a:p>
          <a:endParaRPr lang="en-GB"/>
        </a:p>
      </dgm:t>
    </dgm:pt>
    <dgm:pt modelId="{0023CB8C-E26B-4404-ADD1-25334442653C}" type="sibTrans" cxnId="{58F8255B-EA9C-4268-A9A6-8C8757497554}">
      <dgm:prSet/>
      <dgm:spPr/>
      <dgm:t>
        <a:bodyPr/>
        <a:lstStyle/>
        <a:p>
          <a:endParaRPr lang="en-GB"/>
        </a:p>
      </dgm:t>
    </dgm:pt>
    <dgm:pt modelId="{0FE84CE2-1067-46C7-98C3-855CB47069AD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/>
            <a:t>Faza pripreme portfolija i samoprocene</a:t>
          </a:r>
        </a:p>
        <a:p>
          <a:r>
            <a:rPr lang="sr-Cyrl-RS" noProof="0" dirty="0"/>
            <a:t>(kandidat, savetnik, ocenjivač)</a:t>
          </a:r>
        </a:p>
      </dgm:t>
    </dgm:pt>
    <dgm:pt modelId="{00CF5CE1-5777-4A17-8A4A-B9D6E11036C2}" type="parTrans" cxnId="{DBE6EF59-BB4F-48DD-B391-58E5B324A070}">
      <dgm:prSet/>
      <dgm:spPr/>
      <dgm:t>
        <a:bodyPr/>
        <a:lstStyle/>
        <a:p>
          <a:endParaRPr lang="en-GB"/>
        </a:p>
      </dgm:t>
    </dgm:pt>
    <dgm:pt modelId="{BB85E64E-ABBD-4883-ADF1-21BDEA0B1150}" type="sibTrans" cxnId="{DBE6EF59-BB4F-48DD-B391-58E5B324A070}">
      <dgm:prSet/>
      <dgm:spPr/>
      <dgm:t>
        <a:bodyPr/>
        <a:lstStyle/>
        <a:p>
          <a:endParaRPr lang="en-GB"/>
        </a:p>
      </dgm:t>
    </dgm:pt>
    <dgm:pt modelId="{EA655FAC-7C40-46A1-9C15-31CC686DAEEB}">
      <dgm:prSet phldrT="[besedilo]"/>
      <dgm:spPr/>
      <dgm:t>
        <a:bodyPr/>
        <a:lstStyle/>
        <a:p>
          <a:r>
            <a:rPr lang="sr-Cyrl-RS" noProof="0" dirty="0"/>
            <a:t>savetovanje i vođenje, pomaganje kod samoprocene, prikupljanja dokaza i izrade portfolija kandidata;</a:t>
          </a:r>
        </a:p>
      </dgm:t>
    </dgm:pt>
    <dgm:pt modelId="{A9A6BE51-4D6B-4FC5-9B10-3B695BD1C8CF}" type="parTrans" cxnId="{BEE49D34-6E2D-4F3E-95C7-991BA07F30A4}">
      <dgm:prSet/>
      <dgm:spPr/>
      <dgm:t>
        <a:bodyPr/>
        <a:lstStyle/>
        <a:p>
          <a:endParaRPr lang="en-GB"/>
        </a:p>
      </dgm:t>
    </dgm:pt>
    <dgm:pt modelId="{402AE76E-3E07-4224-AA28-54B23F09523A}" type="sibTrans" cxnId="{BEE49D34-6E2D-4F3E-95C7-991BA07F30A4}">
      <dgm:prSet/>
      <dgm:spPr/>
      <dgm:t>
        <a:bodyPr/>
        <a:lstStyle/>
        <a:p>
          <a:endParaRPr lang="en-GB"/>
        </a:p>
      </dgm:t>
    </dgm:pt>
    <dgm:pt modelId="{F8714F2E-FBCF-4646-9E60-7C4B3427947A}">
      <dgm:prSet phldrT="[besedilo]"/>
      <dgm:spPr/>
      <dgm:t>
        <a:bodyPr/>
        <a:lstStyle/>
        <a:p>
          <a:r>
            <a:rPr lang="sr-Cyrl-RS" noProof="0" dirty="0"/>
            <a:t>izrada izveštaja o kandidatu sa planom procene</a:t>
          </a:r>
        </a:p>
      </dgm:t>
    </dgm:pt>
    <dgm:pt modelId="{BE4380CF-854B-44E4-849A-A63B53B966FC}" type="parTrans" cxnId="{00A8E9CF-581F-44AE-8667-20D376B62CD9}">
      <dgm:prSet/>
      <dgm:spPr/>
      <dgm:t>
        <a:bodyPr/>
        <a:lstStyle/>
        <a:p>
          <a:endParaRPr lang="en-GB"/>
        </a:p>
      </dgm:t>
    </dgm:pt>
    <dgm:pt modelId="{3E078A41-8AB6-4F7C-8E2F-C8D23A88C6D1}" type="sibTrans" cxnId="{00A8E9CF-581F-44AE-8667-20D376B62CD9}">
      <dgm:prSet/>
      <dgm:spPr/>
      <dgm:t>
        <a:bodyPr/>
        <a:lstStyle/>
        <a:p>
          <a:endParaRPr lang="en-GB"/>
        </a:p>
      </dgm:t>
    </dgm:pt>
    <dgm:pt modelId="{8BDB183B-7E89-4DBE-9D94-970397A1B534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/>
            <a:t>Faza provere</a:t>
          </a:r>
        </a:p>
        <a:p>
          <a:r>
            <a:rPr lang="sr-Cyrl-RS" noProof="0" dirty="0"/>
            <a:t>(kandidat, ocenjivači, komisija)</a:t>
          </a:r>
        </a:p>
      </dgm:t>
    </dgm:pt>
    <dgm:pt modelId="{AC090333-FE8A-4CEF-BFD8-33D9EAE45B6D}" type="parTrans" cxnId="{2E693457-F003-4B95-B67B-CAEED2D77835}">
      <dgm:prSet/>
      <dgm:spPr/>
      <dgm:t>
        <a:bodyPr/>
        <a:lstStyle/>
        <a:p>
          <a:endParaRPr lang="en-GB"/>
        </a:p>
      </dgm:t>
    </dgm:pt>
    <dgm:pt modelId="{9CCFAF42-3534-4A77-85D9-CF8BDE891573}" type="sibTrans" cxnId="{2E693457-F003-4B95-B67B-CAEED2D77835}">
      <dgm:prSet/>
      <dgm:spPr/>
      <dgm:t>
        <a:bodyPr/>
        <a:lstStyle/>
        <a:p>
          <a:endParaRPr lang="en-GB"/>
        </a:p>
      </dgm:t>
    </dgm:pt>
    <dgm:pt modelId="{F2F358C6-9DD8-4EC3-90A4-AFF1E5241202}">
      <dgm:prSet phldrT="[besedilo]"/>
      <dgm:spPr/>
      <dgm:t>
        <a:bodyPr/>
        <a:lstStyle/>
        <a:p>
          <a:r>
            <a:rPr lang="sr-Cyrl-RS" noProof="0" dirty="0"/>
            <a:t>obavljanje ispita prema planu procene, pred komisijom za priznavanje prethodnog učenja</a:t>
          </a:r>
        </a:p>
      </dgm:t>
    </dgm:pt>
    <dgm:pt modelId="{2C561316-B3D7-4327-8D51-4BDB8F1DCD20}" type="parTrans" cxnId="{55252666-E1D4-4390-BD5F-400141E7CF97}">
      <dgm:prSet/>
      <dgm:spPr/>
      <dgm:t>
        <a:bodyPr/>
        <a:lstStyle/>
        <a:p>
          <a:endParaRPr lang="en-GB"/>
        </a:p>
      </dgm:t>
    </dgm:pt>
    <dgm:pt modelId="{8D36DB5E-224B-4021-BFD8-D7DC8592BBA3}" type="sibTrans" cxnId="{55252666-E1D4-4390-BD5F-400141E7CF97}">
      <dgm:prSet/>
      <dgm:spPr/>
      <dgm:t>
        <a:bodyPr/>
        <a:lstStyle/>
        <a:p>
          <a:endParaRPr lang="en-GB"/>
        </a:p>
      </dgm:t>
    </dgm:pt>
    <dgm:pt modelId="{1E2FC61A-DA19-4AC9-B41D-E347D825C609}">
      <dgm:prSet phldrT="[besedilo]"/>
      <dgm:spPr/>
      <dgm:t>
        <a:bodyPr/>
        <a:lstStyle/>
        <a:p>
          <a:r>
            <a:rPr lang="sr-Cyrl-RS" noProof="0" dirty="0"/>
            <a:t>izdavanje javne isprave, odnosno uverenja ili potvrde;</a:t>
          </a:r>
        </a:p>
      </dgm:t>
    </dgm:pt>
    <dgm:pt modelId="{AFA28121-2342-4E65-8641-031BB9782919}" type="parTrans" cxnId="{77D07ECF-E065-4CAC-AAB4-513511C51F59}">
      <dgm:prSet/>
      <dgm:spPr/>
      <dgm:t>
        <a:bodyPr/>
        <a:lstStyle/>
        <a:p>
          <a:endParaRPr lang="en-GB"/>
        </a:p>
      </dgm:t>
    </dgm:pt>
    <dgm:pt modelId="{757FB0D8-D618-4C0E-B51E-050AA0EC0111}" type="sibTrans" cxnId="{77D07ECF-E065-4CAC-AAB4-513511C51F59}">
      <dgm:prSet/>
      <dgm:spPr/>
      <dgm:t>
        <a:bodyPr/>
        <a:lstStyle/>
        <a:p>
          <a:endParaRPr lang="en-GB"/>
        </a:p>
      </dgm:t>
    </dgm:pt>
    <dgm:pt modelId="{95A3B3C5-F673-473B-B0A8-E74098FF6C93}" type="pres">
      <dgm:prSet presAssocID="{BD3A76E5-37D2-406C-909F-173B4B91F5F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025A64-975D-4746-BF4F-3893F80AD097}" type="pres">
      <dgm:prSet presAssocID="{D5D74DC2-8ED9-463B-8A82-03C0B1534CC4}" presName="linNode" presStyleCnt="0"/>
      <dgm:spPr/>
    </dgm:pt>
    <dgm:pt modelId="{7C2F1933-89DE-4275-9C10-A44E63379E16}" type="pres">
      <dgm:prSet presAssocID="{D5D74DC2-8ED9-463B-8A82-03C0B1534CC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E7294-A5FD-4E49-93F2-589C9CCE454B}" type="pres">
      <dgm:prSet presAssocID="{D5D74DC2-8ED9-463B-8A82-03C0B1534CC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FFA83-527D-4EA1-873E-D1DF5661ACB5}" type="pres">
      <dgm:prSet presAssocID="{41CDA2DD-1B66-4577-978D-5983AFE28997}" presName="spacing" presStyleCnt="0"/>
      <dgm:spPr/>
    </dgm:pt>
    <dgm:pt modelId="{1FCC643B-611B-4F9C-A64A-E577DE92E375}" type="pres">
      <dgm:prSet presAssocID="{0FE84CE2-1067-46C7-98C3-855CB47069AD}" presName="linNode" presStyleCnt="0"/>
      <dgm:spPr/>
    </dgm:pt>
    <dgm:pt modelId="{A03D6518-7DB6-4C03-BB3B-A729C93575D1}" type="pres">
      <dgm:prSet presAssocID="{0FE84CE2-1067-46C7-98C3-855CB47069A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00E28-87A9-4B06-87E7-DD234D8C9DD1}" type="pres">
      <dgm:prSet presAssocID="{0FE84CE2-1067-46C7-98C3-855CB47069A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C9677-FAB5-4836-ABDF-3DBEDD498F18}" type="pres">
      <dgm:prSet presAssocID="{BB85E64E-ABBD-4883-ADF1-21BDEA0B1150}" presName="spacing" presStyleCnt="0"/>
      <dgm:spPr/>
    </dgm:pt>
    <dgm:pt modelId="{8BD16EF3-6EA9-45C2-B6E7-E04F0751C957}" type="pres">
      <dgm:prSet presAssocID="{8BDB183B-7E89-4DBE-9D94-970397A1B534}" presName="linNode" presStyleCnt="0"/>
      <dgm:spPr/>
    </dgm:pt>
    <dgm:pt modelId="{23EC99CA-72D3-4411-9D8C-1F9A529D05F1}" type="pres">
      <dgm:prSet presAssocID="{8BDB183B-7E89-4DBE-9D94-970397A1B53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602E0-A9EE-4C66-B48A-AF9E54F4BB27}" type="pres">
      <dgm:prSet presAssocID="{8BDB183B-7E89-4DBE-9D94-970397A1B53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F8255B-EA9C-4268-A9A6-8C8757497554}" srcId="{D5D74DC2-8ED9-463B-8A82-03C0B1534CC4}" destId="{3A959D26-4910-48A9-86A2-1BB56CEC93F1}" srcOrd="1" destOrd="0" parTransId="{C24220CA-1EF1-4C26-9901-0BD746201892}" sibTransId="{0023CB8C-E26B-4404-ADD1-25334442653C}"/>
    <dgm:cxn modelId="{FDCE5419-76E0-41B2-8152-AC41802FD7CC}" type="presOf" srcId="{F8714F2E-FBCF-4646-9E60-7C4B3427947A}" destId="{24C00E28-87A9-4B06-87E7-DD234D8C9DD1}" srcOrd="0" destOrd="1" presId="urn:microsoft.com/office/officeart/2005/8/layout/vList6"/>
    <dgm:cxn modelId="{00A8E9CF-581F-44AE-8667-20D376B62CD9}" srcId="{0FE84CE2-1067-46C7-98C3-855CB47069AD}" destId="{F8714F2E-FBCF-4646-9E60-7C4B3427947A}" srcOrd="1" destOrd="0" parTransId="{BE4380CF-854B-44E4-849A-A63B53B966FC}" sibTransId="{3E078A41-8AB6-4F7C-8E2F-C8D23A88C6D1}"/>
    <dgm:cxn modelId="{014AFF6F-28A9-411A-B009-89D458AC44CC}" type="presOf" srcId="{CCCFB0A4-0E69-42BA-9F08-1BDA7EBC919E}" destId="{645E7294-A5FD-4E49-93F2-589C9CCE454B}" srcOrd="0" destOrd="0" presId="urn:microsoft.com/office/officeart/2005/8/layout/vList6"/>
    <dgm:cxn modelId="{39539BC2-4D3B-48B3-BF64-1602235795D9}" type="presOf" srcId="{D5D74DC2-8ED9-463B-8A82-03C0B1534CC4}" destId="{7C2F1933-89DE-4275-9C10-A44E63379E16}" srcOrd="0" destOrd="0" presId="urn:microsoft.com/office/officeart/2005/8/layout/vList6"/>
    <dgm:cxn modelId="{5B51E957-299A-4D86-9171-6F10C0D54B2F}" type="presOf" srcId="{F2F358C6-9DD8-4EC3-90A4-AFF1E5241202}" destId="{14E602E0-A9EE-4C66-B48A-AF9E54F4BB27}" srcOrd="0" destOrd="0" presId="urn:microsoft.com/office/officeart/2005/8/layout/vList6"/>
    <dgm:cxn modelId="{DBE6EF59-BB4F-48DD-B391-58E5B324A070}" srcId="{BD3A76E5-37D2-406C-909F-173B4B91F5FF}" destId="{0FE84CE2-1067-46C7-98C3-855CB47069AD}" srcOrd="1" destOrd="0" parTransId="{00CF5CE1-5777-4A17-8A4A-B9D6E11036C2}" sibTransId="{BB85E64E-ABBD-4883-ADF1-21BDEA0B1150}"/>
    <dgm:cxn modelId="{BEE49D34-6E2D-4F3E-95C7-991BA07F30A4}" srcId="{0FE84CE2-1067-46C7-98C3-855CB47069AD}" destId="{EA655FAC-7C40-46A1-9C15-31CC686DAEEB}" srcOrd="0" destOrd="0" parTransId="{A9A6BE51-4D6B-4FC5-9B10-3B695BD1C8CF}" sibTransId="{402AE76E-3E07-4224-AA28-54B23F09523A}"/>
    <dgm:cxn modelId="{B9721DCA-292C-4CAE-8AC5-C276D30E4A96}" type="presOf" srcId="{3A959D26-4910-48A9-86A2-1BB56CEC93F1}" destId="{645E7294-A5FD-4E49-93F2-589C9CCE454B}" srcOrd="0" destOrd="1" presId="urn:microsoft.com/office/officeart/2005/8/layout/vList6"/>
    <dgm:cxn modelId="{2E693457-F003-4B95-B67B-CAEED2D77835}" srcId="{BD3A76E5-37D2-406C-909F-173B4B91F5FF}" destId="{8BDB183B-7E89-4DBE-9D94-970397A1B534}" srcOrd="2" destOrd="0" parTransId="{AC090333-FE8A-4CEF-BFD8-33D9EAE45B6D}" sibTransId="{9CCFAF42-3534-4A77-85D9-CF8BDE891573}"/>
    <dgm:cxn modelId="{D80B2D17-9CC3-469E-9D89-9136E0C4A61E}" srcId="{BD3A76E5-37D2-406C-909F-173B4B91F5FF}" destId="{D5D74DC2-8ED9-463B-8A82-03C0B1534CC4}" srcOrd="0" destOrd="0" parTransId="{5B61A3F9-63BB-42B6-89FE-E647AB4513E0}" sibTransId="{41CDA2DD-1B66-4577-978D-5983AFE28997}"/>
    <dgm:cxn modelId="{77D07ECF-E065-4CAC-AAB4-513511C51F59}" srcId="{8BDB183B-7E89-4DBE-9D94-970397A1B534}" destId="{1E2FC61A-DA19-4AC9-B41D-E347D825C609}" srcOrd="1" destOrd="0" parTransId="{AFA28121-2342-4E65-8641-031BB9782919}" sibTransId="{757FB0D8-D618-4C0E-B51E-050AA0EC0111}"/>
    <dgm:cxn modelId="{AE4E3841-16F8-4F99-AA4B-4331AE8CA69C}" type="presOf" srcId="{0FE84CE2-1067-46C7-98C3-855CB47069AD}" destId="{A03D6518-7DB6-4C03-BB3B-A729C93575D1}" srcOrd="0" destOrd="0" presId="urn:microsoft.com/office/officeart/2005/8/layout/vList6"/>
    <dgm:cxn modelId="{DDA21055-8854-4E34-9A27-BEE9F04CFE18}" type="presOf" srcId="{1E2FC61A-DA19-4AC9-B41D-E347D825C609}" destId="{14E602E0-A9EE-4C66-B48A-AF9E54F4BB27}" srcOrd="0" destOrd="1" presId="urn:microsoft.com/office/officeart/2005/8/layout/vList6"/>
    <dgm:cxn modelId="{F1D66E40-3802-4A19-8E55-F4B16A8533F5}" type="presOf" srcId="{8BDB183B-7E89-4DBE-9D94-970397A1B534}" destId="{23EC99CA-72D3-4411-9D8C-1F9A529D05F1}" srcOrd="0" destOrd="0" presId="urn:microsoft.com/office/officeart/2005/8/layout/vList6"/>
    <dgm:cxn modelId="{36596DD7-5CE4-44FD-AEAA-681705E2BCFA}" type="presOf" srcId="{BD3A76E5-37D2-406C-909F-173B4B91F5FF}" destId="{95A3B3C5-F673-473B-B0A8-E74098FF6C93}" srcOrd="0" destOrd="0" presId="urn:microsoft.com/office/officeart/2005/8/layout/vList6"/>
    <dgm:cxn modelId="{55252666-E1D4-4390-BD5F-400141E7CF97}" srcId="{8BDB183B-7E89-4DBE-9D94-970397A1B534}" destId="{F2F358C6-9DD8-4EC3-90A4-AFF1E5241202}" srcOrd="0" destOrd="0" parTransId="{2C561316-B3D7-4327-8D51-4BDB8F1DCD20}" sibTransId="{8D36DB5E-224B-4021-BFD8-D7DC8592BBA3}"/>
    <dgm:cxn modelId="{ACF63704-9626-406E-AE39-6425294FBC24}" srcId="{D5D74DC2-8ED9-463B-8A82-03C0B1534CC4}" destId="{CCCFB0A4-0E69-42BA-9F08-1BDA7EBC919E}" srcOrd="0" destOrd="0" parTransId="{10580A4B-F162-4A0D-80B2-225FEA646DD4}" sibTransId="{F33EAC0B-1182-4E11-9D96-B42519D11392}"/>
    <dgm:cxn modelId="{89337DF5-ADF1-4642-93D4-6F39B5436F41}" type="presOf" srcId="{EA655FAC-7C40-46A1-9C15-31CC686DAEEB}" destId="{24C00E28-87A9-4B06-87E7-DD234D8C9DD1}" srcOrd="0" destOrd="0" presId="urn:microsoft.com/office/officeart/2005/8/layout/vList6"/>
    <dgm:cxn modelId="{59CAD9F9-4CB4-425D-BCF7-9A6C7AC54D2F}" type="presParOf" srcId="{95A3B3C5-F673-473B-B0A8-E74098FF6C93}" destId="{0D025A64-975D-4746-BF4F-3893F80AD097}" srcOrd="0" destOrd="0" presId="urn:microsoft.com/office/officeart/2005/8/layout/vList6"/>
    <dgm:cxn modelId="{3D0AC1D6-CF31-4BF0-A1D8-BA8ECF789CE0}" type="presParOf" srcId="{0D025A64-975D-4746-BF4F-3893F80AD097}" destId="{7C2F1933-89DE-4275-9C10-A44E63379E16}" srcOrd="0" destOrd="0" presId="urn:microsoft.com/office/officeart/2005/8/layout/vList6"/>
    <dgm:cxn modelId="{72283604-3D5C-4036-8F57-F2E46FFC9B0C}" type="presParOf" srcId="{0D025A64-975D-4746-BF4F-3893F80AD097}" destId="{645E7294-A5FD-4E49-93F2-589C9CCE454B}" srcOrd="1" destOrd="0" presId="urn:microsoft.com/office/officeart/2005/8/layout/vList6"/>
    <dgm:cxn modelId="{DEFA4814-C41E-4DE0-89B9-D78580BAA8DA}" type="presParOf" srcId="{95A3B3C5-F673-473B-B0A8-E74098FF6C93}" destId="{DF1FFA83-527D-4EA1-873E-D1DF5661ACB5}" srcOrd="1" destOrd="0" presId="urn:microsoft.com/office/officeart/2005/8/layout/vList6"/>
    <dgm:cxn modelId="{42A5836F-4ABC-499A-95F7-F87103EF2CCC}" type="presParOf" srcId="{95A3B3C5-F673-473B-B0A8-E74098FF6C93}" destId="{1FCC643B-611B-4F9C-A64A-E577DE92E375}" srcOrd="2" destOrd="0" presId="urn:microsoft.com/office/officeart/2005/8/layout/vList6"/>
    <dgm:cxn modelId="{1BC45C3F-3FA7-4989-BE7D-6957F244AD23}" type="presParOf" srcId="{1FCC643B-611B-4F9C-A64A-E577DE92E375}" destId="{A03D6518-7DB6-4C03-BB3B-A729C93575D1}" srcOrd="0" destOrd="0" presId="urn:microsoft.com/office/officeart/2005/8/layout/vList6"/>
    <dgm:cxn modelId="{62102624-8D56-4D1D-91A7-C64269D61B95}" type="presParOf" srcId="{1FCC643B-611B-4F9C-A64A-E577DE92E375}" destId="{24C00E28-87A9-4B06-87E7-DD234D8C9DD1}" srcOrd="1" destOrd="0" presId="urn:microsoft.com/office/officeart/2005/8/layout/vList6"/>
    <dgm:cxn modelId="{0048B48F-E204-40CC-8675-09D59A5D93A5}" type="presParOf" srcId="{95A3B3C5-F673-473B-B0A8-E74098FF6C93}" destId="{436C9677-FAB5-4836-ABDF-3DBEDD498F18}" srcOrd="3" destOrd="0" presId="urn:microsoft.com/office/officeart/2005/8/layout/vList6"/>
    <dgm:cxn modelId="{F64D5139-6007-4019-B452-2C68D458388C}" type="presParOf" srcId="{95A3B3C5-F673-473B-B0A8-E74098FF6C93}" destId="{8BD16EF3-6EA9-45C2-B6E7-E04F0751C957}" srcOrd="4" destOrd="0" presId="urn:microsoft.com/office/officeart/2005/8/layout/vList6"/>
    <dgm:cxn modelId="{97F11D50-63EC-4C5C-982D-89763126789A}" type="presParOf" srcId="{8BD16EF3-6EA9-45C2-B6E7-E04F0751C957}" destId="{23EC99CA-72D3-4411-9D8C-1F9A529D05F1}" srcOrd="0" destOrd="0" presId="urn:microsoft.com/office/officeart/2005/8/layout/vList6"/>
    <dgm:cxn modelId="{C7C57FC8-D045-4757-A9FF-657E85621E9F}" type="presParOf" srcId="{8BD16EF3-6EA9-45C2-B6E7-E04F0751C957}" destId="{14E602E0-A9EE-4C66-B48A-AF9E54F4BB27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4635-0346-48D7-B657-8549B754DAC2}">
      <dsp:nvSpPr>
        <dsp:cNvPr id="0" name=""/>
        <dsp:cNvSpPr/>
      </dsp:nvSpPr>
      <dsp:spPr>
        <a:xfrm>
          <a:off x="0" y="46211"/>
          <a:ext cx="10515600" cy="13054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sl-SI" sz="3600" kern="1200" dirty="0">
              <a:solidFill>
                <a:schemeClr val="bg1"/>
              </a:solidFill>
            </a:rPr>
            <a:t>Standard kvalifikacije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sl-SI" sz="3100" kern="1200" dirty="0">
              <a:solidFill>
                <a:schemeClr val="bg1"/>
              </a:solidFill>
            </a:rPr>
            <a:t>(nacionalni)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46211"/>
        <a:ext cx="10515600" cy="1305401"/>
      </dsp:txXfrm>
    </dsp:sp>
    <dsp:sp modelId="{D7199BCD-46B7-4192-90A9-FC1A9D4045E6}">
      <dsp:nvSpPr>
        <dsp:cNvPr id="0" name=""/>
        <dsp:cNvSpPr/>
      </dsp:nvSpPr>
      <dsp:spPr>
        <a:xfrm>
          <a:off x="5134" y="1324426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noProof="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600" kern="1200" noProof="0" dirty="0"/>
            <a:t>Formalno obrazovanje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 dirty="0"/>
        </a:p>
      </dsp:txBody>
      <dsp:txXfrm>
        <a:off x="5134" y="1324426"/>
        <a:ext cx="3501776" cy="2741342"/>
      </dsp:txXfrm>
    </dsp:sp>
    <dsp:sp modelId="{7B9AE087-FF71-4C06-A0AD-9857423A1A93}">
      <dsp:nvSpPr>
        <dsp:cNvPr id="0" name=""/>
        <dsp:cNvSpPr/>
      </dsp:nvSpPr>
      <dsp:spPr>
        <a:xfrm>
          <a:off x="3506911" y="1324426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latin typeface="Calibri" panose="020F0502020204030204"/>
              <a:ea typeface="+mn-ea"/>
              <a:cs typeface="+mn-cs"/>
            </a:rPr>
            <a:t>Neformalno obrazovanje</a:t>
          </a:r>
          <a:endParaRPr lang="en-GB" sz="3600" kern="1200" dirty="0">
            <a:latin typeface="Calibri" panose="020F0502020204030204"/>
            <a:ea typeface="+mn-ea"/>
            <a:cs typeface="+mn-cs"/>
          </a:endParaRPr>
        </a:p>
      </dsp:txBody>
      <dsp:txXfrm>
        <a:off x="3506911" y="1324426"/>
        <a:ext cx="3501776" cy="2741342"/>
      </dsp:txXfrm>
    </dsp:sp>
    <dsp:sp modelId="{9A1736EB-16A3-4064-9CF4-3A0138CEAE7E}">
      <dsp:nvSpPr>
        <dsp:cNvPr id="0" name=""/>
        <dsp:cNvSpPr/>
      </dsp:nvSpPr>
      <dsp:spPr>
        <a:xfrm>
          <a:off x="7008688" y="1324426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>
              <a:latin typeface="Calibri" panose="020F0502020204030204"/>
              <a:ea typeface="+mn-ea"/>
              <a:cs typeface="+mn-cs"/>
            </a:rPr>
            <a:t>Priznavanje pre</a:t>
          </a:r>
          <a:r>
            <a:rPr lang="en-US" sz="3600" kern="1200">
              <a:latin typeface="Calibri" panose="020F0502020204030204"/>
              <a:ea typeface="+mn-ea"/>
              <a:cs typeface="+mn-cs"/>
            </a:rPr>
            <a:t>t</a:t>
          </a:r>
          <a:r>
            <a:rPr lang="sl-SI" sz="3600" kern="1200">
              <a:latin typeface="Calibri" panose="020F0502020204030204"/>
              <a:ea typeface="+mn-ea"/>
              <a:cs typeface="+mn-cs"/>
            </a:rPr>
            <a:t>hodnog  učenja</a:t>
          </a:r>
          <a:endParaRPr lang="en-GB" sz="3600" kern="1200" dirty="0">
            <a:latin typeface="Calibri" panose="020F0502020204030204"/>
            <a:ea typeface="+mn-ea"/>
            <a:cs typeface="+mn-cs"/>
          </a:endParaRPr>
        </a:p>
      </dsp:txBody>
      <dsp:txXfrm>
        <a:off x="7008688" y="1324426"/>
        <a:ext cx="3501776" cy="2741342"/>
      </dsp:txXfrm>
    </dsp:sp>
    <dsp:sp modelId="{F0016C9A-8B2C-4D32-99C2-566030B20B0B}">
      <dsp:nvSpPr>
        <dsp:cNvPr id="0" name=""/>
        <dsp:cNvSpPr/>
      </dsp:nvSpPr>
      <dsp:spPr>
        <a:xfrm>
          <a:off x="0" y="3970547"/>
          <a:ext cx="10515600" cy="30459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4635-0346-48D7-B657-8549B754DAC2}">
      <dsp:nvSpPr>
        <dsp:cNvPr id="0" name=""/>
        <dsp:cNvSpPr/>
      </dsp:nvSpPr>
      <dsp:spPr>
        <a:xfrm>
          <a:off x="0" y="0"/>
          <a:ext cx="10515600" cy="1305401"/>
        </a:xfrm>
        <a:prstGeom prst="rect">
          <a:avLst/>
        </a:prstGeom>
        <a:solidFill>
          <a:srgbClr val="4255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sr-Cyrl-RS" sz="3600" kern="1200" noProof="0" dirty="0"/>
            <a:t>Standard kvalifikacije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sr-Cyrl-RS" sz="3100" kern="1200" noProof="0" dirty="0"/>
            <a:t>(PPU)</a:t>
          </a:r>
        </a:p>
      </dsp:txBody>
      <dsp:txXfrm>
        <a:off x="0" y="0"/>
        <a:ext cx="10515600" cy="1305401"/>
      </dsp:txXfrm>
    </dsp:sp>
    <dsp:sp modelId="{D7199BCD-46B7-4192-90A9-FC1A9D4045E6}">
      <dsp:nvSpPr>
        <dsp:cNvPr id="0" name=""/>
        <dsp:cNvSpPr/>
      </dsp:nvSpPr>
      <dsp:spPr>
        <a:xfrm>
          <a:off x="5134" y="1324426"/>
          <a:ext cx="3501776" cy="2741342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4B616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600" kern="1200" noProof="0" dirty="0">
              <a:solidFill>
                <a:srgbClr val="4B616D"/>
              </a:solidFill>
            </a:rPr>
            <a:t>Standard kvalifikacije u celini</a:t>
          </a:r>
        </a:p>
      </dsp:txBody>
      <dsp:txXfrm>
        <a:off x="5134" y="1324426"/>
        <a:ext cx="3501776" cy="2741342"/>
      </dsp:txXfrm>
    </dsp:sp>
    <dsp:sp modelId="{7B9AE087-FF71-4C06-A0AD-9857423A1A93}">
      <dsp:nvSpPr>
        <dsp:cNvPr id="0" name=""/>
        <dsp:cNvSpPr/>
      </dsp:nvSpPr>
      <dsp:spPr>
        <a:xfrm>
          <a:off x="3506911" y="1324426"/>
          <a:ext cx="3501776" cy="2741342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4B616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solidFill>
                <a:srgbClr val="4B616D"/>
              </a:solidFill>
              <a:latin typeface="Calibri" panose="020F0502020204030204"/>
              <a:ea typeface="+mn-ea"/>
              <a:cs typeface="+mn-cs"/>
            </a:rPr>
            <a:t>Delimično ostvaren – na nivou najmanje zanimanja </a:t>
          </a:r>
        </a:p>
      </dsp:txBody>
      <dsp:txXfrm>
        <a:off x="3506911" y="1324426"/>
        <a:ext cx="3501776" cy="2741342"/>
      </dsp:txXfrm>
    </dsp:sp>
    <dsp:sp modelId="{9A1736EB-16A3-4064-9CF4-3A0138CEAE7E}">
      <dsp:nvSpPr>
        <dsp:cNvPr id="0" name=""/>
        <dsp:cNvSpPr/>
      </dsp:nvSpPr>
      <dsp:spPr>
        <a:xfrm>
          <a:off x="7008688" y="1324426"/>
          <a:ext cx="3501776" cy="2741342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4B616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solidFill>
                <a:srgbClr val="4B616D"/>
              </a:solidFill>
              <a:latin typeface="Calibri" panose="020F0502020204030204"/>
              <a:ea typeface="+mn-ea"/>
              <a:cs typeface="+mn-cs"/>
            </a:rPr>
            <a:t>Standard stručnih kompetencija</a:t>
          </a:r>
        </a:p>
      </dsp:txBody>
      <dsp:txXfrm>
        <a:off x="7008688" y="1324426"/>
        <a:ext cx="3501776" cy="2741342"/>
      </dsp:txXfrm>
    </dsp:sp>
    <dsp:sp modelId="{F0016C9A-8B2C-4D32-99C2-566030B20B0B}">
      <dsp:nvSpPr>
        <dsp:cNvPr id="0" name=""/>
        <dsp:cNvSpPr/>
      </dsp:nvSpPr>
      <dsp:spPr>
        <a:xfrm>
          <a:off x="0" y="3970547"/>
          <a:ext cx="10515600" cy="304593"/>
        </a:xfrm>
        <a:prstGeom prst="rect">
          <a:avLst/>
        </a:prstGeom>
        <a:solidFill>
          <a:srgbClr val="4255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E7294-A5FD-4E49-93F2-589C9CCE454B}">
      <dsp:nvSpPr>
        <dsp:cNvPr id="0" name=""/>
        <dsp:cNvSpPr/>
      </dsp:nvSpPr>
      <dsp:spPr>
        <a:xfrm>
          <a:off x="4152899" y="0"/>
          <a:ext cx="6229350" cy="15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informisanje zainteresovanog lica o postupku priznavanja prethodnog učenja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predstavljanje alata</a:t>
          </a:r>
        </a:p>
      </dsp:txBody>
      <dsp:txXfrm>
        <a:off x="4152899" y="196639"/>
        <a:ext cx="5639433" cy="1179835"/>
      </dsp:txXfrm>
    </dsp:sp>
    <dsp:sp modelId="{7C2F1933-89DE-4275-9C10-A44E63379E16}">
      <dsp:nvSpPr>
        <dsp:cNvPr id="0" name=""/>
        <dsp:cNvSpPr/>
      </dsp:nvSpPr>
      <dsp:spPr>
        <a:xfrm>
          <a:off x="0" y="0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Faza informisanja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(besplatna, kandidat i savetnik)</a:t>
          </a:r>
        </a:p>
      </dsp:txBody>
      <dsp:txXfrm>
        <a:off x="76793" y="76793"/>
        <a:ext cx="3999314" cy="1419527"/>
      </dsp:txXfrm>
    </dsp:sp>
    <dsp:sp modelId="{24C00E28-87A9-4B06-87E7-DD234D8C9DD1}">
      <dsp:nvSpPr>
        <dsp:cNvPr id="0" name=""/>
        <dsp:cNvSpPr/>
      </dsp:nvSpPr>
      <dsp:spPr>
        <a:xfrm>
          <a:off x="4152899" y="1730424"/>
          <a:ext cx="6229350" cy="15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savetovanje i vođenje, pomaganje kod samoprocene, prikupljanja dokaza i izrade portfolija kandidata;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izrada izveštaja o kandidatu sa planom procene</a:t>
          </a:r>
        </a:p>
      </dsp:txBody>
      <dsp:txXfrm>
        <a:off x="4152899" y="1927063"/>
        <a:ext cx="5639433" cy="1179835"/>
      </dsp:txXfrm>
    </dsp:sp>
    <dsp:sp modelId="{A03D6518-7DB6-4C03-BB3B-A729C93575D1}">
      <dsp:nvSpPr>
        <dsp:cNvPr id="0" name=""/>
        <dsp:cNvSpPr/>
      </dsp:nvSpPr>
      <dsp:spPr>
        <a:xfrm>
          <a:off x="0" y="1730424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Faza pripreme portfolija i samoprocene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(kandidat, savetnik, ocenjivač)</a:t>
          </a:r>
        </a:p>
      </dsp:txBody>
      <dsp:txXfrm>
        <a:off x="76793" y="1807217"/>
        <a:ext cx="3999314" cy="1419527"/>
      </dsp:txXfrm>
    </dsp:sp>
    <dsp:sp modelId="{14E602E0-A9EE-4C66-B48A-AF9E54F4BB27}">
      <dsp:nvSpPr>
        <dsp:cNvPr id="0" name=""/>
        <dsp:cNvSpPr/>
      </dsp:nvSpPr>
      <dsp:spPr>
        <a:xfrm>
          <a:off x="4152899" y="3460849"/>
          <a:ext cx="6229350" cy="15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obavljanje ispita prema planu procene, pred komisijom za priznavanje prethodnog učenja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noProof="0" dirty="0"/>
            <a:t>izdavanje javne isprave, odnosno uverenja ili potvrde;</a:t>
          </a:r>
        </a:p>
      </dsp:txBody>
      <dsp:txXfrm>
        <a:off x="4152899" y="3657488"/>
        <a:ext cx="5639433" cy="1179835"/>
      </dsp:txXfrm>
    </dsp:sp>
    <dsp:sp modelId="{23EC99CA-72D3-4411-9D8C-1F9A529D05F1}">
      <dsp:nvSpPr>
        <dsp:cNvPr id="0" name=""/>
        <dsp:cNvSpPr/>
      </dsp:nvSpPr>
      <dsp:spPr>
        <a:xfrm>
          <a:off x="0" y="3460849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Faza provere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noProof="0" dirty="0"/>
            <a:t>(kandidat, ocenjivači, komisija)</a:t>
          </a:r>
        </a:p>
      </dsp:txBody>
      <dsp:txXfrm>
        <a:off x="76793" y="3537642"/>
        <a:ext cx="3999314" cy="1419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F398-3433-46CF-B810-A43C94D3C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9C84A-2A72-43CE-88FC-82CA4B80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2A52-745E-4F8F-9F88-6060986E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6AF31-0488-4BAC-B933-B2C7AD158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6E1C-02B1-4261-9E1B-5C87E76F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8A9CF-26EA-494F-9464-CCF7C4CC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15EB3-4DB9-40CF-B86C-2DA509FF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DE07-3B8F-4FCB-87CF-C65378CAE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DD9D9-FD96-4692-8D9E-04083C1DA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804E9-F448-493C-BC90-7928FFA3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363A6-19B3-478F-9501-305FECD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F5F60-2AFB-4083-AE39-F67D03B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7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0795-BC0E-4923-83FE-41DF8193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559A-7668-46CD-96FF-3D3AB9F29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4E110-BB2E-4EF8-815D-5765BA9E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FA426-A301-4F60-BFED-4EEAFB99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ABAD-F184-47D4-A864-61422329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0B06-B1B7-47EF-89DA-0238DB15C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A0EC9-5AD6-4D99-9971-A216159F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36D4-D214-4569-A8EF-4D26CF43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BEA0F-7C4F-4C07-A65A-7583861D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D956-E417-42BD-97E0-5A29A925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47F3-728D-467C-B0A2-80E1336E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2F49-3A34-4BA4-A6E1-63368C9A0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B752D-9338-4E37-AB13-8EEA6C6B8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2111B-311B-4818-9A60-F7E59D93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F6B3F-0FAD-47BA-9634-36BD1A79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E87ED-74FA-406A-87A1-73FC1053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74BE-71C9-4989-8435-B5F26CF4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DBAB-6CEA-4935-8BE2-6715303E0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238FE-C047-4983-A59F-A5FA6468F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647E3-2852-4FDD-88EF-B8B2704B7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11BD1-BE19-4A5E-90C1-482D48A08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843CF-12D4-469B-BD01-EB98A38F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B275E-DD82-49CC-8A78-312DF54A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73905-02F4-474D-8D56-4056C3A5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ACE7-F786-4583-B58F-F327E67F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E0133-5210-4D57-9FCC-A557452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DF4F6-7DA3-4FBB-967F-F3C331D4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7E9DE-5D4B-411D-A061-1C95374E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7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A6D17-6772-46D2-8BAC-C5BC48B7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23568-F9CB-4DED-8E24-1AFD1B5B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50EC4-0B1F-4287-AAFF-940B220F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5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DC5E-8064-4EC0-BD01-25BEC9EB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8E99-EF09-4504-A1E4-6C28FB5A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764DB-C914-4DA5-84D0-3236DAC3C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EE5F6-2426-4835-9DE9-FE09648A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7E53C-7AE3-4325-92EB-290B79F1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01D3-8659-445E-B321-68321DE9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98AA-AC73-4B63-AEFD-62B0F354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AB224-C887-4072-8C2F-E2134961F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E32E7-0935-4917-904D-7226E9121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4589C-892E-4FD9-89D6-470B6009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7E8FD-4F06-4B04-B354-0146C88A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87B3F-4E70-469A-A837-D9E7C2C9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156B3-A32F-4D24-A7EC-9EE2A9B2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586A9-D669-446C-B7A9-F14E885E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tamara.ikonomov@gmail.com" TargetMode="External"/><Relationship Id="rId2" Type="http://schemas.openxmlformats.org/officeDocument/2006/relationships/hyperlink" Target="mailto:mirjana.milanovic@mpn.gov.r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andelj@ibf.b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65125"/>
            <a:ext cx="10515600" cy="945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sl-SI" sz="2400" b="1" i="1" dirty="0">
                <a:latin typeface="+mn-lt"/>
              </a:rPr>
              <a:t>RAZVOJ INTEGRISANOG NACIONALNOG SISTEMA KVALIFIKACIJA </a:t>
            </a:r>
            <a:br>
              <a:rPr lang="sl-SI" sz="2400" b="1" i="1" dirty="0">
                <a:latin typeface="+mn-lt"/>
              </a:rPr>
            </a:br>
            <a:r>
              <a:rPr lang="sl-SI" sz="2400" b="1" i="1" dirty="0">
                <a:latin typeface="+mn-lt"/>
              </a:rPr>
              <a:t>U REPUBLICI SRBIJI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ro-RO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EuropeAid/138043/IH/SER/RS 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838200" y="1441174"/>
            <a:ext cx="10515600" cy="473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Cyrl-RS" sz="3600" b="1" dirty="0"/>
          </a:p>
          <a:p>
            <a:r>
              <a:rPr lang="sr-Cyrl-RS" b="1" i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3600" b="1" i="1" dirty="0">
                <a:solidFill>
                  <a:srgbClr val="4B616D"/>
                </a:solidFill>
              </a:rPr>
              <a:t>Sastanak sa direktorima  škola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000" b="1" i="1" dirty="0">
                <a:solidFill>
                  <a:srgbClr val="4B616D"/>
                </a:solidFill>
              </a:rPr>
              <a:t>koje su kandidati  za pilotiranje koncepta priznavanja prethodnog učenja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r-Cyrl-RS" sz="2000" b="1" i="1" dirty="0"/>
          </a:p>
          <a:p>
            <a:endParaRPr lang="sr-Cyrl-RS" sz="2000" b="1" dirty="0"/>
          </a:p>
          <a:p>
            <a:r>
              <a:rPr lang="sr-Cyrl-RS" sz="1800" b="1" dirty="0"/>
              <a:t>Palata „Srbija“,  Bulevar Mihajla Pupina  2/533,  Beograd</a:t>
            </a:r>
          </a:p>
          <a:p>
            <a:r>
              <a:rPr lang="sr-Cyrl-RS" sz="1800" b="1" dirty="0"/>
              <a:t>Četvrtak , 22. oktobar 2020. godine</a:t>
            </a:r>
          </a:p>
          <a:p>
            <a:endParaRPr lang="sr-Cyrl-RS" sz="4000" b="1" dirty="0"/>
          </a:p>
        </p:txBody>
      </p:sp>
    </p:spTree>
    <p:extLst>
      <p:ext uri="{BB962C8B-B14F-4D97-AF65-F5344CB8AC3E}">
        <p14:creationId xmlns:p14="http://schemas.microsoft.com/office/powerpoint/2010/main" val="401040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A8457-DEDA-41AD-ACD1-7E616362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3" y="462975"/>
            <a:ext cx="9459310" cy="437762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4B616D"/>
                </a:solidFill>
              </a:rPr>
              <a:t>REZULTAT 3</a:t>
            </a:r>
            <a:endParaRPr lang="x-none" sz="4000" b="1" dirty="0">
              <a:solidFill>
                <a:srgbClr val="4B616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8993" y="1211905"/>
            <a:ext cx="9459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>
                <a:solidFill>
                  <a:srgbClr val="FD8003"/>
                </a:solidFill>
              </a:rPr>
              <a:t>Rezultat 3.1 Priznavanje prethodnog učenja</a:t>
            </a:r>
          </a:p>
          <a:p>
            <a:pPr algn="ctr"/>
            <a:r>
              <a:rPr lang="sr-Cyrl-RS" sz="2000"/>
              <a:t>Projektne aktivnosti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64D3E2-3E6A-42B4-9A9D-D674975A1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83251"/>
              </p:ext>
            </p:extLst>
          </p:nvPr>
        </p:nvGraphicFramePr>
        <p:xfrm>
          <a:off x="1510145" y="2160213"/>
          <a:ext cx="9459310" cy="3843120"/>
        </p:xfrm>
        <a:graphic>
          <a:graphicData uri="http://schemas.openxmlformats.org/drawingml/2006/table">
            <a:tbl>
              <a:tblPr firstRow="1" bandRow="1"/>
              <a:tblGrid>
                <a:gridCol w="5286926">
                  <a:extLst>
                    <a:ext uri="{9D8B030D-6E8A-4147-A177-3AD203B41FA5}">
                      <a16:colId xmlns:a16="http://schemas.microsoft.com/office/drawing/2014/main" val="3799178835"/>
                    </a:ext>
                  </a:extLst>
                </a:gridCol>
                <a:gridCol w="4172384">
                  <a:extLst>
                    <a:ext uri="{9D8B030D-6E8A-4147-A177-3AD203B41FA5}">
                      <a16:colId xmlns:a16="http://schemas.microsoft.com/office/drawing/2014/main" val="1205005584"/>
                    </a:ext>
                  </a:extLst>
                </a:gridCol>
              </a:tblGrid>
              <a:tr h="520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>
                          <a:solidFill>
                            <a:schemeClr val="tx1"/>
                          </a:solidFill>
                        </a:rPr>
                        <a:t>Aktivnost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>
                          <a:solidFill>
                            <a:schemeClr val="tx1"/>
                          </a:solidFill>
                        </a:rPr>
                        <a:t>Rezultati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62119"/>
                  </a:ext>
                </a:extLst>
              </a:tr>
              <a:tr h="921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sr-Cyrl-RS" sz="2000" b="0" noProof="0">
                          <a:solidFill>
                            <a:schemeClr val="tx1"/>
                          </a:solidFill>
                        </a:rPr>
                        <a:t>3.1.5 Podrška u pilotiranju sistema priznavanja prethodnog učenja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sr-Cyrl-RS" sz="2000" b="0" noProof="0">
                          <a:solidFill>
                            <a:schemeClr val="tx1"/>
                          </a:solidFill>
                        </a:rPr>
                        <a:t>Plan za pilotiranje PPU</a:t>
                      </a:r>
                    </a:p>
                    <a:p>
                      <a:r>
                        <a:rPr lang="sr-Cyrl-RS" sz="2000" b="0" noProof="0">
                          <a:solidFill>
                            <a:schemeClr val="tx1"/>
                          </a:solidFill>
                        </a:rPr>
                        <a:t>Pilotirane procedure za određeni broj kandidata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65198"/>
                  </a:ext>
                </a:extLst>
              </a:tr>
              <a:tr h="8334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sr-Cyrl-RS" sz="2000" noProof="0">
                          <a:solidFill>
                            <a:schemeClr val="tx1"/>
                          </a:solidFill>
                        </a:rPr>
                        <a:t>3.1.6 Revizija sistema priznavanja prethodnog učenja na osnovu rezultata sprovedenog pilotiranja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Izveštaj o pilotiranju PPU sa preporukama za reviziju sistema PPU, uključujući metode, procedure kao i zakonski i administrativni okvir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29483"/>
                  </a:ext>
                </a:extLst>
              </a:tr>
              <a:tr h="83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noProof="0">
                          <a:solidFill>
                            <a:schemeClr val="tx1"/>
                          </a:solidFill>
                        </a:rPr>
                        <a:t>3.1.7 Podrška uspostavljanju i pilotiranju mehanizama osiguranja kvaliteta u procesu PPU</a:t>
                      </a:r>
                    </a:p>
                    <a:p>
                      <a:endParaRPr lang="sr-Cyrl-RS" noProof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Postupci, smernice, kriterijumi i pokazatelji kvaliteta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r-Cyrl-R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8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0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65125"/>
            <a:ext cx="10515600" cy="945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sl-SI" sz="2400" b="1" i="1" dirty="0">
                <a:latin typeface="+mn-lt"/>
              </a:rPr>
              <a:t>RAZVOJ INTEGRISANOG NACIONALNOG SISTEMA KVALIFIKACIJA </a:t>
            </a:r>
            <a:br>
              <a:rPr lang="sl-SI" sz="2400" b="1" i="1" dirty="0">
                <a:latin typeface="+mn-lt"/>
              </a:rPr>
            </a:br>
            <a:r>
              <a:rPr lang="sl-SI" sz="2400" b="1" i="1" dirty="0">
                <a:latin typeface="+mn-lt"/>
              </a:rPr>
              <a:t>U REPUBLICI SRBIJI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ro-RO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EuropeAid/138043/IH/SER/RS 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838200" y="1847575"/>
            <a:ext cx="10515600" cy="26782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3600" b="1" dirty="0">
              <a:solidFill>
                <a:srgbClr val="4B616D"/>
              </a:solidFill>
            </a:endParaRPr>
          </a:p>
          <a:p>
            <a:endParaRPr lang="pl-PL" sz="3600" b="1" dirty="0">
              <a:solidFill>
                <a:srgbClr val="4B616D"/>
              </a:solidFill>
            </a:endParaRPr>
          </a:p>
          <a:p>
            <a:r>
              <a:rPr lang="pl-PL" sz="3600" b="1" dirty="0">
                <a:solidFill>
                  <a:srgbClr val="4B616D"/>
                </a:solidFill>
              </a:rPr>
              <a:t>Okvir za postupak PPU na kojem je zasnovan Pravilnik o standardima i načinu sprovođenja postupka PPU</a:t>
            </a:r>
            <a:endParaRPr lang="sl-SI" sz="3600" b="1" dirty="0">
              <a:solidFill>
                <a:srgbClr val="4B616D"/>
              </a:solidFill>
            </a:endParaRPr>
          </a:p>
          <a:p>
            <a:r>
              <a:rPr lang="sl-SI" b="1" i="1" dirty="0">
                <a:solidFill>
                  <a:srgbClr val="4B616D"/>
                </a:solidFill>
              </a:rPr>
              <a:t> </a:t>
            </a:r>
          </a:p>
          <a:p>
            <a:endParaRPr lang="ro-RO" sz="4000" b="1" dirty="0">
              <a:solidFill>
                <a:srgbClr val="4B61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2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99482A-4537-4F35-8AEF-EA4AD0947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3482"/>
            <a:ext cx="10515600" cy="587373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4B616D"/>
                </a:solidFill>
              </a:rPr>
              <a:t>PPU</a:t>
            </a:r>
            <a:r>
              <a:rPr lang="en-US" b="1" dirty="0">
                <a:solidFill>
                  <a:srgbClr val="4B616D"/>
                </a:solidFill>
              </a:rPr>
              <a:t>: </a:t>
            </a:r>
            <a:r>
              <a:rPr lang="sl-SI" b="1" cap="all" dirty="0">
                <a:solidFill>
                  <a:srgbClr val="4B616D"/>
                </a:solidFill>
              </a:rPr>
              <a:t>definicija</a:t>
            </a:r>
            <a:endParaRPr lang="en-GB" b="1" cap="all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0B5E6BF-6E26-4525-A8BA-421513E5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746"/>
            <a:ext cx="10515600" cy="290021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r-Cyrl-RS"/>
              <a:t>Priznavanje prethodnog učenja (PPU) je postupak u kojem se, preko standardizovanih instrumenata za procenu, zainteresovanom licu (kandidatu) priznaju znanja, veštine, sposobnosti i stavovi (na dalje: ishodi učenja) i kompetencije koje je stekao obrazovanjem, životnim ili radnim iskustvom.</a:t>
            </a:r>
          </a:p>
        </p:txBody>
      </p:sp>
    </p:spTree>
    <p:extLst>
      <p:ext uri="{BB962C8B-B14F-4D97-AF65-F5344CB8AC3E}">
        <p14:creationId xmlns:p14="http://schemas.microsoft.com/office/powerpoint/2010/main" val="77987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9D7042-35AC-4CB2-AA5D-648566C1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44548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rgbClr val="4B616D"/>
                </a:solidFill>
              </a:rPr>
              <a:t>Načini sticanja kvalifikacije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FCA244B-4C9C-4D7A-8F29-E4C2560A2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43017"/>
              </p:ext>
            </p:extLst>
          </p:nvPr>
        </p:nvGraphicFramePr>
        <p:xfrm>
          <a:off x="822036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25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76589B-30F8-4124-AE55-DE2BC6E3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312"/>
            <a:ext cx="10515600" cy="692148"/>
          </a:xfrm>
        </p:spPr>
        <p:txBody>
          <a:bodyPr/>
          <a:lstStyle/>
          <a:p>
            <a:r>
              <a:rPr lang="sr-Cyrl-RS" sz="4000" b="1">
                <a:solidFill>
                  <a:srgbClr val="4B616D"/>
                </a:solidFill>
              </a:rPr>
              <a:t>Kvalifikacije stečene kroz postupak PPU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3ED190-53F2-4178-888D-F9F143F7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666"/>
            <a:ext cx="10515600" cy="3494515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Sertifikuju se kvalifikacije potrebne za rad na određenom nivou složenosti i pripremljene na osnovu „nacionalnog“ standarda kvalifikacije ili dela kvalifikacije koji obuhvata zanimanje</a:t>
            </a:r>
          </a:p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Kvalifikacija stečena kroz postupak PPU omogućava dobijanje javno priznate isprave - PPU je jedan od načina sticanja kvalifikacije</a:t>
            </a:r>
          </a:p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Kvalifikacije stečene ovim putem namenjene su pre svega odraslima sa radnim iskustvom (izuzetno, i mlađim osobama koje su izgubile mogućnost redovnog obrazovanja, a imaju odgovarajuće radno iskustvo).</a:t>
            </a:r>
          </a:p>
        </p:txBody>
      </p:sp>
    </p:spTree>
    <p:extLst>
      <p:ext uri="{BB962C8B-B14F-4D97-AF65-F5344CB8AC3E}">
        <p14:creationId xmlns:p14="http://schemas.microsoft.com/office/powerpoint/2010/main" val="4003043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3B3622-D1C4-45CE-B2F9-D407131C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852"/>
            <a:ext cx="10515600" cy="587373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4B616D"/>
                </a:solidFill>
              </a:rPr>
              <a:t>Kvalifikacije na nivou 1,</a:t>
            </a:r>
            <a:r>
              <a:rPr lang="en-US" b="1" dirty="0">
                <a:solidFill>
                  <a:srgbClr val="4B616D"/>
                </a:solidFill>
              </a:rPr>
              <a:t> </a:t>
            </a:r>
            <a:r>
              <a:rPr lang="pl-PL" b="1" dirty="0">
                <a:solidFill>
                  <a:srgbClr val="4B616D"/>
                </a:solidFill>
              </a:rPr>
              <a:t>2,</a:t>
            </a:r>
            <a:r>
              <a:rPr lang="en-US" b="1" dirty="0">
                <a:solidFill>
                  <a:srgbClr val="4B616D"/>
                </a:solidFill>
              </a:rPr>
              <a:t> </a:t>
            </a:r>
            <a:r>
              <a:rPr lang="pl-PL" b="1" dirty="0">
                <a:solidFill>
                  <a:srgbClr val="4B616D"/>
                </a:solidFill>
              </a:rPr>
              <a:t>3 i 5</a:t>
            </a:r>
            <a:endParaRPr lang="en-GB" b="1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8FBCD3-A506-48F9-84B7-D7433452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sr-Cyrl-RS" dirty="0"/>
              <a:t>U postupku priznavanja prehodnog učenja, priznaju se ishodi učenja i kompetencije stečene obrazovanjem, životnim i radnim iskustvom, kojima kandidat može da ostvari:</a:t>
            </a:r>
          </a:p>
          <a:p>
            <a:pPr lvl="1"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standard kvalifikacije u</a:t>
            </a:r>
            <a:r>
              <a:rPr lang="sr-Cyrl-RS" sz="2600" b="1" dirty="0"/>
              <a:t> celini</a:t>
            </a:r>
            <a:r>
              <a:rPr lang="sr-Cyrl-RS" sz="2600" dirty="0"/>
              <a:t>, za kvalifikacije nivoa 1-3 i 5 NOKS-a; </a:t>
            </a:r>
          </a:p>
          <a:p>
            <a:pPr lvl="1"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b="1" dirty="0"/>
              <a:t>standard stručnih kompetencija </a:t>
            </a:r>
            <a:r>
              <a:rPr lang="sr-Cyrl-RS" sz="2600" dirty="0"/>
              <a:t>u okviru standarda kvalifikacije;</a:t>
            </a:r>
          </a:p>
          <a:p>
            <a:pPr lvl="1"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b="1" dirty="0"/>
              <a:t>delimično ostvaren</a:t>
            </a:r>
            <a:r>
              <a:rPr lang="sr-Cyrl-RS" sz="2600" dirty="0"/>
              <a:t> standard kvalifikacije – </a:t>
            </a:r>
            <a:r>
              <a:rPr lang="sr-Cyrl-RS" sz="2600" b="1" dirty="0"/>
              <a:t>na nivou najmanje jednog zanimanja</a:t>
            </a:r>
            <a:r>
              <a:rPr lang="sr-Cyrl-RS" sz="2600" dirty="0"/>
              <a:t> obuhvaćenog standardom kvalifikacije;</a:t>
            </a:r>
          </a:p>
          <a:p>
            <a:pPr lvl="1"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standard ključnih kompetencija za nivo osnovnog obrazovanja odraslih;</a:t>
            </a:r>
          </a:p>
          <a:p>
            <a:pPr lvl="1"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standard ključnih kompetencija za opšteobrazovni deo srednjeg stručnog obrazovanja odraslih</a:t>
            </a:r>
            <a:r>
              <a:rPr lang="sr-Cyrl-RS" dirty="0"/>
              <a:t>.</a:t>
            </a:r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0927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9D7042-35AC-4CB2-AA5D-648566C1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728" y="254296"/>
            <a:ext cx="10515600" cy="844548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rgbClr val="425560"/>
                </a:solidFill>
              </a:rPr>
              <a:t>Načini sticanja kvalifikacije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FCA244B-4C9C-4D7A-8F29-E4C2560A2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545478"/>
              </p:ext>
            </p:extLst>
          </p:nvPr>
        </p:nvGraphicFramePr>
        <p:xfrm>
          <a:off x="838200" y="125297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91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11B4F-0A10-4056-94F5-EBB95011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63418"/>
            <a:ext cx="10515600" cy="473073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b="1" dirty="0" err="1">
                <a:solidFill>
                  <a:srgbClr val="4B616D"/>
                </a:solidFill>
              </a:rPr>
              <a:t>Zašto</a:t>
            </a:r>
            <a:r>
              <a:rPr lang="sr-Cyrl-RS" b="1" dirty="0">
                <a:solidFill>
                  <a:srgbClr val="4B616D"/>
                </a:solidFill>
              </a:rPr>
              <a:t> </a:t>
            </a:r>
            <a:r>
              <a:rPr lang="sr-Cyrl-RS" b="1" dirty="0" err="1">
                <a:solidFill>
                  <a:srgbClr val="4B616D"/>
                </a:solidFill>
              </a:rPr>
              <a:t>sertifikat</a:t>
            </a:r>
            <a:r>
              <a:rPr lang="sr-Cyrl-RS" b="1" dirty="0">
                <a:solidFill>
                  <a:srgbClr val="4B616D"/>
                </a:solidFill>
              </a:rPr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1E73B5-DF24-4927-B9B9-954A988A4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54908"/>
            <a:ext cx="10782300" cy="351905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800"/>
              </a:spcAft>
              <a:buNone/>
            </a:pPr>
            <a:r>
              <a:rPr lang="sr-Cyrl-RS" sz="2600" dirty="0"/>
              <a:t>Kandidat (odrasla osoba) sa sertifikatom ima veće šanse da nađe posao ili napreduje u profesiji. Prednosti su:</a:t>
            </a:r>
          </a:p>
          <a:p>
            <a:pPr lvl="1" algn="just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mogućnost brzog dobijanja javne isprave koja potvrđuje stečenu kvalifikaciju/zanimanje;</a:t>
            </a:r>
          </a:p>
          <a:p>
            <a:pPr lvl="1" algn="just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razvoj karijere i lični razvoj; </a:t>
            </a:r>
          </a:p>
          <a:p>
            <a:pPr lvl="1" algn="just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mogućnost sticanja sertifikata na osnovu neformalnog i informalno učenje koje se priznaje i prepoznaje;</a:t>
            </a:r>
          </a:p>
        </p:txBody>
      </p:sp>
    </p:spTree>
    <p:extLst>
      <p:ext uri="{BB962C8B-B14F-4D97-AF65-F5344CB8AC3E}">
        <p14:creationId xmlns:p14="http://schemas.microsoft.com/office/powerpoint/2010/main" val="3055691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11B4F-0A10-4056-94F5-EBB95011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45" y="563418"/>
            <a:ext cx="10515600" cy="473073"/>
          </a:xfrm>
        </p:spPr>
        <p:txBody>
          <a:bodyPr>
            <a:normAutofit fontScale="90000"/>
          </a:bodyPr>
          <a:lstStyle/>
          <a:p>
            <a:r>
              <a:rPr lang="sr-Cyrl-RS" b="1" dirty="0" err="1">
                <a:solidFill>
                  <a:srgbClr val="425560"/>
                </a:solidFill>
              </a:rPr>
              <a:t>Zašto</a:t>
            </a:r>
            <a:r>
              <a:rPr lang="sr-Cyrl-RS" b="1" dirty="0">
                <a:solidFill>
                  <a:srgbClr val="425560"/>
                </a:solidFill>
              </a:rPr>
              <a:t> </a:t>
            </a:r>
            <a:r>
              <a:rPr lang="sr-Cyrl-RS" b="1" dirty="0" err="1">
                <a:solidFill>
                  <a:srgbClr val="425560"/>
                </a:solidFill>
              </a:rPr>
              <a:t>sertifikat</a:t>
            </a:r>
            <a:r>
              <a:rPr lang="sr-Cyrl-RS" b="1" dirty="0">
                <a:solidFill>
                  <a:srgbClr val="425560"/>
                </a:solidFill>
              </a:rPr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1E73B5-DF24-4927-B9B9-954A988A4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45673"/>
            <a:ext cx="10782300" cy="3810289"/>
          </a:xfrm>
        </p:spPr>
        <p:txBody>
          <a:bodyPr>
            <a:normAutofit/>
          </a:bodyPr>
          <a:lstStyle/>
          <a:p>
            <a:pPr lvl="1" algn="just">
              <a:spcAft>
                <a:spcPts val="1200"/>
              </a:spcAft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povećana konkurentnost na tržištu rada; </a:t>
            </a:r>
          </a:p>
          <a:p>
            <a:pPr lvl="1" algn="just">
              <a:spcAft>
                <a:spcPts val="1200"/>
              </a:spcAft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razvoj profesionalne karijere na istom nivou obrazovanja, s obzirom na to da bi pojedinac mogao da dobije javnu ispravu za stečenu određenu kvalifikaciju/zanimanje na višem nivou složenosti rada;</a:t>
            </a:r>
          </a:p>
          <a:p>
            <a:pPr lvl="1" algn="just">
              <a:spcAft>
                <a:spcPts val="1200"/>
              </a:spcAft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sertifikat može da bude osnova za viša lična primanja;</a:t>
            </a:r>
          </a:p>
          <a:p>
            <a:pPr lvl="1" algn="just">
              <a:spcAft>
                <a:spcPts val="1200"/>
              </a:spcAft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omogućava veću socijalnu inkluziju i motivaciju za dalje obrazovanje.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79849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24FDD-48A0-4D4F-9841-826E74DD7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336553"/>
            <a:ext cx="10515600" cy="615948"/>
          </a:xfrm>
        </p:spPr>
        <p:txBody>
          <a:bodyPr>
            <a:noAutofit/>
          </a:bodyPr>
          <a:lstStyle/>
          <a:p>
            <a:r>
              <a:rPr lang="sr-Cyrl-RS" sz="4000" b="1" dirty="0">
                <a:solidFill>
                  <a:srgbClr val="425560"/>
                </a:solidFill>
              </a:rPr>
              <a:t>Zašto bi škola stekla status JPOA za PPU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31F5F6-F508-4541-84EA-75FF150A6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124"/>
            <a:ext cx="1051560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600" dirty="0"/>
              <a:t>Škola u budućnosti: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Mora se prilagođavati brzim društvenim i tehnološkim promenama i nuditi potrebna znanja i veštine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Mora odgovarati na potrebe tržišta rada u svojem neposrednom i širem okruženju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Direktno sarađivati sa okolinom (zainteresovanim stranama i pojedincima), kompanijama koje žele da sarađuju, akterima na međunarodnom nivou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Škola će postati centar celoživotnog učenja (dostupna za sve generacije, oblike sticanja kvalifikacija/delova kvalifikacija, neformalnog učenja, savetovanja, razvojnog rada,…)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Spremna na promene (pilotiranje) i investiranje u svoje resurse </a:t>
            </a:r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544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3A90D367-A6DA-4346-8837-0CFA9E565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60516"/>
              </p:ext>
            </p:extLst>
          </p:nvPr>
        </p:nvGraphicFramePr>
        <p:xfrm>
          <a:off x="6447270" y="256020"/>
          <a:ext cx="5191125" cy="57435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16740">
                  <a:extLst>
                    <a:ext uri="{9D8B030D-6E8A-4147-A177-3AD203B41FA5}">
                      <a16:colId xmlns:a16="http://schemas.microsoft.com/office/drawing/2014/main" val="726936476"/>
                    </a:ext>
                  </a:extLst>
                </a:gridCol>
                <a:gridCol w="3774385">
                  <a:extLst>
                    <a:ext uri="{9D8B030D-6E8A-4147-A177-3AD203B41FA5}">
                      <a16:colId xmlns:a16="http://schemas.microsoft.com/office/drawing/2014/main" val="1536394827"/>
                    </a:ext>
                  </a:extLst>
                </a:gridCol>
              </a:tblGrid>
              <a:tr h="200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10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Vreme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10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970929"/>
                  </a:ext>
                </a:extLst>
              </a:tr>
              <a:tr h="19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13:15 – 13:30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9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Registracija učesnika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200119"/>
                  </a:ext>
                </a:extLst>
              </a:tr>
              <a:tr h="943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 – 13:40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Dobrodošlica i uvodna izlaganja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 Aleksandar Pajić, posebni savetnik ministra, Ministarstvo prosvete, nauke i tehnološkog razvoja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Elido Bandelj, vođa tima Projekta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486711"/>
                  </a:ext>
                </a:extLst>
              </a:tr>
              <a:tr h="943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13:40 – 14:25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Prezentacija projekta i okvira za postupak PPU na kojem je zasnovan Pravilnik o standardima i načinu sprovođenja postupka PPU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Pitanja i odgovori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Elido Bandelj, vođa tima Projekta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949086"/>
                  </a:ext>
                </a:extLst>
              </a:tr>
              <a:tr h="19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14:25 – 14:40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Pauza za kafu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57326"/>
                  </a:ext>
                </a:extLst>
              </a:tr>
              <a:tr h="1251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14:40 – 15:00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Predstavljanje Nacrta pravilnika o standardima i načinu sprovođenja postupka PPU sa akcentom na akreditacije i postupak procesa priznavanja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Pitanja i odgovori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Vladimir Bojković, </a:t>
                      </a:r>
                      <a:r>
                        <a:rPr lang="sr-Cyrl-RS" sz="10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ekspert</a:t>
                      </a:r>
                      <a:r>
                        <a:rPr lang="sr-Cyrl-RS" sz="10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Projekta za zakonsku regulativu NOKS-a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Elido Bandelj, vođa tima Projekta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492821"/>
                  </a:ext>
                </a:extLst>
              </a:tr>
              <a:tr h="153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 – 15:30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Naredni</a:t>
                      </a:r>
                      <a:r>
                        <a:rPr lang="sr-Cyrl-RS" sz="9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b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koraci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Pitanja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odgovori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Elido Bandelj, </a:t>
                      </a:r>
                      <a:r>
                        <a:rPr lang="sr-Cyrl-RS" sz="9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vođa</a:t>
                      </a:r>
                      <a:r>
                        <a:rPr lang="sr-Cyrl-RS" sz="9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tima</a:t>
                      </a:r>
                      <a:r>
                        <a:rPr lang="sr-Cyrl-RS" sz="9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Projekta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Gojko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Banović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rukovodilac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stručno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obrazovanje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obrazovanje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odraslih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Zavod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unapređivanje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obrazovanja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vaspitanja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Vladimir Bojković, </a:t>
                      </a:r>
                      <a:r>
                        <a:rPr lang="sr-Cyrl-RS" sz="10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ekspert</a:t>
                      </a:r>
                      <a:r>
                        <a:rPr lang="sr-Cyrl-RS" sz="10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zakonsku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9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regulativu</a:t>
                      </a:r>
                      <a:r>
                        <a:rPr lang="sr-Cyrl-RS" sz="9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NOKS-a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55046"/>
                  </a:ext>
                </a:extLst>
              </a:tr>
              <a:tr h="467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– 15:40</a:t>
                      </a:r>
                      <a:endParaRPr lang="sr-Cyrl-RS" sz="10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Zaključak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Elido Bandelj, vođa tima Projekta</a:t>
                      </a:r>
                      <a:endParaRPr lang="sr-Cyrl-RS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157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00C2B56-3F88-43E7-A9F4-D0673629F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00746"/>
              </p:ext>
            </p:extLst>
          </p:nvPr>
        </p:nvGraphicFramePr>
        <p:xfrm>
          <a:off x="778741" y="256020"/>
          <a:ext cx="5391150" cy="57481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683">
                  <a:extLst>
                    <a:ext uri="{9D8B030D-6E8A-4147-A177-3AD203B41FA5}">
                      <a16:colId xmlns:a16="http://schemas.microsoft.com/office/drawing/2014/main" val="3807150819"/>
                    </a:ext>
                  </a:extLst>
                </a:gridCol>
                <a:gridCol w="4231467">
                  <a:extLst>
                    <a:ext uri="{9D8B030D-6E8A-4147-A177-3AD203B41FA5}">
                      <a16:colId xmlns:a16="http://schemas.microsoft.com/office/drawing/2014/main" val="968252308"/>
                    </a:ext>
                  </a:extLst>
                </a:gridCol>
              </a:tblGrid>
              <a:tr h="200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1000" noProof="0" dirty="0">
                          <a:solidFill>
                            <a:schemeClr val="bg1"/>
                          </a:solidFill>
                          <a:effectLst/>
                        </a:rPr>
                        <a:t>Vreme</a:t>
                      </a:r>
                      <a:endParaRPr lang="sr-Cyrl-RS" sz="10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1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1000" noProof="0" dirty="0">
                          <a:solidFill>
                            <a:schemeClr val="bg1"/>
                          </a:solidFill>
                          <a:effectLst/>
                        </a:rPr>
                        <a:t>Tema</a:t>
                      </a:r>
                      <a:endParaRPr lang="sr-Cyrl-RS" sz="10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1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9991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09:45 – 10:00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Registracija učesnika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97947"/>
                  </a:ext>
                </a:extLst>
              </a:tr>
              <a:tr h="941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10:00 – 10:10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Dobrodošlica i uvodna izlaganja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dr Aleksandar Pajić, posebni savetnik ministra, Ministarstvo prosvete, nauke i tehnološkog razvoja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Elido Bandelj, vođa tima Projekta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032287"/>
                  </a:ext>
                </a:extLst>
              </a:tr>
              <a:tr h="945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10:10 – 10:55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Prezentacija projekta i okvira za postupak PPU na kojem je zasnovan Pravilnik o standardima i načinu sprovođenja postupka PPU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Pitanja i odgovori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Elido Bandelj, vođa tima Projekta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205096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10:55 – 11:10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C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Pauza za kafu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92487"/>
                  </a:ext>
                </a:extLst>
              </a:tr>
              <a:tr h="1248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11:10 – 12:30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Predstavljanje Nacrta pravilnika o standardima i načinu sprovođenja postupka PPU sa akcentom na akreditacije i postupak procesa priznavanja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Pitanja i odgovori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Vladimir Bojković, </a:t>
                      </a:r>
                      <a:r>
                        <a:rPr lang="sr-Cyrl-RS" sz="10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ekspert</a:t>
                      </a:r>
                      <a:r>
                        <a:rPr lang="sr-Cyrl-RS" sz="10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 Projekta za zakonsku regulativu NOKS-a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Elido Bandelj, vođa tima Projekta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08441"/>
                  </a:ext>
                </a:extLst>
              </a:tr>
              <a:tr h="153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12:30 – 13:00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Naredni koraci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Pitanja i odgovori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Elido Bandelj, vođa tima Projekta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Gojko Banović, rukovodilac Centra za stručno obrazovanje i obrazovanje odraslih, Zavod za unapređivanje obrazovanja i vaspitanja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Vladimir Bojković, </a:t>
                      </a:r>
                      <a:r>
                        <a:rPr lang="sr-Cyrl-RS" sz="10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ekspert</a:t>
                      </a:r>
                      <a:r>
                        <a:rPr lang="sr-Cyrl-RS" sz="10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 Projekta za zakonsku regulativu NOKS-a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75713"/>
                  </a:ext>
                </a:extLst>
              </a:tr>
              <a:tr h="466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>
                          <a:solidFill>
                            <a:schemeClr val="tx1"/>
                          </a:solidFill>
                          <a:effectLst/>
                        </a:rPr>
                        <a:t>13:00 – 13:10</a:t>
                      </a:r>
                      <a:endParaRPr lang="sr-Cyrl-RS" sz="10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noProof="0" dirty="0">
                          <a:solidFill>
                            <a:schemeClr val="tx1"/>
                          </a:solidFill>
                          <a:effectLst/>
                        </a:rPr>
                        <a:t>Zaključak</a:t>
                      </a:r>
                      <a:endParaRPr lang="sr-Cyrl-RS" sz="10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900" b="0" noProof="0" dirty="0">
                          <a:solidFill>
                            <a:schemeClr val="tx1"/>
                          </a:solidFill>
                          <a:effectLst/>
                        </a:rPr>
                        <a:t>Elido Bandelj, vođa tima Projekta</a:t>
                      </a:r>
                      <a:endParaRPr lang="sr-Cyrl-RS" sz="1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0" marR="593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23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3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179533-C9DF-41E6-9FAE-1CDFBBDC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44523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solidFill>
                  <a:srgbClr val="4B616D"/>
                </a:solidFill>
              </a:rPr>
              <a:t>Uloge učesnika u procesu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3B9729-2A2F-47FD-B5E3-3C76CA2BD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49768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rgbClr val="4B616D"/>
                </a:solidFill>
              </a:rPr>
              <a:t>MPNTR</a:t>
            </a:r>
            <a:r>
              <a:rPr lang="sr-Cyrl-RS" dirty="0"/>
              <a:t> zaduženo za postupak akreditacije škola kao JPOA (neformalno obrazovanje, PPU)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rgbClr val="4B616D"/>
                </a:solidFill>
              </a:rPr>
              <a:t>JPOA</a:t>
            </a:r>
            <a:r>
              <a:rPr lang="sr-Cyrl-RS" dirty="0"/>
              <a:t> (škola) zadužen za sprovođenje postupka i procene dostizanja standarda po dogovorenom postupku i uz upotrebu dogovorenih alata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rgbClr val="4B616D"/>
                </a:solidFill>
              </a:rPr>
              <a:t>Zavod za unapređivanje obrazovanja i vaspitanja </a:t>
            </a:r>
            <a:r>
              <a:rPr lang="sr-Cyrl-RS" dirty="0"/>
              <a:t>(ZUOV) treba da na nacionalnom nivou pripremi standardizovane instrumente za proveru kompetencija, veština za kvalifikacije (ili delove kvalifikacija) koji podupiru procedure provere i priznavanja neformalno i informalno stečenih znanja, veština i kompetencija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rgbClr val="4B616D"/>
                </a:solidFill>
              </a:rPr>
              <a:t>Agencija za kvalifikacije </a:t>
            </a:r>
            <a:r>
              <a:rPr lang="sr-Cyrl-RS" dirty="0"/>
              <a:t>(AZK) u saradnji sa socijalnim partnerima i sektorskim većima je odgovorna za pripremu standarda kvalifikacija</a:t>
            </a:r>
          </a:p>
        </p:txBody>
      </p:sp>
    </p:spTree>
    <p:extLst>
      <p:ext uri="{BB962C8B-B14F-4D97-AF65-F5344CB8AC3E}">
        <p14:creationId xmlns:p14="http://schemas.microsoft.com/office/powerpoint/2010/main" val="695948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B7420052-5192-4013-A50B-2B2F882E5590}"/>
              </a:ext>
            </a:extLst>
          </p:cNvPr>
          <p:cNvSpPr/>
          <p:nvPr/>
        </p:nvSpPr>
        <p:spPr>
          <a:xfrm>
            <a:off x="323850" y="962026"/>
            <a:ext cx="11506200" cy="5033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OSIGURANJE KVALITETA</a:t>
            </a:r>
            <a:endParaRPr lang="en-GB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FD488BE7-36CD-42A8-9F07-964736D8F315}"/>
              </a:ext>
            </a:extLst>
          </p:cNvPr>
          <p:cNvSpPr/>
          <p:nvPr/>
        </p:nvSpPr>
        <p:spPr>
          <a:xfrm>
            <a:off x="342900" y="962026"/>
            <a:ext cx="11506200" cy="5033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OSIGURANJE KVALITETA</a:t>
            </a:r>
            <a:endParaRPr lang="en-GB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A76C3F98-747D-4A40-8F05-9B6E6EC43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019123"/>
              </p:ext>
            </p:extLst>
          </p:nvPr>
        </p:nvGraphicFramePr>
        <p:xfrm>
          <a:off x="904875" y="962026"/>
          <a:ext cx="10382250" cy="503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slov 1">
            <a:extLst>
              <a:ext uri="{FF2B5EF4-FFF2-40B4-BE49-F238E27FC236}">
                <a16:creationId xmlns:a16="http://schemas.microsoft.com/office/drawing/2014/main" id="{9E0781BC-EBF6-4E6B-99C0-77326155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96898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4B616D"/>
                </a:solidFill>
              </a:rPr>
              <a:t>Faze PPU</a:t>
            </a:r>
            <a:endParaRPr lang="en-GB" b="1" dirty="0">
              <a:solidFill>
                <a:srgbClr val="4B616D"/>
              </a:solidFill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DD896C40-C4D6-4609-9FAF-A8DA1465BB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8806485" y="3083171"/>
            <a:ext cx="5530846" cy="975418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9EF71A25-3791-4E53-A4CB-BD3E6B9054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5788" y="2235900"/>
            <a:ext cx="6712278" cy="746021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222792EA-2886-4FD7-AC11-F20C6C7D04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5788" y="3990645"/>
            <a:ext cx="6712278" cy="808528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737620A1-AC05-4BCC-A893-8A3DF82E66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1992171" y="2901777"/>
            <a:ext cx="5325434" cy="115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3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B0D3F7-A7DD-4999-964D-B8F17428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8"/>
            <a:ext cx="10515600" cy="520698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4B616D"/>
                </a:solidFill>
              </a:rPr>
              <a:t>Instrumenti</a:t>
            </a:r>
            <a:endParaRPr lang="en-GB" b="1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2CA55D-D3C9-4D13-ACD9-BD4B04A9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175"/>
            <a:ext cx="10515600" cy="18954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dirty="0"/>
              <a:t>Obrazac za samoprocenu</a:t>
            </a:r>
          </a:p>
          <a:p>
            <a:pPr marL="0" indent="0" algn="just">
              <a:buNone/>
            </a:pPr>
            <a:r>
              <a:rPr lang="sr-Cyrl-RS" sz="2400" dirty="0"/>
              <a:t>Sadrži pitanja o ishodima učenja i kompetencijama iz standarda kvalifikacije na koja kandidat daje odgovore i navodi dokaze kojima potvrđuje ostvarenost tih ishoda učenja i kompetencija. </a:t>
            </a:r>
          </a:p>
          <a:p>
            <a:pPr marL="914400" lvl="1" indent="-457200">
              <a:buFont typeface="+mj-lt"/>
              <a:buAutoNum type="arabicPeriod"/>
            </a:pPr>
            <a:endParaRPr lang="sr-Cyrl-RS" sz="2000" dirty="0"/>
          </a:p>
          <a:p>
            <a:pPr marL="914400" lvl="1" indent="-457200">
              <a:buFont typeface="+mj-lt"/>
              <a:buAutoNum type="arabicPeriod"/>
            </a:pP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4231406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B0D3F7-A7DD-4999-964D-B8F17428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20698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4B616D"/>
                </a:solidFill>
              </a:rPr>
              <a:t>Instrumenti</a:t>
            </a:r>
            <a:endParaRPr lang="en-GB" b="1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2CA55D-D3C9-4D13-ACD9-BD4B04A9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076"/>
            <a:ext cx="10515600" cy="43052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dirty="0"/>
              <a:t>Portfolio kandidata</a:t>
            </a:r>
          </a:p>
          <a:p>
            <a:pPr marL="0" indent="0" algn="just">
              <a:buNone/>
            </a:pPr>
            <a:r>
              <a:rPr lang="sr-Cyrl-RS" sz="2400" dirty="0"/>
              <a:t>Zbirka dokaza: diplome, sertifikati, uverenja, preporuke od poslodavaca kod kojih je kandidat radio, video snimci kandidata kako obavlja određeni posao, kurikulum programa obrazovanja koji je završio, priznanja i drugi dokazi koji se prilažu u cilju dokazivanja znanja i veština navedenih u obrascu za samoprocenu. </a:t>
            </a:r>
          </a:p>
          <a:p>
            <a:pPr marL="0" indent="0">
              <a:buNone/>
            </a:pPr>
            <a:r>
              <a:rPr lang="sr-Cyrl-RS" sz="2400" dirty="0"/>
              <a:t>Predlog mogućih delova sadržaja portfolija: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000" dirty="0"/>
              <a:t>Usaglašenost sa specifičnim uslovima potrebnim za kvalifikaciju/zanimanje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000" dirty="0"/>
              <a:t>Predstavljanje kandidata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000" dirty="0"/>
              <a:t>Radno iskustvo kandidata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000" dirty="0"/>
              <a:t>Obrazovanje i obuke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000" dirty="0"/>
              <a:t>Reference</a:t>
            </a:r>
          </a:p>
          <a:p>
            <a:pPr marL="914400" lvl="1" indent="-457200">
              <a:buFont typeface="+mj-lt"/>
              <a:buAutoNum type="arabicPeriod"/>
            </a:pPr>
            <a:endParaRPr lang="sr-Cyrl-RS" sz="2000" dirty="0"/>
          </a:p>
          <a:p>
            <a:pPr marL="914400" lvl="1" indent="-457200">
              <a:buFont typeface="+mj-lt"/>
              <a:buAutoNum type="arabicPeriod"/>
            </a:pP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183560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B0D3F7-A7DD-4999-964D-B8F17428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3"/>
            <a:ext cx="10515600" cy="520698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4B616D"/>
                </a:solidFill>
              </a:rPr>
              <a:t>Instrumenti</a:t>
            </a:r>
            <a:endParaRPr lang="en-GB" b="1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2CA55D-D3C9-4D13-ACD9-BD4B04A9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24349"/>
          </a:xfrm>
        </p:spPr>
        <p:txBody>
          <a:bodyPr/>
          <a:lstStyle/>
          <a:p>
            <a:pPr algn="just"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dirty="0"/>
              <a:t>Izveštaj savetnika za PPU i ocenjivača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sr-Cyrl-RS" sz="2400" dirty="0"/>
              <a:t>Sadrži ishode učenja i kompetencije koje je kandidat uspeo da dokaže, kao i one koje će biti predmet procene na ispitu za proveru ishoda učenja i kompetencija. </a:t>
            </a:r>
          </a:p>
          <a:p>
            <a:pPr algn="just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dirty="0"/>
              <a:t>Plan za procenu ishoda učenja i kompetencija kandidata</a:t>
            </a:r>
          </a:p>
          <a:p>
            <a:pPr marL="0" indent="0" algn="just">
              <a:buNone/>
            </a:pPr>
            <a:r>
              <a:rPr lang="sr-Cyrl-RS" sz="2400" dirty="0"/>
              <a:t>U plan za procenu upisuju se ishodi učenja i kompetencije iz standarda kvalifikacije koje je potrebno proveriti kod kandidata, kao i zadatke koje će kandidat na ispitu rešavati, šema za ocenjivanje, lista potrebne opreme, materijala i drugih potrebnih elemenata za sprovođenje ocenjivanja kandidata.</a:t>
            </a:r>
          </a:p>
          <a:p>
            <a:pPr marL="0" indent="0" algn="just">
              <a:buNone/>
            </a:pPr>
            <a:r>
              <a:rPr lang="sr-Cyrl-RS" sz="2400" dirty="0"/>
              <a:t>Plan za procenu izrađuje se u skladu sa smernicama za izradu plana za procenu kandidata sa listom zadataka i načinom prilagođavanja zadataka. </a:t>
            </a:r>
          </a:p>
        </p:txBody>
      </p:sp>
    </p:spTree>
    <p:extLst>
      <p:ext uri="{BB962C8B-B14F-4D97-AF65-F5344CB8AC3E}">
        <p14:creationId xmlns:p14="http://schemas.microsoft.com/office/powerpoint/2010/main" val="2941356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533EE9-D360-46F9-9990-6D116491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77"/>
            <a:ext cx="10515600" cy="644523"/>
          </a:xfrm>
        </p:spPr>
        <p:txBody>
          <a:bodyPr>
            <a:normAutofit fontScale="90000"/>
          </a:bodyPr>
          <a:lstStyle/>
          <a:p>
            <a:r>
              <a:rPr lang="sr-Cyrl-RS" b="1" dirty="0" err="1">
                <a:solidFill>
                  <a:srgbClr val="4B616D"/>
                </a:solidFill>
              </a:rPr>
              <a:t>Instrumenti</a:t>
            </a:r>
            <a:endParaRPr lang="sr-Cyrl-RS" b="1" dirty="0">
              <a:solidFill>
                <a:srgbClr val="4B616D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1B61FA-019D-47F4-B1B1-1EB0DF64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3305175"/>
          </a:xfrm>
        </p:spPr>
        <p:txBody>
          <a:bodyPr>
            <a:normAutofit/>
          </a:bodyPr>
          <a:lstStyle/>
          <a:p>
            <a:endParaRPr lang="sr-Cyrl-RS" dirty="0"/>
          </a:p>
          <a:p>
            <a:pPr algn="just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dirty="0" err="1"/>
              <a:t>Ispit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procenu</a:t>
            </a:r>
            <a:r>
              <a:rPr lang="sr-Cyrl-RS" dirty="0"/>
              <a:t> </a:t>
            </a:r>
            <a:r>
              <a:rPr lang="sr-Cyrl-RS" dirty="0" err="1"/>
              <a:t>ostvarenosti</a:t>
            </a:r>
            <a:r>
              <a:rPr lang="sr-Cyrl-RS" dirty="0"/>
              <a:t> </a:t>
            </a:r>
            <a:r>
              <a:rPr lang="sr-Cyrl-RS" dirty="0" err="1"/>
              <a:t>ishoda</a:t>
            </a:r>
            <a:r>
              <a:rPr lang="sr-Cyrl-RS" dirty="0"/>
              <a:t> </a:t>
            </a:r>
            <a:r>
              <a:rPr lang="sr-Cyrl-RS" dirty="0" err="1"/>
              <a:t>učenja</a:t>
            </a:r>
            <a:r>
              <a:rPr lang="sr-Cyrl-RS" dirty="0"/>
              <a:t> i </a:t>
            </a:r>
            <a:r>
              <a:rPr lang="sr-Cyrl-RS" dirty="0" err="1"/>
              <a:t>kompetencija</a:t>
            </a:r>
            <a:r>
              <a:rPr lang="sr-Cyrl-RS" dirty="0"/>
              <a:t> </a:t>
            </a:r>
            <a:r>
              <a:rPr lang="sr-Cyrl-RS" dirty="0" err="1"/>
              <a:t>kandidata</a:t>
            </a:r>
            <a:endParaRPr lang="sr-Cyrl-RS" dirty="0"/>
          </a:p>
          <a:p>
            <a:pPr marL="0" indent="0">
              <a:buNone/>
            </a:pPr>
            <a:r>
              <a:rPr lang="sr-Cyrl-RS" sz="2400" dirty="0" err="1"/>
              <a:t>Procena</a:t>
            </a:r>
            <a:r>
              <a:rPr lang="sr-Cyrl-RS" sz="2400" dirty="0"/>
              <a:t> </a:t>
            </a:r>
            <a:r>
              <a:rPr lang="sr-Cyrl-RS" sz="2400" dirty="0" err="1"/>
              <a:t>kandidata</a:t>
            </a:r>
            <a:r>
              <a:rPr lang="sr-Cyrl-RS" sz="2400" dirty="0"/>
              <a:t> </a:t>
            </a:r>
            <a:r>
              <a:rPr lang="sr-Cyrl-RS" sz="2400" dirty="0" err="1"/>
              <a:t>na</a:t>
            </a:r>
            <a:r>
              <a:rPr lang="sr-Cyrl-RS" sz="2400" dirty="0"/>
              <a:t> </a:t>
            </a:r>
            <a:r>
              <a:rPr lang="sr-Cyrl-RS" sz="2400" dirty="0" err="1"/>
              <a:t>ispitu</a:t>
            </a:r>
            <a:r>
              <a:rPr lang="sr-Cyrl-RS" sz="2400" dirty="0"/>
              <a:t> </a:t>
            </a:r>
            <a:r>
              <a:rPr lang="sr-Cyrl-RS" sz="2400" dirty="0" err="1"/>
              <a:t>vrši</a:t>
            </a:r>
            <a:r>
              <a:rPr lang="sr-Cyrl-RS" sz="2400" dirty="0"/>
              <a:t> </a:t>
            </a:r>
            <a:r>
              <a:rPr lang="sr-Cyrl-RS" sz="2400" dirty="0" err="1"/>
              <a:t>se</a:t>
            </a:r>
            <a:r>
              <a:rPr lang="sr-Cyrl-RS" sz="2400" dirty="0"/>
              <a:t> </a:t>
            </a:r>
            <a:r>
              <a:rPr lang="sr-Cyrl-RS" sz="2400" dirty="0" err="1"/>
              <a:t>za</a:t>
            </a:r>
            <a:r>
              <a:rPr lang="sr-Cyrl-RS" sz="2400" dirty="0"/>
              <a:t> </a:t>
            </a:r>
            <a:r>
              <a:rPr lang="sr-Cyrl-RS" sz="2400" dirty="0" err="1"/>
              <a:t>svaki</a:t>
            </a:r>
            <a:r>
              <a:rPr lang="sr-Cyrl-RS" sz="2400" dirty="0"/>
              <a:t> </a:t>
            </a:r>
            <a:r>
              <a:rPr lang="sr-Cyrl-RS" sz="2400" dirty="0" err="1"/>
              <a:t>ishod</a:t>
            </a:r>
            <a:r>
              <a:rPr lang="sr-Cyrl-RS" sz="2400" dirty="0"/>
              <a:t> </a:t>
            </a:r>
            <a:r>
              <a:rPr lang="sr-Cyrl-RS" sz="2400" dirty="0" err="1"/>
              <a:t>učenja</a:t>
            </a:r>
            <a:r>
              <a:rPr lang="sr-Cyrl-RS" sz="2400" dirty="0"/>
              <a:t> i </a:t>
            </a:r>
            <a:r>
              <a:rPr lang="sr-Cyrl-RS" sz="2400" dirty="0" err="1"/>
              <a:t>kompetenciju</a:t>
            </a:r>
            <a:r>
              <a:rPr lang="sr-Cyrl-RS" sz="2400" dirty="0"/>
              <a:t>, u </a:t>
            </a:r>
            <a:r>
              <a:rPr lang="sr-Cyrl-RS" sz="2400" dirty="0" err="1"/>
              <a:t>skladu</a:t>
            </a:r>
            <a:r>
              <a:rPr lang="sr-Cyrl-RS" sz="2400" dirty="0"/>
              <a:t> </a:t>
            </a:r>
            <a:r>
              <a:rPr lang="sr-Cyrl-RS" sz="2400" dirty="0" err="1"/>
              <a:t>sa</a:t>
            </a:r>
            <a:r>
              <a:rPr lang="sr-Cyrl-RS" sz="2400" dirty="0"/>
              <a:t> </a:t>
            </a:r>
            <a:r>
              <a:rPr lang="sr-Cyrl-RS" sz="2400" dirty="0" err="1"/>
              <a:t>planom</a:t>
            </a:r>
            <a:r>
              <a:rPr lang="sr-Cyrl-RS" sz="2400" dirty="0"/>
              <a:t> </a:t>
            </a:r>
            <a:r>
              <a:rPr lang="sr-Cyrl-RS" sz="2400" dirty="0" err="1"/>
              <a:t>procene</a:t>
            </a:r>
            <a:r>
              <a:rPr lang="sr-Cyrl-RS" sz="2400" dirty="0"/>
              <a:t>.</a:t>
            </a:r>
          </a:p>
          <a:p>
            <a:pPr marL="0" indent="0">
              <a:buNone/>
            </a:pPr>
            <a:r>
              <a:rPr lang="sr-Cyrl-RS" sz="2400" dirty="0" err="1"/>
              <a:t>Zadaci</a:t>
            </a:r>
            <a:r>
              <a:rPr lang="sr-Cyrl-RS" sz="2400" dirty="0"/>
              <a:t> </a:t>
            </a:r>
            <a:r>
              <a:rPr lang="sr-Cyrl-RS" sz="2400" dirty="0" err="1"/>
              <a:t>kojima</a:t>
            </a:r>
            <a:r>
              <a:rPr lang="sr-Cyrl-RS" sz="2400" dirty="0"/>
              <a:t> </a:t>
            </a:r>
            <a:r>
              <a:rPr lang="sr-Cyrl-RS" sz="2400" dirty="0" err="1"/>
              <a:t>se</a:t>
            </a:r>
            <a:r>
              <a:rPr lang="sr-Cyrl-RS" sz="2400" dirty="0"/>
              <a:t> </a:t>
            </a:r>
            <a:r>
              <a:rPr lang="sr-Cyrl-RS" sz="2400" dirty="0" err="1"/>
              <a:t>proveravaju</a:t>
            </a:r>
            <a:r>
              <a:rPr lang="sr-Cyrl-RS" sz="2400" dirty="0"/>
              <a:t> </a:t>
            </a:r>
            <a:r>
              <a:rPr lang="sr-Cyrl-RS" sz="2400" dirty="0" err="1"/>
              <a:t>ishodi</a:t>
            </a:r>
            <a:r>
              <a:rPr lang="sr-Cyrl-RS" sz="2400" dirty="0"/>
              <a:t> </a:t>
            </a:r>
            <a:r>
              <a:rPr lang="sr-Cyrl-RS" sz="2400" dirty="0" err="1"/>
              <a:t>učenja</a:t>
            </a:r>
            <a:r>
              <a:rPr lang="sr-Cyrl-RS" sz="2400" dirty="0"/>
              <a:t> i </a:t>
            </a:r>
            <a:r>
              <a:rPr lang="sr-Cyrl-RS" sz="2400" dirty="0" err="1"/>
              <a:t>kompetencije</a:t>
            </a:r>
            <a:r>
              <a:rPr lang="sr-Cyrl-RS" sz="2400" dirty="0"/>
              <a:t>, </a:t>
            </a:r>
            <a:r>
              <a:rPr lang="sr-Cyrl-RS" sz="2400" dirty="0" err="1"/>
              <a:t>mogu</a:t>
            </a:r>
            <a:r>
              <a:rPr lang="sr-Cyrl-RS" sz="2400" dirty="0"/>
              <a:t> </a:t>
            </a:r>
            <a:r>
              <a:rPr lang="sr-Cyrl-RS" sz="2400" dirty="0" err="1"/>
              <a:t>kombinovati</a:t>
            </a:r>
            <a:r>
              <a:rPr lang="sr-Cyrl-RS" sz="2400" dirty="0"/>
              <a:t> </a:t>
            </a:r>
            <a:r>
              <a:rPr lang="sr-Cyrl-RS" sz="2400" dirty="0" err="1"/>
              <a:t>više</a:t>
            </a:r>
            <a:r>
              <a:rPr lang="sr-Cyrl-RS" sz="2400" dirty="0"/>
              <a:t> </a:t>
            </a:r>
            <a:r>
              <a:rPr lang="sr-Cyrl-RS" sz="2400" dirty="0" err="1"/>
              <a:t>ishoda</a:t>
            </a:r>
            <a:r>
              <a:rPr lang="sr-Cyrl-RS" sz="2400" dirty="0"/>
              <a:t> </a:t>
            </a:r>
            <a:r>
              <a:rPr lang="sr-Cyrl-RS" sz="2400" dirty="0" err="1"/>
              <a:t>učenja</a:t>
            </a:r>
            <a:r>
              <a:rPr lang="sr-Cyrl-RS" sz="2400" dirty="0"/>
              <a:t> i </a:t>
            </a:r>
            <a:r>
              <a:rPr lang="sr-Cyrl-RS" sz="2400" dirty="0" err="1"/>
              <a:t>kompetencija</a:t>
            </a:r>
            <a:r>
              <a:rPr lang="sr-Cyrl-RS" sz="2400" dirty="0"/>
              <a:t>, </a:t>
            </a:r>
            <a:r>
              <a:rPr lang="sr-Cyrl-RS" sz="2400" dirty="0" err="1"/>
              <a:t>bez</a:t>
            </a:r>
            <a:r>
              <a:rPr lang="sr-Cyrl-RS" sz="2400" dirty="0"/>
              <a:t> </a:t>
            </a:r>
            <a:r>
              <a:rPr lang="sr-Cyrl-RS" sz="2400" dirty="0" err="1"/>
              <a:t>obzira</a:t>
            </a:r>
            <a:r>
              <a:rPr lang="sr-Cyrl-RS" sz="2400" dirty="0"/>
              <a:t> </a:t>
            </a:r>
            <a:r>
              <a:rPr lang="sr-Cyrl-RS" sz="2400" dirty="0" err="1"/>
              <a:t>na</a:t>
            </a:r>
            <a:r>
              <a:rPr lang="sr-Cyrl-RS" sz="2400" dirty="0"/>
              <a:t> </a:t>
            </a:r>
            <a:r>
              <a:rPr lang="sr-Cyrl-RS" sz="2400" dirty="0" err="1"/>
              <a:t>metod</a:t>
            </a:r>
            <a:r>
              <a:rPr lang="sr-Cyrl-RS" sz="2400" dirty="0"/>
              <a:t> </a:t>
            </a:r>
            <a:r>
              <a:rPr lang="sr-Cyrl-RS" sz="2400" dirty="0" err="1"/>
              <a:t>procene</a:t>
            </a:r>
            <a:r>
              <a:rPr lang="sr-Cyrl-RS" sz="2400" dirty="0"/>
              <a:t> (</a:t>
            </a:r>
            <a:r>
              <a:rPr lang="sr-Cyrl-RS" sz="2400" dirty="0" err="1"/>
              <a:t>pisani</a:t>
            </a:r>
            <a:r>
              <a:rPr lang="sr-Cyrl-RS" sz="2400" dirty="0"/>
              <a:t> </a:t>
            </a:r>
            <a:r>
              <a:rPr lang="sr-Cyrl-RS" sz="2400" dirty="0" err="1"/>
              <a:t>test</a:t>
            </a:r>
            <a:r>
              <a:rPr lang="sr-Cyrl-RS" sz="2400" dirty="0"/>
              <a:t>, </a:t>
            </a:r>
            <a:r>
              <a:rPr lang="sr-Cyrl-RS" sz="2400" dirty="0" err="1"/>
              <a:t>usmeni</a:t>
            </a:r>
            <a:r>
              <a:rPr lang="sr-Cyrl-RS" sz="2400" dirty="0"/>
              <a:t> </a:t>
            </a:r>
            <a:r>
              <a:rPr lang="sr-Cyrl-RS" sz="2400" dirty="0" err="1"/>
              <a:t>test</a:t>
            </a:r>
            <a:r>
              <a:rPr lang="sr-Cyrl-RS" sz="2400" dirty="0"/>
              <a:t>, </a:t>
            </a:r>
            <a:r>
              <a:rPr lang="sr-Cyrl-RS" sz="2400" dirty="0" err="1"/>
              <a:t>provere</a:t>
            </a:r>
            <a:r>
              <a:rPr lang="sr-Cyrl-RS" sz="2400" dirty="0"/>
              <a:t> u </a:t>
            </a:r>
            <a:r>
              <a:rPr lang="sr-Cyrl-RS" sz="2400" dirty="0" err="1"/>
              <a:t>realnom</a:t>
            </a:r>
            <a:r>
              <a:rPr lang="sr-Cyrl-RS" sz="2400" dirty="0"/>
              <a:t> </a:t>
            </a:r>
            <a:r>
              <a:rPr lang="sr-Cyrl-RS" sz="2400" dirty="0" err="1"/>
              <a:t>radnom</a:t>
            </a:r>
            <a:r>
              <a:rPr lang="sr-Cyrl-RS" sz="2400" dirty="0"/>
              <a:t> </a:t>
            </a:r>
            <a:r>
              <a:rPr lang="sr-Cyrl-RS" sz="2400" dirty="0" err="1"/>
              <a:t>okruženju</a:t>
            </a:r>
            <a:r>
              <a:rPr lang="sr-Cyrl-RS" sz="2400" dirty="0"/>
              <a:t> i </a:t>
            </a:r>
            <a:r>
              <a:rPr lang="sr-Cyrl-RS" sz="2400" dirty="0" err="1"/>
              <a:t>slično</a:t>
            </a:r>
            <a:r>
              <a:rPr lang="sr-Cyrl-RS" sz="2400" dirty="0"/>
              <a:t>).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927486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04AF361-897B-4645-A0D8-30204087D031}"/>
              </a:ext>
            </a:extLst>
          </p:cNvPr>
          <p:cNvSpPr txBox="1">
            <a:spLocks/>
          </p:cNvSpPr>
          <p:nvPr/>
        </p:nvSpPr>
        <p:spPr>
          <a:xfrm>
            <a:off x="838200" y="111124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sz="2000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1E227D9D-2A43-471F-B61E-9C4030545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150" y="1075740"/>
            <a:ext cx="3448866" cy="2705685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879E6784-B980-4034-90EE-E063F1251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82" y="2791225"/>
            <a:ext cx="3450635" cy="270685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7422401-D3A5-4A02-8232-7CA4AD11D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682" y="2075570"/>
            <a:ext cx="3450635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88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65125"/>
            <a:ext cx="10515600" cy="945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sl-SI" sz="2400" b="1" i="1" dirty="0">
                <a:latin typeface="+mn-lt"/>
              </a:rPr>
              <a:t>RAZVOJ INTEGRISANOG NACIONALNOG SISTEMA KVALIFIKACIJA </a:t>
            </a:r>
            <a:br>
              <a:rPr lang="sl-SI" sz="2400" b="1" i="1" dirty="0">
                <a:latin typeface="+mn-lt"/>
              </a:rPr>
            </a:br>
            <a:r>
              <a:rPr lang="sl-SI" sz="2400" b="1" i="1" dirty="0">
                <a:latin typeface="+mn-lt"/>
              </a:rPr>
              <a:t>U REPUBLICI SRBIJI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ro-RO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EuropeAid/138043/IH/SER/RS 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838200" y="2050770"/>
            <a:ext cx="10515600" cy="3340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Cyrl-RS" b="1" i="1" dirty="0"/>
          </a:p>
          <a:p>
            <a:r>
              <a:rPr lang="sr-Cyrl-RS" sz="5200" b="1" dirty="0">
                <a:solidFill>
                  <a:srgbClr val="4B616D"/>
                </a:solidFill>
                <a:latin typeface="+mj-lt"/>
                <a:ea typeface="+mj-ea"/>
                <a:cs typeface="+mj-cs"/>
              </a:rPr>
              <a:t>Naredni koraci</a:t>
            </a:r>
          </a:p>
          <a:p>
            <a:r>
              <a:rPr lang="sr-Cyrl-RS" b="1" i="1" dirty="0"/>
              <a:t> </a:t>
            </a:r>
            <a:endParaRPr lang="sl-SI" b="1" i="1" dirty="0"/>
          </a:p>
          <a:p>
            <a:endParaRPr lang="sr-Cyrl-RS" b="1" i="1" dirty="0"/>
          </a:p>
          <a:p>
            <a:r>
              <a:rPr lang="en-GB" sz="3100" b="1" i="1" dirty="0"/>
              <a:t>Elido Bandelj</a:t>
            </a:r>
            <a:r>
              <a:rPr lang="en-GB" sz="3100" i="1" dirty="0"/>
              <a:t>, </a:t>
            </a:r>
            <a:r>
              <a:rPr lang="en-GB" sz="3100" i="1" dirty="0" err="1"/>
              <a:t>vođa</a:t>
            </a:r>
            <a:r>
              <a:rPr lang="en-GB" sz="3100" i="1" dirty="0"/>
              <a:t> </a:t>
            </a:r>
            <a:r>
              <a:rPr lang="en-GB" sz="3100" i="1" dirty="0" err="1"/>
              <a:t>tima</a:t>
            </a:r>
            <a:r>
              <a:rPr lang="en-GB" sz="3100" i="1" dirty="0"/>
              <a:t> </a:t>
            </a:r>
            <a:r>
              <a:rPr lang="en-GB" sz="3100" i="1" dirty="0" err="1"/>
              <a:t>Projekta</a:t>
            </a:r>
            <a:endParaRPr lang="en-GB" sz="3100" i="1" dirty="0"/>
          </a:p>
          <a:p>
            <a:r>
              <a:rPr lang="en-GB" sz="3100" b="1" i="1" dirty="0"/>
              <a:t>Gojko </a:t>
            </a:r>
            <a:r>
              <a:rPr lang="en-GB" sz="3100" b="1" i="1" dirty="0" err="1"/>
              <a:t>Banović</a:t>
            </a:r>
            <a:r>
              <a:rPr lang="en-GB" sz="3100" i="1" dirty="0"/>
              <a:t>, </a:t>
            </a:r>
            <a:r>
              <a:rPr lang="en-GB" sz="3100" i="1" dirty="0" err="1"/>
              <a:t>rukovodilac</a:t>
            </a:r>
            <a:r>
              <a:rPr lang="en-GB" sz="3100" i="1" dirty="0"/>
              <a:t> Centra za </a:t>
            </a:r>
            <a:r>
              <a:rPr lang="en-GB" sz="3100" i="1" dirty="0" err="1"/>
              <a:t>stručno</a:t>
            </a:r>
            <a:r>
              <a:rPr lang="en-GB" sz="3100" i="1" dirty="0"/>
              <a:t> </a:t>
            </a:r>
            <a:r>
              <a:rPr lang="en-GB" sz="3100" i="1" dirty="0" err="1"/>
              <a:t>obrazovanje</a:t>
            </a:r>
            <a:r>
              <a:rPr lang="en-GB" sz="3100" i="1" dirty="0"/>
              <a:t> </a:t>
            </a:r>
            <a:r>
              <a:rPr lang="en-GB" sz="3100" i="1" dirty="0" err="1"/>
              <a:t>i</a:t>
            </a:r>
            <a:r>
              <a:rPr lang="en-GB" sz="3100" i="1" dirty="0"/>
              <a:t> </a:t>
            </a:r>
            <a:r>
              <a:rPr lang="en-GB" sz="3100" i="1" dirty="0" err="1"/>
              <a:t>obrazovanje</a:t>
            </a:r>
            <a:r>
              <a:rPr lang="en-GB" sz="3100" i="1" dirty="0"/>
              <a:t> </a:t>
            </a:r>
            <a:r>
              <a:rPr lang="en-GB" sz="3100" i="1" dirty="0" err="1"/>
              <a:t>odraslih</a:t>
            </a:r>
            <a:r>
              <a:rPr lang="en-GB" sz="3100" i="1" dirty="0"/>
              <a:t>, </a:t>
            </a:r>
            <a:r>
              <a:rPr lang="en-GB" sz="3100" i="1" dirty="0" err="1"/>
              <a:t>Zavod</a:t>
            </a:r>
            <a:r>
              <a:rPr lang="en-GB" sz="3100" i="1" dirty="0"/>
              <a:t> za </a:t>
            </a:r>
            <a:r>
              <a:rPr lang="en-GB" sz="3100" i="1" dirty="0" err="1"/>
              <a:t>unapređivanje</a:t>
            </a:r>
            <a:r>
              <a:rPr lang="en-GB" sz="3100" i="1" dirty="0"/>
              <a:t> </a:t>
            </a:r>
            <a:r>
              <a:rPr lang="en-GB" sz="3100" i="1" dirty="0" err="1"/>
              <a:t>obrazovanja</a:t>
            </a:r>
            <a:r>
              <a:rPr lang="en-GB" sz="3100" i="1" dirty="0"/>
              <a:t> </a:t>
            </a:r>
            <a:r>
              <a:rPr lang="en-GB" sz="3100" i="1" dirty="0" err="1"/>
              <a:t>i</a:t>
            </a:r>
            <a:r>
              <a:rPr lang="en-GB" sz="3100" i="1" dirty="0"/>
              <a:t> </a:t>
            </a:r>
            <a:r>
              <a:rPr lang="en-GB" sz="3100" i="1" dirty="0" err="1"/>
              <a:t>vaspitanja</a:t>
            </a:r>
            <a:endParaRPr lang="en-GB" sz="3100" i="1" dirty="0"/>
          </a:p>
          <a:p>
            <a:r>
              <a:rPr lang="en-GB" sz="3100" b="1" i="1" dirty="0"/>
              <a:t>Vladimir Bojković</a:t>
            </a:r>
            <a:r>
              <a:rPr lang="en-GB" sz="3100" i="1" dirty="0"/>
              <a:t>,  </a:t>
            </a:r>
            <a:r>
              <a:rPr lang="en-GB" sz="3100" i="1" dirty="0" err="1"/>
              <a:t>ekspert</a:t>
            </a:r>
            <a:r>
              <a:rPr lang="en-GB" sz="3100" i="1" dirty="0"/>
              <a:t>  </a:t>
            </a:r>
            <a:r>
              <a:rPr lang="en-GB" sz="3100" i="1" dirty="0" err="1"/>
              <a:t>Projekta</a:t>
            </a:r>
            <a:r>
              <a:rPr lang="en-GB" sz="3100" i="1" dirty="0"/>
              <a:t> za </a:t>
            </a:r>
            <a:r>
              <a:rPr lang="en-GB" sz="3100" i="1" dirty="0" err="1"/>
              <a:t>zakonsku</a:t>
            </a:r>
            <a:r>
              <a:rPr lang="en-GB" sz="3100" i="1" dirty="0"/>
              <a:t> </a:t>
            </a:r>
            <a:r>
              <a:rPr lang="en-GB" sz="3100" i="1" dirty="0" err="1"/>
              <a:t>regulativu</a:t>
            </a:r>
            <a:r>
              <a:rPr lang="en-GB" sz="3100" i="1" dirty="0"/>
              <a:t> NOKS-a</a:t>
            </a:r>
          </a:p>
          <a:p>
            <a:endParaRPr lang="sr-Cyrl-RS" sz="4000" b="1" dirty="0"/>
          </a:p>
        </p:txBody>
      </p:sp>
    </p:spTree>
    <p:extLst>
      <p:ext uri="{BB962C8B-B14F-4D97-AF65-F5344CB8AC3E}">
        <p14:creationId xmlns:p14="http://schemas.microsoft.com/office/powerpoint/2010/main" val="524736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C7634C-3FD8-4CCF-94E3-9F6A5A51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654048"/>
          </a:xfrm>
        </p:spPr>
        <p:txBody>
          <a:bodyPr>
            <a:normAutofit/>
          </a:bodyPr>
          <a:lstStyle/>
          <a:p>
            <a:r>
              <a:rPr lang="sl-SI" sz="3600" b="1" dirty="0">
                <a:solidFill>
                  <a:srgbClr val="425560"/>
                </a:solidFill>
              </a:rPr>
              <a:t>Kvalifikacije za pilotiranje</a:t>
            </a:r>
            <a:endParaRPr lang="en-GB" sz="3600" b="1" dirty="0">
              <a:solidFill>
                <a:srgbClr val="4255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F25EB7E-E6C8-464C-BBD3-E8BAD3175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108" y="1441454"/>
            <a:ext cx="9903691" cy="4938713"/>
          </a:xfrm>
        </p:spPr>
        <p:txBody>
          <a:bodyPr>
            <a:normAutofit/>
          </a:bodyPr>
          <a:lstStyle/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Pekar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Kuvar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Mesar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Stolar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Modni krojač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Armirač</a:t>
            </a:r>
            <a:r>
              <a:rPr lang="en-US" sz="2600" dirty="0"/>
              <a:t>-</a:t>
            </a:r>
            <a:r>
              <a:rPr lang="sr-Cyrl-RS" sz="2600" dirty="0"/>
              <a:t>betonirac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Zidar</a:t>
            </a:r>
            <a:r>
              <a:rPr lang="en-US" sz="2600" dirty="0"/>
              <a:t>-</a:t>
            </a:r>
            <a:r>
              <a:rPr lang="sr-Cyrl-RS" sz="2600" dirty="0"/>
              <a:t>fasader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Rukovalac građevinskom mehanizacijom </a:t>
            </a:r>
          </a:p>
          <a:p>
            <a:pPr marL="288000" indent="-324000"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Tesar</a:t>
            </a:r>
          </a:p>
        </p:txBody>
      </p:sp>
    </p:spTree>
    <p:extLst>
      <p:ext uri="{BB962C8B-B14F-4D97-AF65-F5344CB8AC3E}">
        <p14:creationId xmlns:p14="http://schemas.microsoft.com/office/powerpoint/2010/main" val="2830850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0733FB-113E-47F7-A7FB-9DDD564E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903"/>
            <a:ext cx="10515600" cy="615948"/>
          </a:xfrm>
        </p:spPr>
        <p:txBody>
          <a:bodyPr>
            <a:normAutofit fontScale="90000"/>
          </a:bodyPr>
          <a:lstStyle/>
          <a:p>
            <a:r>
              <a:rPr lang="sl-SI" sz="4000" b="1" dirty="0">
                <a:solidFill>
                  <a:srgbClr val="425560"/>
                </a:solidFill>
              </a:rPr>
              <a:t>Faze pilotiranja</a:t>
            </a:r>
            <a:endParaRPr lang="en-GB" sz="4000" b="1" dirty="0">
              <a:solidFill>
                <a:srgbClr val="4255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043E06-9E59-4315-858A-DF94DD04E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36" y="1825913"/>
            <a:ext cx="10515600" cy="3143251"/>
          </a:xfrm>
        </p:spPr>
        <p:txBody>
          <a:bodyPr>
            <a:normAutofit/>
          </a:bodyPr>
          <a:lstStyle/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Identifikacija kvalifikacija za pilotiranje 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Identifikacija i akreditacija JPOA koji će biti uključeni u proces pilotiranja PPU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Izbor ljudskih resursa uključenih u PPU, po kategorijama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Određivanje metoda/instrumenata za ocenjivanje koji će biti korišćeni za svaku kvalifikaciju</a:t>
            </a:r>
          </a:p>
        </p:txBody>
      </p:sp>
    </p:spTree>
    <p:extLst>
      <p:ext uri="{BB962C8B-B14F-4D97-AF65-F5344CB8AC3E}">
        <p14:creationId xmlns:p14="http://schemas.microsoft.com/office/powerpoint/2010/main" val="48109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65125"/>
            <a:ext cx="10515600" cy="945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sl-SI" sz="2400" b="1" i="1" dirty="0">
                <a:latin typeface="+mn-lt"/>
              </a:rPr>
              <a:t>RAZVOJ INTEGRISANOG NACIONALNOG SISTEMA KVALIFIKACIJA </a:t>
            </a:r>
            <a:br>
              <a:rPr lang="sl-SI" sz="2400" b="1" i="1" dirty="0">
                <a:latin typeface="+mn-lt"/>
              </a:rPr>
            </a:br>
            <a:r>
              <a:rPr lang="sl-SI" sz="2400" b="1" i="1" dirty="0">
                <a:latin typeface="+mn-lt"/>
              </a:rPr>
              <a:t>U REPUBLICI SRBIJI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ro-RO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EuropeAid/138043/IH/SER/RS 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838200" y="1441174"/>
            <a:ext cx="10515600" cy="473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3600" b="1" dirty="0"/>
          </a:p>
          <a:p>
            <a:endParaRPr lang="sl-SI" b="1" i="1" dirty="0"/>
          </a:p>
          <a:p>
            <a:r>
              <a:rPr lang="sl-SI" sz="3600" b="1" dirty="0">
                <a:solidFill>
                  <a:srgbClr val="4B616D"/>
                </a:solidFill>
              </a:rPr>
              <a:t>Prezentacija projekta </a:t>
            </a:r>
          </a:p>
          <a:p>
            <a:r>
              <a:rPr lang="sl-SI" b="1" i="1" dirty="0"/>
              <a:t> </a:t>
            </a:r>
          </a:p>
          <a:p>
            <a:pPr>
              <a:spcBef>
                <a:spcPts val="0"/>
              </a:spcBef>
            </a:pPr>
            <a:r>
              <a:rPr lang="sl-SI" b="1" i="1" dirty="0"/>
              <a:t>Elido Bandelj </a:t>
            </a:r>
          </a:p>
          <a:p>
            <a:pPr>
              <a:spcBef>
                <a:spcPts val="0"/>
              </a:spcBef>
            </a:pPr>
            <a:r>
              <a:rPr lang="sl-SI" b="1" i="1" dirty="0"/>
              <a:t>Vo</a:t>
            </a:r>
            <a:r>
              <a:rPr lang="en-US" b="1" i="1" dirty="0"/>
              <a:t>đ</a:t>
            </a:r>
            <a:r>
              <a:rPr lang="sl-SI" b="1" i="1" dirty="0"/>
              <a:t>a tima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2000" b="1" i="1" dirty="0"/>
          </a:p>
          <a:p>
            <a:r>
              <a:rPr lang="ro-RO" sz="2000" dirty="0"/>
              <a:t>Beograd, 22. oktobar 2020. godine</a:t>
            </a:r>
          </a:p>
          <a:p>
            <a:endParaRPr lang="ro-RO" sz="4000" b="1" dirty="0"/>
          </a:p>
        </p:txBody>
      </p:sp>
    </p:spTree>
    <p:extLst>
      <p:ext uri="{BB962C8B-B14F-4D97-AF65-F5344CB8AC3E}">
        <p14:creationId xmlns:p14="http://schemas.microsoft.com/office/powerpoint/2010/main" val="35179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0733FB-113E-47F7-A7FB-9DDD564E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903"/>
            <a:ext cx="10515600" cy="615948"/>
          </a:xfrm>
        </p:spPr>
        <p:txBody>
          <a:bodyPr>
            <a:normAutofit fontScale="90000"/>
          </a:bodyPr>
          <a:lstStyle/>
          <a:p>
            <a:r>
              <a:rPr lang="sl-SI" sz="4000" b="1" dirty="0">
                <a:solidFill>
                  <a:srgbClr val="425560"/>
                </a:solidFill>
              </a:rPr>
              <a:t>Faze pilotiranja</a:t>
            </a:r>
            <a:endParaRPr lang="en-GB" sz="4000" b="1" dirty="0">
              <a:solidFill>
                <a:srgbClr val="4255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043E06-9E59-4315-858A-DF94DD04E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029"/>
            <a:ext cx="10515600" cy="3013941"/>
          </a:xfrm>
        </p:spPr>
        <p:txBody>
          <a:bodyPr>
            <a:normAutofit/>
          </a:bodyPr>
          <a:lstStyle/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Obuka stručnjaka izabranih za razvoj instrumenata za ocenjivanje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Obuka različitih ciljnih grupa (ljudskih resursa po kategorijama)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Identifikacija kandidata –</a:t>
            </a:r>
            <a:r>
              <a:rPr lang="en-US" sz="2600" dirty="0"/>
              <a:t> </a:t>
            </a:r>
            <a:r>
              <a:rPr lang="sr-Cyrl-RS" sz="2600" dirty="0"/>
              <a:t>volontera (škola, NSZ)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Priprema i pilotiranje PPU</a:t>
            </a:r>
          </a:p>
          <a:p>
            <a:pPr marL="324000" indent="-324000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Evaluacija sa školama i ekspertima</a:t>
            </a:r>
          </a:p>
        </p:txBody>
      </p:sp>
    </p:spTree>
    <p:extLst>
      <p:ext uri="{BB962C8B-B14F-4D97-AF65-F5344CB8AC3E}">
        <p14:creationId xmlns:p14="http://schemas.microsoft.com/office/powerpoint/2010/main" val="1806803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CF0C15-179E-4247-A366-EB96C1F0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185"/>
            <a:ext cx="10515600" cy="577848"/>
          </a:xfrm>
        </p:spPr>
        <p:txBody>
          <a:bodyPr>
            <a:noAutofit/>
          </a:bodyPr>
          <a:lstStyle/>
          <a:p>
            <a:r>
              <a:rPr lang="sr-Cyrl-RS" sz="4000" b="1">
                <a:solidFill>
                  <a:srgbClr val="4B616D"/>
                </a:solidFill>
              </a:rPr>
              <a:t>Naredni koraci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8A82B26-FE20-482E-9AF0-17AD738C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080"/>
            <a:ext cx="10515600" cy="4351338"/>
          </a:xfrm>
        </p:spPr>
        <p:txBody>
          <a:bodyPr>
            <a:normAutofit/>
          </a:bodyPr>
          <a:lstStyle/>
          <a:p>
            <a:pPr marL="324000" indent="-324000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Predlog projekta je da se akreditacija traži za celu kvalifikaciju</a:t>
            </a:r>
          </a:p>
          <a:p>
            <a:pPr marL="324000" indent="-324000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Škola u skladu sa propisima (postupci odlučivanja u školi, školski odbor, mišljenje roditelja,…..) donosi odluku o podnošenju zahteva</a:t>
            </a:r>
          </a:p>
          <a:p>
            <a:pPr marL="324000" indent="-324000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Priprema programa za neformalno obrazovanje </a:t>
            </a:r>
            <a:br>
              <a:rPr lang="sr-Cyrl-RS" sz="2600" dirty="0"/>
            </a:br>
            <a:r>
              <a:rPr lang="sr-Cyrl-RS" sz="2600" dirty="0"/>
              <a:t>(pomoć i podršku školama pružiće ZUOV, kontakt: Gojko Banović </a:t>
            </a:r>
            <a:r>
              <a:rPr lang="sr-Cyrl-RS" sz="2600" u="sng" dirty="0">
                <a:solidFill>
                  <a:schemeClr val="accent1">
                    <a:lumMod val="75000"/>
                  </a:schemeClr>
                </a:solidFill>
              </a:rPr>
              <a:t>gojko.banovic@zuov.gov.rs</a:t>
            </a:r>
            <a:r>
              <a:rPr lang="sr-Cyrl-RS" sz="2600" dirty="0"/>
              <a:t>) </a:t>
            </a:r>
          </a:p>
          <a:p>
            <a:pPr marL="324000" indent="-324000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Razvijanje instrumenata (pomoć i podršku školama pružiće ZUOV i Projekat)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483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CF0C15-179E-4247-A366-EB96C1F0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185"/>
            <a:ext cx="10515600" cy="577848"/>
          </a:xfrm>
        </p:spPr>
        <p:txBody>
          <a:bodyPr>
            <a:noAutofit/>
          </a:bodyPr>
          <a:lstStyle/>
          <a:p>
            <a:r>
              <a:rPr lang="sr-Cyrl-RS" sz="4000" b="1">
                <a:solidFill>
                  <a:srgbClr val="4B616D"/>
                </a:solidFill>
              </a:rPr>
              <a:t>Naredni koraci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8A82B26-FE20-482E-9AF0-17AD738C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886"/>
            <a:ext cx="10515600" cy="4351338"/>
          </a:xfrm>
        </p:spPr>
        <p:txBody>
          <a:bodyPr>
            <a:normAutofit/>
          </a:bodyPr>
          <a:lstStyle/>
          <a:p>
            <a:pPr marL="324000" indent="-324000">
              <a:lnSpc>
                <a:spcPct val="100000"/>
              </a:lnSpc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Razvijanje instrumenata (pomoć i podršku školama pružiće ZUOV i Projekat)</a:t>
            </a:r>
          </a:p>
          <a:p>
            <a:pPr marL="324000" indent="-324000">
              <a:lnSpc>
                <a:spcPct val="100000"/>
              </a:lnSpc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Škola selektuje tim (školski tim) koji će raditi na sprovođenju postupaka PPU i dostavlja podatke o članovima tima MPNTR i Projektu </a:t>
            </a:r>
            <a:br>
              <a:rPr lang="sr-Cyrl-RS" sz="2600" dirty="0"/>
            </a:br>
            <a:r>
              <a:rPr lang="sr-Cyrl-RS" sz="2600" dirty="0"/>
              <a:t>(konktak: Mirjana Milanović </a:t>
            </a:r>
            <a:r>
              <a:rPr lang="sr-Cyrl-RS" sz="26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mirjana.milanovic@mpn.gov.rs</a:t>
            </a:r>
            <a:r>
              <a:rPr lang="sr-Cyrl-RS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sz="2600" dirty="0"/>
              <a:t>i Tamara Ikonomov </a:t>
            </a:r>
            <a:r>
              <a:rPr lang="sr-Cyrl-RS" sz="26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tamara.ikonomov@gmail.com</a:t>
            </a:r>
            <a:r>
              <a:rPr lang="sr-Cyrl-RS" sz="2600" dirty="0"/>
              <a:t>)</a:t>
            </a:r>
          </a:p>
          <a:p>
            <a:pPr marL="324000" indent="-324000">
              <a:lnSpc>
                <a:spcPct val="100000"/>
              </a:lnSpc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Prikupljanje informacija o članovima timova i broju škola (Projekat)</a:t>
            </a:r>
          </a:p>
          <a:p>
            <a:pPr marL="324000" indent="-324000">
              <a:lnSpc>
                <a:spcPct val="100000"/>
              </a:lnSpc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Početak obuka različitih članova tima (direktori, savetnici, ocenjivači)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1984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04AF361-897B-4645-A0D8-30204087D031}"/>
              </a:ext>
            </a:extLst>
          </p:cNvPr>
          <p:cNvSpPr txBox="1">
            <a:spLocks/>
          </p:cNvSpPr>
          <p:nvPr/>
        </p:nvSpPr>
        <p:spPr>
          <a:xfrm>
            <a:off x="838200" y="111124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l-SI" sz="4000" dirty="0"/>
              <a:t>Hvala!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l-SI" sz="2000" dirty="0">
                <a:hlinkClick r:id="rId2"/>
              </a:rPr>
              <a:t>bandelj@ibf.be</a:t>
            </a: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sz="2000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1E227D9D-2A43-471F-B61E-9C4030545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0" y="1075740"/>
            <a:ext cx="3448866" cy="2705685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879E6784-B980-4034-90EE-E063F1251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682" y="2791225"/>
            <a:ext cx="3450635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2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C8009B-387B-4E41-9B54-8F40E24A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5299"/>
            <a:ext cx="10515600" cy="552451"/>
          </a:xfrm>
        </p:spPr>
        <p:txBody>
          <a:bodyPr>
            <a:normAutofit fontScale="90000"/>
          </a:bodyPr>
          <a:lstStyle/>
          <a:p>
            <a:r>
              <a:rPr lang="sl-SI" sz="2600" b="1" i="1" dirty="0">
                <a:latin typeface="+mn-lt"/>
              </a:rPr>
              <a:t/>
            </a:r>
            <a:br>
              <a:rPr lang="sl-SI" sz="2600" b="1" i="1" dirty="0">
                <a:latin typeface="+mn-lt"/>
              </a:rPr>
            </a:br>
            <a:r>
              <a:rPr lang="sl-SI" sz="2600" b="1" i="1" dirty="0">
                <a:latin typeface="+mn-lt"/>
              </a:rPr>
              <a:t/>
            </a:r>
            <a:br>
              <a:rPr lang="sl-SI" sz="2600" b="1" i="1" dirty="0">
                <a:latin typeface="+mn-lt"/>
              </a:rPr>
            </a:br>
            <a:r>
              <a:rPr lang="sl-SI" b="1" dirty="0">
                <a:solidFill>
                  <a:srgbClr val="5F7B8B"/>
                </a:solidFill>
              </a:rPr>
              <a:t>INFORMACIJA O PROJEKTU</a:t>
            </a:r>
            <a:r>
              <a:rPr lang="sv-SE" dirty="0"/>
              <a:t/>
            </a:r>
            <a:br>
              <a:rPr lang="sv-SE" dirty="0"/>
            </a:b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0F98B73-8DC5-4B85-9C2C-549C3403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8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Projekat traje dve godine, a realizacija je počela marta 2019 godine.</a:t>
            </a:r>
          </a:p>
          <a:p>
            <a:pPr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solidFill>
                  <a:srgbClr val="5F7B8B"/>
                </a:solidFill>
              </a:rPr>
              <a:t>Uvodna faza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solidFill>
                  <a:srgbClr val="5F7B8B"/>
                </a:solidFill>
              </a:rPr>
              <a:t>Faza implementacije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r-Cyrl-RS" b="1" dirty="0"/>
              <a:t>Rezultat 1. </a:t>
            </a:r>
            <a:r>
              <a:rPr lang="sr-Cyrl-RS" dirty="0"/>
              <a:t>Pružena podrška i preneta profesionalna znanja i iskustva (know-how) tokom procesa uspostavljanja i početka rada Agencije za kvalifikacije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r-Cyrl-RS" b="1" dirty="0"/>
              <a:t>Rezultat 2. </a:t>
            </a:r>
            <a:r>
              <a:rPr lang="sr-Cyrl-RS" dirty="0"/>
              <a:t>Unapređeni procesi razvoja profila sektora i standarda kvalifikacija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r-Cyrl-RS" b="1" dirty="0">
                <a:solidFill>
                  <a:srgbClr val="5F7B8B"/>
                </a:solidFill>
              </a:rPr>
              <a:t>Rezultat 3. </a:t>
            </a:r>
            <a:r>
              <a:rPr lang="sr-Cyrl-RS" dirty="0">
                <a:solidFill>
                  <a:srgbClr val="5F7B8B"/>
                </a:solidFill>
              </a:rPr>
              <a:t>Podrška za razvoj funkcionalnog sistema priznavanja prethodnog učenja (PPU)</a:t>
            </a:r>
          </a:p>
          <a:p>
            <a:pPr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solidFill>
                  <a:srgbClr val="5F7B8B"/>
                </a:solidFill>
              </a:rPr>
              <a:t>Završna faza</a:t>
            </a:r>
          </a:p>
        </p:txBody>
      </p:sp>
    </p:spTree>
    <p:extLst>
      <p:ext uri="{BB962C8B-B14F-4D97-AF65-F5344CB8AC3E}">
        <p14:creationId xmlns:p14="http://schemas.microsoft.com/office/powerpoint/2010/main" val="228713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27029-C2B8-4C93-98D1-D45B6794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099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5F7B8B"/>
                </a:solidFill>
              </a:rPr>
              <a:t>INFORMACIJA O PROJEKTU</a:t>
            </a:r>
            <a:endParaRPr lang="en-SI" sz="4000" b="1" dirty="0">
              <a:solidFill>
                <a:srgbClr val="5F7B8B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35C77F-A6F1-478C-B393-E16C4459D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GB" sz="2600" b="1" dirty="0" err="1">
                <a:solidFill>
                  <a:srgbClr val="5F7B8B"/>
                </a:solidFill>
              </a:rPr>
              <a:t>Rezultat</a:t>
            </a:r>
            <a:r>
              <a:rPr lang="en-GB" sz="2600" b="1" dirty="0">
                <a:solidFill>
                  <a:srgbClr val="5F7B8B"/>
                </a:solidFill>
              </a:rPr>
              <a:t> 1</a:t>
            </a:r>
            <a:r>
              <a:rPr lang="sr-Latn-RS" sz="2600" b="1" dirty="0">
                <a:solidFill>
                  <a:srgbClr val="5F7B8B"/>
                </a:solidFill>
              </a:rPr>
              <a:t> - Pružena podrška i preneta profesionalna znanja i iskustva (know-how) tokom procesa uspostavljanja i početka rada Agencije za kvalifikacije</a:t>
            </a:r>
          </a:p>
          <a:p>
            <a:pPr marL="457200" lvl="3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400" dirty="0" err="1"/>
              <a:t>Rezultat</a:t>
            </a:r>
            <a:r>
              <a:rPr lang="en-GB" sz="2400" dirty="0"/>
              <a:t> </a:t>
            </a:r>
            <a:r>
              <a:rPr lang="en-GB" sz="2400" b="1" dirty="0"/>
              <a:t>1.1</a:t>
            </a:r>
            <a:r>
              <a:rPr lang="en-GB" sz="2400" dirty="0"/>
              <a:t> </a:t>
            </a:r>
            <a:r>
              <a:rPr lang="en-GB" sz="2400" dirty="0" err="1"/>
              <a:t>Jačanje</a:t>
            </a:r>
            <a:r>
              <a:rPr lang="en-GB" sz="2400" dirty="0"/>
              <a:t> </a:t>
            </a:r>
            <a:r>
              <a:rPr lang="en-GB" sz="2400" dirty="0" err="1"/>
              <a:t>organizacije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kapaciteta</a:t>
            </a:r>
            <a:r>
              <a:rPr lang="en-GB" sz="2400" dirty="0"/>
              <a:t> </a:t>
            </a:r>
            <a:r>
              <a:rPr lang="en-GB" sz="2400" dirty="0" err="1"/>
              <a:t>agencije</a:t>
            </a:r>
            <a:r>
              <a:rPr lang="en-GB" sz="2400" dirty="0"/>
              <a:t> za </a:t>
            </a:r>
            <a:r>
              <a:rPr lang="en-GB" sz="2400" dirty="0" err="1"/>
              <a:t>kvalifikacije</a:t>
            </a:r>
            <a:endParaRPr lang="en-SI" sz="2400" dirty="0"/>
          </a:p>
          <a:p>
            <a:pPr marL="1257300" lvl="4" indent="-342900">
              <a:spcBef>
                <a:spcPts val="10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en-GB" sz="2400" dirty="0"/>
              <a:t>Pet </a:t>
            </a:r>
            <a:r>
              <a:rPr lang="en-GB" sz="2400" dirty="0" err="1"/>
              <a:t>aktivnosti</a:t>
            </a:r>
            <a:endParaRPr lang="sl-SI" sz="2400" dirty="0"/>
          </a:p>
          <a:p>
            <a:pPr marL="457200" lvl="3" indent="0">
              <a:spcBef>
                <a:spcPts val="1000"/>
              </a:spcBef>
              <a:buNone/>
            </a:pPr>
            <a:r>
              <a:rPr lang="en-GB" sz="2400" dirty="0" err="1"/>
              <a:t>Rezultat</a:t>
            </a:r>
            <a:r>
              <a:rPr lang="en-GB" sz="2400" b="1" dirty="0"/>
              <a:t> 1.2 </a:t>
            </a:r>
            <a:r>
              <a:rPr lang="en-GB" sz="2400" dirty="0" err="1"/>
              <a:t>Razvoj</a:t>
            </a:r>
            <a:r>
              <a:rPr lang="en-GB" sz="2400" dirty="0"/>
              <a:t> </a:t>
            </a:r>
            <a:r>
              <a:rPr lang="en-GB" sz="2400" dirty="0" err="1"/>
              <a:t>registra</a:t>
            </a:r>
            <a:r>
              <a:rPr lang="en-GB" sz="2400" dirty="0"/>
              <a:t> za NOKS</a:t>
            </a:r>
            <a:endParaRPr lang="en-SI" sz="2400" dirty="0"/>
          </a:p>
          <a:p>
            <a:pPr marL="1257300" lvl="4" indent="-342900">
              <a:spcBef>
                <a:spcPts val="10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en-GB" sz="2400" dirty="0"/>
              <a:t>Pet </a:t>
            </a:r>
            <a:r>
              <a:rPr lang="en-GB" sz="2400" dirty="0" err="1"/>
              <a:t>aktivnosti</a:t>
            </a:r>
            <a:endParaRPr lang="en-SI" sz="2400" dirty="0"/>
          </a:p>
          <a:p>
            <a:pPr marL="457200" lvl="2" indent="0">
              <a:spcBef>
                <a:spcPts val="1000"/>
              </a:spcBef>
              <a:buNone/>
            </a:pPr>
            <a:r>
              <a:rPr lang="en-GB" sz="2400" dirty="0" err="1"/>
              <a:t>Rezultat</a:t>
            </a:r>
            <a:r>
              <a:rPr lang="en-GB" sz="2400" dirty="0"/>
              <a:t> </a:t>
            </a:r>
            <a:r>
              <a:rPr lang="en-GB" sz="2400" b="1" dirty="0"/>
              <a:t>1.3</a:t>
            </a:r>
            <a:r>
              <a:rPr lang="en-GB" sz="2400" dirty="0"/>
              <a:t> </a:t>
            </a:r>
            <a:r>
              <a:rPr lang="en-GB" sz="2400" dirty="0" err="1"/>
              <a:t>Socijalni</a:t>
            </a:r>
            <a:r>
              <a:rPr lang="en-GB" sz="2400" dirty="0"/>
              <a:t> </a:t>
            </a:r>
            <a:r>
              <a:rPr lang="en-GB" sz="2400" dirty="0" err="1"/>
              <a:t>dijalog</a:t>
            </a:r>
            <a:r>
              <a:rPr lang="en-GB" sz="2400" dirty="0"/>
              <a:t> </a:t>
            </a:r>
            <a:r>
              <a:rPr lang="en-GB" sz="2400" dirty="0" err="1"/>
              <a:t>između</a:t>
            </a:r>
            <a:r>
              <a:rPr lang="en-GB" sz="2400" dirty="0"/>
              <a:t> </a:t>
            </a:r>
            <a:r>
              <a:rPr lang="en-GB" sz="2400" dirty="0" err="1"/>
              <a:t>obrazovnih</a:t>
            </a:r>
            <a:r>
              <a:rPr lang="en-GB" sz="2400" dirty="0"/>
              <a:t> </a:t>
            </a:r>
            <a:r>
              <a:rPr lang="en-GB" sz="2400" dirty="0" err="1"/>
              <a:t>institucija</a:t>
            </a:r>
            <a:r>
              <a:rPr lang="en-GB" sz="2400" dirty="0"/>
              <a:t>/</a:t>
            </a:r>
            <a:r>
              <a:rPr lang="en-GB" sz="2400" dirty="0" err="1"/>
              <a:t>institucija</a:t>
            </a:r>
            <a:r>
              <a:rPr lang="en-GB" sz="2400" dirty="0"/>
              <a:t> za </a:t>
            </a:r>
            <a:r>
              <a:rPr lang="en-GB" sz="2400" dirty="0" err="1"/>
              <a:t>obuku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socijalnih</a:t>
            </a:r>
            <a:r>
              <a:rPr lang="en-GB" sz="2400" dirty="0"/>
              <a:t> </a:t>
            </a:r>
            <a:r>
              <a:rPr lang="en-GB" sz="2400" dirty="0" err="1"/>
              <a:t>partnera</a:t>
            </a:r>
            <a:endParaRPr lang="en-SI" sz="2400" dirty="0"/>
          </a:p>
          <a:p>
            <a:pPr marL="1257300" lvl="4" indent="-342900">
              <a:spcBef>
                <a:spcPts val="1000"/>
              </a:spcBef>
              <a:spcAft>
                <a:spcPts val="8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en-GB" sz="2400" dirty="0"/>
              <a:t>Tri </a:t>
            </a:r>
            <a:r>
              <a:rPr lang="en-GB" sz="2400" dirty="0" err="1"/>
              <a:t>aktivnosti</a:t>
            </a:r>
            <a:endParaRPr lang="en-SI" sz="2400" dirty="0"/>
          </a:p>
          <a:p>
            <a:pPr marL="0" indent="0">
              <a:buNone/>
            </a:pPr>
            <a:endParaRPr lang="en-SI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2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A8457-DEDA-41AD-ACD1-7E616362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203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5F7B8B"/>
                </a:solidFill>
              </a:rPr>
              <a:t>INFORMACIJA O PROJEKTU</a:t>
            </a:r>
            <a:endParaRPr lang="x-none" sz="4000" b="1" dirty="0">
              <a:solidFill>
                <a:srgbClr val="5F7B8B"/>
              </a:solidFill>
            </a:endParaRP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B3253DBA-39CE-4E05-BB07-BB2173C8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333"/>
            <a:ext cx="1075471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r-Cyrl-RS" b="1" dirty="0">
                <a:solidFill>
                  <a:srgbClr val="5F7B8B"/>
                </a:solidFill>
              </a:rPr>
              <a:t>Rezultat 2 - Unapređeni procesi razvoja profila sektora i standarda kvalifikacija</a:t>
            </a: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sr-Cyrl-RS" sz="2600" dirty="0"/>
              <a:t>Rezultat 2.1 Revizija i razvoj profila sektora</a:t>
            </a:r>
          </a:p>
          <a:p>
            <a:pPr marL="1257300" lvl="4" indent="-342900">
              <a:lnSpc>
                <a:spcPct val="110000"/>
              </a:lnSpc>
              <a:spcBef>
                <a:spcPts val="10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Četiri aktivnosti</a:t>
            </a: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sr-Cyrl-RS" sz="2600" dirty="0"/>
              <a:t>Rezultat 2.2 Razvoj standarda kvalifikacija</a:t>
            </a:r>
          </a:p>
          <a:p>
            <a:pPr marL="1257300" lvl="4" indent="-342900">
              <a:lnSpc>
                <a:spcPct val="110000"/>
              </a:lnSpc>
              <a:spcBef>
                <a:spcPts val="10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600" dirty="0"/>
              <a:t>Četiri aktivnosti</a:t>
            </a:r>
          </a:p>
          <a:p>
            <a:pPr marL="0" indent="0">
              <a:buNone/>
            </a:pPr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81008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A8457-DEDA-41AD-ACD1-7E616362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203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5F7B8B"/>
                </a:solidFill>
              </a:rPr>
              <a:t>INFORMACIJA O PROJEKTU</a:t>
            </a:r>
            <a:endParaRPr lang="x-none" sz="4000" b="1" dirty="0">
              <a:solidFill>
                <a:srgbClr val="5F7B8B"/>
              </a:solidFill>
            </a:endParaRP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B3253DBA-39CE-4E05-BB07-BB2173C8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333"/>
            <a:ext cx="1075471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b="1" dirty="0" err="1">
                <a:solidFill>
                  <a:srgbClr val="5F7B8B"/>
                </a:solidFill>
              </a:rPr>
              <a:t>Rezultat</a:t>
            </a:r>
            <a:r>
              <a:rPr lang="en-GB" b="1" dirty="0">
                <a:solidFill>
                  <a:srgbClr val="5F7B8B"/>
                </a:solidFill>
              </a:rPr>
              <a:t> 3</a:t>
            </a:r>
            <a:r>
              <a:rPr lang="sl-SI" b="1" dirty="0">
                <a:solidFill>
                  <a:srgbClr val="5F7B8B"/>
                </a:solidFill>
              </a:rPr>
              <a:t> - </a:t>
            </a:r>
            <a:r>
              <a:rPr lang="en-GB" b="1" dirty="0" err="1">
                <a:solidFill>
                  <a:srgbClr val="5F7B8B"/>
                </a:solidFill>
              </a:rPr>
              <a:t>Podrška</a:t>
            </a:r>
            <a:r>
              <a:rPr lang="en-GB" b="1" dirty="0">
                <a:solidFill>
                  <a:srgbClr val="5F7B8B"/>
                </a:solidFill>
              </a:rPr>
              <a:t> za </a:t>
            </a:r>
            <a:r>
              <a:rPr lang="en-GB" b="1" dirty="0" err="1">
                <a:solidFill>
                  <a:srgbClr val="5F7B8B"/>
                </a:solidFill>
              </a:rPr>
              <a:t>razvoj</a:t>
            </a:r>
            <a:r>
              <a:rPr lang="en-GB" b="1" dirty="0">
                <a:solidFill>
                  <a:srgbClr val="5F7B8B"/>
                </a:solidFill>
              </a:rPr>
              <a:t> </a:t>
            </a:r>
            <a:r>
              <a:rPr lang="en-GB" b="1" dirty="0" err="1">
                <a:solidFill>
                  <a:srgbClr val="5F7B8B"/>
                </a:solidFill>
              </a:rPr>
              <a:t>funkcionalnog</a:t>
            </a:r>
            <a:r>
              <a:rPr lang="en-GB" b="1" dirty="0">
                <a:solidFill>
                  <a:srgbClr val="5F7B8B"/>
                </a:solidFill>
              </a:rPr>
              <a:t> </a:t>
            </a:r>
            <a:r>
              <a:rPr lang="en-GB" b="1" dirty="0" err="1">
                <a:solidFill>
                  <a:srgbClr val="5F7B8B"/>
                </a:solidFill>
              </a:rPr>
              <a:t>sistema</a:t>
            </a:r>
            <a:r>
              <a:rPr lang="en-GB" b="1" dirty="0">
                <a:solidFill>
                  <a:srgbClr val="5F7B8B"/>
                </a:solidFill>
              </a:rPr>
              <a:t> p</a:t>
            </a:r>
            <a:r>
              <a:rPr lang="sl-SI" b="1" dirty="0">
                <a:solidFill>
                  <a:srgbClr val="5F7B8B"/>
                </a:solidFill>
              </a:rPr>
              <a:t>rizn</a:t>
            </a:r>
            <a:r>
              <a:rPr lang="en-GB" b="1" dirty="0">
                <a:solidFill>
                  <a:srgbClr val="5F7B8B"/>
                </a:solidFill>
              </a:rPr>
              <a:t>a</a:t>
            </a:r>
            <a:r>
              <a:rPr lang="sl-SI" b="1" dirty="0">
                <a:solidFill>
                  <a:srgbClr val="5F7B8B"/>
                </a:solidFill>
              </a:rPr>
              <a:t>vanja p</a:t>
            </a:r>
            <a:r>
              <a:rPr lang="en-GB" b="1" dirty="0" err="1">
                <a:solidFill>
                  <a:srgbClr val="5F7B8B"/>
                </a:solidFill>
              </a:rPr>
              <a:t>rethodnog</a:t>
            </a:r>
            <a:r>
              <a:rPr lang="en-GB" b="1" dirty="0">
                <a:solidFill>
                  <a:srgbClr val="5F7B8B"/>
                </a:solidFill>
              </a:rPr>
              <a:t> </a:t>
            </a:r>
            <a:r>
              <a:rPr lang="sl-SI" b="1" dirty="0">
                <a:solidFill>
                  <a:srgbClr val="5F7B8B"/>
                </a:solidFill>
              </a:rPr>
              <a:t>u</a:t>
            </a:r>
            <a:r>
              <a:rPr lang="en-GB" b="1" dirty="0" err="1">
                <a:solidFill>
                  <a:srgbClr val="5F7B8B"/>
                </a:solidFill>
              </a:rPr>
              <a:t>čenja</a:t>
            </a:r>
            <a:r>
              <a:rPr lang="sl-SI" b="1" dirty="0">
                <a:solidFill>
                  <a:srgbClr val="5F7B8B"/>
                </a:solidFill>
              </a:rPr>
              <a:t> (PPU)</a:t>
            </a:r>
            <a:endParaRPr lang="en-GB" b="1" dirty="0">
              <a:solidFill>
                <a:srgbClr val="5F7B8B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pl-PL" sz="2600" b="1" dirty="0">
                <a:solidFill>
                  <a:srgbClr val="FD8003"/>
                </a:solidFill>
              </a:rPr>
              <a:t>Rezultat 3.1 Priznavanje prethodnog učenja</a:t>
            </a:r>
          </a:p>
          <a:p>
            <a:pPr marL="1257300" lvl="4" indent="-342900">
              <a:lnSpc>
                <a:spcPct val="110000"/>
              </a:lnSpc>
              <a:spcBef>
                <a:spcPts val="10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pl-PL" sz="2600" dirty="0"/>
              <a:t>Sedam aktivnosti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3277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A8457-DEDA-41AD-ACD1-7E616362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3" y="503671"/>
            <a:ext cx="9459310" cy="437762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4B616D"/>
                </a:solidFill>
              </a:rPr>
              <a:t>REZULTAT 3</a:t>
            </a:r>
            <a:endParaRPr lang="x-none" sz="4000" b="1" dirty="0">
              <a:solidFill>
                <a:srgbClr val="4B616D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890ABE8-B1B3-F64C-AB7C-170FB600A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9409"/>
              </p:ext>
            </p:extLst>
          </p:nvPr>
        </p:nvGraphicFramePr>
        <p:xfrm>
          <a:off x="1699491" y="2565133"/>
          <a:ext cx="8405091" cy="2764248"/>
        </p:xfrm>
        <a:graphic>
          <a:graphicData uri="http://schemas.openxmlformats.org/drawingml/2006/table">
            <a:tbl>
              <a:tblPr firstRow="1" bandRow="1"/>
              <a:tblGrid>
                <a:gridCol w="4909218">
                  <a:extLst>
                    <a:ext uri="{9D8B030D-6E8A-4147-A177-3AD203B41FA5}">
                      <a16:colId xmlns:a16="http://schemas.microsoft.com/office/drawing/2014/main" val="3799178835"/>
                    </a:ext>
                  </a:extLst>
                </a:gridCol>
                <a:gridCol w="3495873">
                  <a:extLst>
                    <a:ext uri="{9D8B030D-6E8A-4147-A177-3AD203B41FA5}">
                      <a16:colId xmlns:a16="http://schemas.microsoft.com/office/drawing/2014/main" val="1205005584"/>
                    </a:ext>
                  </a:extLst>
                </a:gridCol>
              </a:tblGrid>
              <a:tr h="520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Aktivnost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Rezultati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62119"/>
                  </a:ext>
                </a:extLst>
              </a:tr>
              <a:tr h="921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1200"/>
                        </a:spcBef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3.1.1 Analiza koncepta za prizna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va</a:t>
                      </a: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nje prethodnog učenja razvijenog u 2015.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spcBef>
                          <a:spcPts val="1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Nacrt izveštaja o pregledu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65198"/>
                  </a:ext>
                </a:extLst>
              </a:tr>
              <a:tr h="1322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1200"/>
                        </a:spcBef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3.1.2 Razvoj izmenjenog / ažuriranog koncepta za prizna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va</a:t>
                      </a: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nje prethodnog učenja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spcBef>
                          <a:spcPts val="1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Dogovoreni okvir PPU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2948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08993" y="1396636"/>
            <a:ext cx="9459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>
                <a:solidFill>
                  <a:srgbClr val="FD8003"/>
                </a:solidFill>
              </a:rPr>
              <a:t>Rezultat 3.1 Priznavanje prethodnog učenja</a:t>
            </a:r>
          </a:p>
          <a:p>
            <a:pPr algn="ctr"/>
            <a:r>
              <a:rPr lang="sr-Cyrl-RS" sz="2000"/>
              <a:t>Projektne aktivnosti </a:t>
            </a:r>
          </a:p>
        </p:txBody>
      </p:sp>
    </p:spTree>
    <p:extLst>
      <p:ext uri="{BB962C8B-B14F-4D97-AF65-F5344CB8AC3E}">
        <p14:creationId xmlns:p14="http://schemas.microsoft.com/office/powerpoint/2010/main" val="320021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A8457-DEDA-41AD-ACD1-7E616362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3" y="462975"/>
            <a:ext cx="9459310" cy="437762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4B616D"/>
                </a:solidFill>
              </a:rPr>
              <a:t>REZULTAT 3</a:t>
            </a:r>
            <a:endParaRPr lang="x-none" sz="4000" b="1" dirty="0">
              <a:solidFill>
                <a:srgbClr val="4B616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8993" y="1211905"/>
            <a:ext cx="9459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dirty="0">
                <a:solidFill>
                  <a:srgbClr val="FD8003"/>
                </a:solidFill>
              </a:rPr>
              <a:t>Rezultat 3.1 Priznavanje prethodnog učenja</a:t>
            </a:r>
            <a:endParaRPr lang="sl-SI" sz="2800" b="1" dirty="0">
              <a:solidFill>
                <a:srgbClr val="FD8003"/>
              </a:solidFill>
            </a:endParaRPr>
          </a:p>
          <a:p>
            <a:pPr algn="ctr"/>
            <a:r>
              <a:rPr lang="en-GB" sz="2000" dirty="0" err="1"/>
              <a:t>Projektne</a:t>
            </a:r>
            <a:r>
              <a:rPr lang="en-GB" sz="2000" dirty="0"/>
              <a:t> aktivnosti</a:t>
            </a:r>
            <a:r>
              <a:rPr lang="sl-SI" sz="2000" dirty="0"/>
              <a:t> </a:t>
            </a:r>
            <a:endParaRPr lang="sr-Cyrl-R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64D3E2-3E6A-42B4-9A9D-D674975A1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83301"/>
              </p:ext>
            </p:extLst>
          </p:nvPr>
        </p:nvGraphicFramePr>
        <p:xfrm>
          <a:off x="1754908" y="2271049"/>
          <a:ext cx="8405091" cy="3458272"/>
        </p:xfrm>
        <a:graphic>
          <a:graphicData uri="http://schemas.openxmlformats.org/drawingml/2006/table">
            <a:tbl>
              <a:tblPr firstRow="1" bandRow="1"/>
              <a:tblGrid>
                <a:gridCol w="4909218">
                  <a:extLst>
                    <a:ext uri="{9D8B030D-6E8A-4147-A177-3AD203B41FA5}">
                      <a16:colId xmlns:a16="http://schemas.microsoft.com/office/drawing/2014/main" val="3799178835"/>
                    </a:ext>
                  </a:extLst>
                </a:gridCol>
                <a:gridCol w="3495873">
                  <a:extLst>
                    <a:ext uri="{9D8B030D-6E8A-4147-A177-3AD203B41FA5}">
                      <a16:colId xmlns:a16="http://schemas.microsoft.com/office/drawing/2014/main" val="1205005584"/>
                    </a:ext>
                  </a:extLst>
                </a:gridCol>
              </a:tblGrid>
              <a:tr h="520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Aktivnost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Rezultati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62119"/>
                  </a:ext>
                </a:extLst>
              </a:tr>
              <a:tr h="921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sr-Cyrl-RS" sz="2000" b="0" noProof="0" dirty="0">
                          <a:solidFill>
                            <a:schemeClr val="tx1"/>
                          </a:solidFill>
                        </a:rPr>
                        <a:t>3.1.3 Podrška u procesu konsultacija i konačno prilagođavanje koncepta za prizna</a:t>
                      </a:r>
                      <a:r>
                        <a:rPr lang="en-US" sz="2000" b="0" noProof="0" dirty="0" err="1">
                          <a:solidFill>
                            <a:schemeClr val="tx1"/>
                          </a:solidFill>
                        </a:rPr>
                        <a:t>va</a:t>
                      </a:r>
                      <a:r>
                        <a:rPr lang="sr-Cyrl-RS" sz="2000" b="0" noProof="0" dirty="0">
                          <a:solidFill>
                            <a:schemeClr val="tx1"/>
                          </a:solidFill>
                        </a:rPr>
                        <a:t>nje prethodnog učenja sa obrazovanjem/institucijama za obuku i socijalnim partnerima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spcBef>
                          <a:spcPts val="1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r-Cyrl-RS" sz="2000" b="0" noProof="0" dirty="0">
                          <a:solidFill>
                            <a:schemeClr val="tx1"/>
                          </a:solidFill>
                        </a:rPr>
                        <a:t>Revidirani okvir </a:t>
                      </a:r>
                      <a:r>
                        <a:rPr lang="en-US" sz="2000" b="0" noProof="0" dirty="0">
                          <a:solidFill>
                            <a:schemeClr val="tx1"/>
                          </a:solidFill>
                        </a:rPr>
                        <a:t>PPU</a:t>
                      </a:r>
                      <a:endParaRPr lang="sr-Cyrl-R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AB58">
                        <a:alpha val="5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65198"/>
                  </a:ext>
                </a:extLst>
              </a:tr>
              <a:tr h="1322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3.1.4 Izrada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podzakonskih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akata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 koji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će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biti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osnova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 za </a:t>
                      </a:r>
                      <a:r>
                        <a:rPr lang="en-US" sz="2000" noProof="0" dirty="0" err="1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 priznavanj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pre</a:t>
                      </a: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hodnog učenja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r-Cyrl-RS" sz="2000" noProof="0" dirty="0">
                          <a:solidFill>
                            <a:schemeClr val="tx1"/>
                          </a:solidFill>
                        </a:rPr>
                        <a:t>Nacrt podzakonskih akata koji mogu podrazumevati odgovarajuće pravilnike, metodologije, procedure itd.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7B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2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78833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CFCU c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CFCU cir" id="{5AD3A44C-B50F-410D-953B-419019229E20}" vid="{6C4A9179-4EB3-499E-9E70-755AD1E76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CFCU cir</Template>
  <TotalTime>2832</TotalTime>
  <Words>1942</Words>
  <Application>Microsoft Office PowerPoint</Application>
  <PresentationFormat>Widescreen</PresentationFormat>
  <Paragraphs>272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Calibri Light</vt:lpstr>
      <vt:lpstr>Courier New</vt:lpstr>
      <vt:lpstr>Wingdings</vt:lpstr>
      <vt:lpstr>Theme CFCU cir</vt:lpstr>
      <vt:lpstr>PowerPoint Presentation</vt:lpstr>
      <vt:lpstr>PowerPoint Presentation</vt:lpstr>
      <vt:lpstr>PowerPoint Presentation</vt:lpstr>
      <vt:lpstr>  INFORMACIJA O PROJEKTU </vt:lpstr>
      <vt:lpstr>INFORMACIJA O PROJEKTU</vt:lpstr>
      <vt:lpstr>INFORMACIJA O PROJEKTU</vt:lpstr>
      <vt:lpstr>INFORMACIJA O PROJEKTU</vt:lpstr>
      <vt:lpstr>REZULTAT 3</vt:lpstr>
      <vt:lpstr>REZULTAT 3</vt:lpstr>
      <vt:lpstr>REZULTAT 3</vt:lpstr>
      <vt:lpstr>PowerPoint Presentation</vt:lpstr>
      <vt:lpstr>PPU: definicija</vt:lpstr>
      <vt:lpstr>Načini sticanja kvalifikacije</vt:lpstr>
      <vt:lpstr>Kvalifikacije stečene kroz postupak PPU</vt:lpstr>
      <vt:lpstr>Kvalifikacije na nivou 1, 2, 3 i 5</vt:lpstr>
      <vt:lpstr>Načini sticanja kvalifikacije</vt:lpstr>
      <vt:lpstr>Zašto sertifikat </vt:lpstr>
      <vt:lpstr>Zašto sertifikat </vt:lpstr>
      <vt:lpstr>Zašto bi škola stekla status JPOA za PPU</vt:lpstr>
      <vt:lpstr>Uloge učesnika u procesu</vt:lpstr>
      <vt:lpstr>Faze PPU</vt:lpstr>
      <vt:lpstr>Instrumenti</vt:lpstr>
      <vt:lpstr>Instrumenti</vt:lpstr>
      <vt:lpstr>Instrumenti</vt:lpstr>
      <vt:lpstr>Instrumenti</vt:lpstr>
      <vt:lpstr>PowerPoint Presentation</vt:lpstr>
      <vt:lpstr>PowerPoint Presentation</vt:lpstr>
      <vt:lpstr>Kvalifikacije za pilotiranje</vt:lpstr>
      <vt:lpstr>Faze pilotiranja</vt:lpstr>
      <vt:lpstr>Faze pilotiranja</vt:lpstr>
      <vt:lpstr>Naredni koraci</vt:lpstr>
      <vt:lpstr>Naredni koraci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Popović</dc:creator>
  <cp:lastModifiedBy>MPNTR</cp:lastModifiedBy>
  <cp:revision>86</cp:revision>
  <cp:lastPrinted>2020-10-21T10:45:57Z</cp:lastPrinted>
  <dcterms:created xsi:type="dcterms:W3CDTF">2019-12-14T14:59:48Z</dcterms:created>
  <dcterms:modified xsi:type="dcterms:W3CDTF">2020-10-30T07:13:01Z</dcterms:modified>
</cp:coreProperties>
</file>