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95" r:id="rId2"/>
    <p:sldId id="577" r:id="rId3"/>
    <p:sldId id="371" r:id="rId4"/>
    <p:sldId id="578" r:id="rId5"/>
    <p:sldId id="551" r:id="rId6"/>
    <p:sldId id="549" r:id="rId7"/>
    <p:sldId id="593" r:id="rId8"/>
    <p:sldId id="579" r:id="rId9"/>
    <p:sldId id="559" r:id="rId10"/>
    <p:sldId id="576" r:id="rId11"/>
    <p:sldId id="568" r:id="rId12"/>
    <p:sldId id="580" r:id="rId13"/>
    <p:sldId id="588" r:id="rId14"/>
    <p:sldId id="575" r:id="rId15"/>
    <p:sldId id="569" r:id="rId16"/>
    <p:sldId id="571" r:id="rId17"/>
    <p:sldId id="373" r:id="rId18"/>
    <p:sldId id="570" r:id="rId19"/>
    <p:sldId id="581" r:id="rId20"/>
    <p:sldId id="574" r:id="rId21"/>
    <p:sldId id="591" r:id="rId22"/>
    <p:sldId id="561" r:id="rId23"/>
    <p:sldId id="592" r:id="rId24"/>
    <p:sldId id="582" r:id="rId25"/>
    <p:sldId id="595" r:id="rId26"/>
    <p:sldId id="358" r:id="rId27"/>
    <p:sldId id="597" r:id="rId28"/>
    <p:sldId id="598" r:id="rId29"/>
    <p:sldId id="583" r:id="rId30"/>
    <p:sldId id="594" r:id="rId31"/>
    <p:sldId id="563" r:id="rId32"/>
    <p:sldId id="584" r:id="rId33"/>
    <p:sldId id="376" r:id="rId34"/>
    <p:sldId id="596" r:id="rId35"/>
    <p:sldId id="585" r:id="rId36"/>
    <p:sldId id="565" r:id="rId37"/>
    <p:sldId id="586" r:id="rId38"/>
    <p:sldId id="566" r:id="rId39"/>
    <p:sldId id="587" r:id="rId40"/>
    <p:sldId id="567" r:id="rId41"/>
    <p:sldId id="555" r:id="rId42"/>
    <p:sldId id="385" r:id="rId43"/>
    <p:sldId id="548" r:id="rId44"/>
    <p:sldId id="604" r:id="rId45"/>
    <p:sldId id="550" r:id="rId46"/>
    <p:sldId id="605" r:id="rId47"/>
    <p:sldId id="552" r:id="rId48"/>
    <p:sldId id="606" r:id="rId49"/>
    <p:sldId id="607" r:id="rId50"/>
    <p:sldId id="589" r:id="rId51"/>
    <p:sldId id="608" r:id="rId52"/>
    <p:sldId id="609" r:id="rId53"/>
    <p:sldId id="553" r:id="rId54"/>
    <p:sldId id="554" r:id="rId55"/>
    <p:sldId id="556" r:id="rId56"/>
    <p:sldId id="557" r:id="rId57"/>
    <p:sldId id="610" r:id="rId58"/>
    <p:sldId id="573" r:id="rId59"/>
    <p:sldId id="611" r:id="rId60"/>
    <p:sldId id="612" r:id="rId61"/>
    <p:sldId id="613" r:id="rId62"/>
    <p:sldId id="614" r:id="rId63"/>
    <p:sldId id="615" r:id="rId64"/>
    <p:sldId id="616" r:id="rId65"/>
    <p:sldId id="617" r:id="rId66"/>
    <p:sldId id="618" r:id="rId67"/>
    <p:sldId id="619" r:id="rId68"/>
    <p:sldId id="562" r:id="rId69"/>
    <p:sldId id="620" r:id="rId70"/>
    <p:sldId id="564" r:id="rId71"/>
    <p:sldId id="621" r:id="rId72"/>
    <p:sldId id="622" r:id="rId73"/>
    <p:sldId id="623" r:id="rId74"/>
    <p:sldId id="624" r:id="rId75"/>
    <p:sldId id="602" r:id="rId76"/>
    <p:sldId id="603" r:id="rId77"/>
    <p:sldId id="558" r:id="rId78"/>
    <p:sldId id="599" r:id="rId79"/>
    <p:sldId id="600" r:id="rId80"/>
    <p:sldId id="601" r:id="rId81"/>
    <p:sldId id="380" r:id="rId82"/>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FFE5"/>
    <a:srgbClr val="CCFFCC"/>
    <a:srgbClr val="FF6A00"/>
    <a:srgbClr val="EF3738"/>
    <a:srgbClr val="CCCC00"/>
    <a:srgbClr val="008000"/>
    <a:srgbClr val="99FF66"/>
    <a:srgbClr val="CCFFFF"/>
    <a:srgbClr val="F39C12"/>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0409" autoAdjust="0"/>
  </p:normalViewPr>
  <p:slideViewPr>
    <p:cSldViewPr snapToGrid="0">
      <p:cViewPr varScale="1">
        <p:scale>
          <a:sx n="64" d="100"/>
          <a:sy n="64" d="100"/>
        </p:scale>
        <p:origin x="77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807CF-35AB-4C51-8BDD-D51963A815FC}"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FEE24742-AE07-4FFC-B70C-1AFB05284FC7}">
      <dgm:prSet phldrT="[Text]" custT="1"/>
      <dgm:spPr/>
      <dgm:t>
        <a:bodyPr/>
        <a:lstStyle/>
        <a:p>
          <a:pPr>
            <a:lnSpc>
              <a:spcPct val="100000"/>
            </a:lnSpc>
            <a:spcAft>
              <a:spcPts val="0"/>
            </a:spcAft>
          </a:pPr>
          <a:r>
            <a:rPr lang="en-US" sz="2600" dirty="0">
              <a:latin typeface="Cambria" panose="02040503050406030204" pitchFamily="18" charset="0"/>
              <a:ea typeface="Cambria" panose="02040503050406030204" pitchFamily="18" charset="0"/>
            </a:rPr>
            <a:t>The Law on NQFS</a:t>
          </a:r>
        </a:p>
      </dgm:t>
    </dgm:pt>
    <dgm:pt modelId="{B151F4B0-4F04-4827-9202-9886FE88AA6D}" type="parTrans" cxnId="{06A37701-69CD-491A-8164-78239FE18C40}">
      <dgm:prSet/>
      <dgm:spPr/>
      <dgm:t>
        <a:bodyPr/>
        <a:lstStyle/>
        <a:p>
          <a:endParaRPr lang="en-US">
            <a:latin typeface="Cambria" panose="02040503050406030204" pitchFamily="18" charset="0"/>
            <a:ea typeface="Cambria" panose="02040503050406030204" pitchFamily="18" charset="0"/>
          </a:endParaRPr>
        </a:p>
      </dgm:t>
    </dgm:pt>
    <dgm:pt modelId="{27D3E97A-2764-4D8D-B22D-3EA2B235A3E2}" type="sibTrans" cxnId="{06A37701-69CD-491A-8164-78239FE18C40}">
      <dgm:prSet/>
      <dgm:spPr/>
      <dgm:t>
        <a:bodyPr/>
        <a:lstStyle/>
        <a:p>
          <a:endParaRPr lang="en-US">
            <a:latin typeface="Cambria" panose="02040503050406030204" pitchFamily="18" charset="0"/>
            <a:ea typeface="Cambria" panose="02040503050406030204" pitchFamily="18" charset="0"/>
          </a:endParaRPr>
        </a:p>
      </dgm:t>
    </dgm:pt>
    <dgm:pt modelId="{34644102-247E-4B68-80C4-8AD4D0B8BE2F}">
      <dgm:prSet phldrT="[Text]" custT="1"/>
      <dgm:spPr/>
      <dgm:t>
        <a:bodyPr/>
        <a:lstStyle/>
        <a:p>
          <a:pPr marL="114300" indent="0" algn="l"/>
          <a:r>
            <a:rPr lang="en-US" sz="1500" b="1" dirty="0">
              <a:latin typeface="Cambria" panose="02040503050406030204" pitchFamily="18" charset="0"/>
              <a:ea typeface="Cambria" panose="02040503050406030204" pitchFamily="18" charset="0"/>
            </a:rPr>
            <a:t>Qualifications framework</a:t>
          </a:r>
          <a:r>
            <a:rPr lang="en-US" sz="1500" dirty="0">
              <a:latin typeface="Cambria" panose="02040503050406030204" pitchFamily="18" charset="0"/>
              <a:ea typeface="Cambria" panose="02040503050406030204" pitchFamily="18" charset="0"/>
            </a:rPr>
            <a:t>: </a:t>
          </a:r>
        </a:p>
        <a:p>
          <a:pPr marL="114300" indent="0" algn="l"/>
          <a:r>
            <a:rPr lang="en-US" sz="1500" dirty="0">
              <a:latin typeface="Cambria" panose="02040503050406030204" pitchFamily="18" charset="0"/>
              <a:ea typeface="Cambria" panose="02040503050406030204" pitchFamily="18" charset="0"/>
            </a:rPr>
            <a:t>qualification levels and descriptors, types of qualifications, </a:t>
          </a:r>
          <a:r>
            <a:rPr lang="en-GB" sz="1500" dirty="0">
              <a:latin typeface="Cambria" panose="02040503050406030204" pitchFamily="18" charset="0"/>
              <a:ea typeface="Cambria" panose="02040503050406030204" pitchFamily="18" charset="0"/>
            </a:rPr>
            <a:t>qualifications classification system, available form of learning, career guidance and counselling</a:t>
          </a:r>
          <a:endParaRPr lang="en-US" sz="1500" dirty="0">
            <a:latin typeface="Cambria" panose="02040503050406030204" pitchFamily="18" charset="0"/>
            <a:ea typeface="Cambria" panose="02040503050406030204" pitchFamily="18" charset="0"/>
          </a:endParaRPr>
        </a:p>
      </dgm:t>
    </dgm:pt>
    <dgm:pt modelId="{173C3CA3-0F80-42F6-8FDA-A001B9CFFFC9}" type="parTrans" cxnId="{F207A6A2-18AD-4476-8D35-740371943265}">
      <dgm:prSet/>
      <dgm:spPr/>
      <dgm:t>
        <a:bodyPr/>
        <a:lstStyle/>
        <a:p>
          <a:endParaRPr lang="en-US">
            <a:latin typeface="Cambria" panose="02040503050406030204" pitchFamily="18" charset="0"/>
            <a:ea typeface="Cambria" panose="02040503050406030204" pitchFamily="18" charset="0"/>
          </a:endParaRPr>
        </a:p>
      </dgm:t>
    </dgm:pt>
    <dgm:pt modelId="{84950E7F-F4F9-4262-9DED-B277FAA208D4}" type="sibTrans" cxnId="{F207A6A2-18AD-4476-8D35-740371943265}">
      <dgm:prSet/>
      <dgm:spPr/>
      <dgm:t>
        <a:bodyPr/>
        <a:lstStyle/>
        <a:p>
          <a:endParaRPr lang="en-US">
            <a:latin typeface="Cambria" panose="02040503050406030204" pitchFamily="18" charset="0"/>
            <a:ea typeface="Cambria" panose="02040503050406030204" pitchFamily="18" charset="0"/>
          </a:endParaRPr>
        </a:p>
      </dgm:t>
    </dgm:pt>
    <dgm:pt modelId="{701E01C4-3845-4B88-96BD-E9D207FAF866}">
      <dgm:prSet phldrT="[Text]" custT="1"/>
      <dgm:spPr/>
      <dgm:t>
        <a:bodyPr/>
        <a:lstStyle/>
        <a:p>
          <a:pPr marL="114300" indent="0" algn="l"/>
          <a:r>
            <a:rPr lang="en-US" sz="1500" b="1" dirty="0">
              <a:latin typeface="Cambria" panose="02040503050406030204" pitchFamily="18" charset="0"/>
              <a:ea typeface="Cambria" panose="02040503050406030204" pitchFamily="18" charset="0"/>
            </a:rPr>
            <a:t>Bodies and institutions</a:t>
          </a:r>
          <a:r>
            <a:rPr lang="en-US" sz="1500" dirty="0">
              <a:latin typeface="Cambria" panose="02040503050406030204" pitchFamily="18" charset="0"/>
              <a:ea typeface="Cambria" panose="02040503050406030204" pitchFamily="18" charset="0"/>
            </a:rPr>
            <a:t>:  </a:t>
          </a:r>
        </a:p>
        <a:p>
          <a:pPr marL="114300" indent="0" algn="l"/>
          <a:r>
            <a:rPr lang="en-US" sz="1500" b="0" dirty="0">
              <a:latin typeface="Cambria" panose="02040503050406030204" pitchFamily="18" charset="0"/>
              <a:ea typeface="Cambria" panose="02040503050406030204" pitchFamily="18" charset="0"/>
            </a:rPr>
            <a:t>NQF Council, NQF Agency, Sector Skills Councils, Ministry responsible for education</a:t>
          </a:r>
        </a:p>
      </dgm:t>
    </dgm:pt>
    <dgm:pt modelId="{C43C4F69-1500-415E-A433-26B3C50BB82D}" type="parTrans" cxnId="{99282493-F468-4CA9-9CAC-7B475C381B35}">
      <dgm:prSet/>
      <dgm:spPr/>
      <dgm:t>
        <a:bodyPr/>
        <a:lstStyle/>
        <a:p>
          <a:endParaRPr lang="en-US">
            <a:latin typeface="Cambria" panose="02040503050406030204" pitchFamily="18" charset="0"/>
            <a:ea typeface="Cambria" panose="02040503050406030204" pitchFamily="18" charset="0"/>
          </a:endParaRPr>
        </a:p>
      </dgm:t>
    </dgm:pt>
    <dgm:pt modelId="{09F37500-6BE4-4C89-8CF4-D4DC3BD81815}" type="sibTrans" cxnId="{99282493-F468-4CA9-9CAC-7B475C381B35}">
      <dgm:prSet/>
      <dgm:spPr/>
      <dgm:t>
        <a:bodyPr/>
        <a:lstStyle/>
        <a:p>
          <a:endParaRPr lang="en-US">
            <a:latin typeface="Cambria" panose="02040503050406030204" pitchFamily="18" charset="0"/>
            <a:ea typeface="Cambria" panose="02040503050406030204" pitchFamily="18" charset="0"/>
          </a:endParaRPr>
        </a:p>
      </dgm:t>
    </dgm:pt>
    <dgm:pt modelId="{59393791-6973-4F0A-8B05-734FEBBF00E2}">
      <dgm:prSet phldrT="[Text]" custT="1"/>
      <dgm:spPr/>
      <dgm:t>
        <a:bodyPr/>
        <a:lstStyle/>
        <a:p>
          <a:pPr marL="114300" indent="0" algn="l"/>
          <a:r>
            <a:rPr lang="en-US" sz="1500" b="1" dirty="0">
              <a:latin typeface="Cambria" panose="02040503050406030204" pitchFamily="18" charset="0"/>
              <a:ea typeface="Cambria" panose="02040503050406030204" pitchFamily="18" charset="0"/>
            </a:rPr>
            <a:t>Quality assurance: </a:t>
          </a:r>
        </a:p>
        <a:p>
          <a:pPr marL="114300" indent="0" algn="l"/>
          <a:r>
            <a:rPr lang="en-US" sz="1500" b="0" dirty="0">
              <a:latin typeface="Cambria" panose="02040503050406030204" pitchFamily="18" charset="0"/>
              <a:ea typeface="Cambria" panose="02040503050406030204" pitchFamily="18" charset="0"/>
            </a:rPr>
            <a:t>qualification standard processes (Initiative for development, drafting the proposal and adoption of qualification standard) registration of the qualifications, referencing the NQF to EQF;</a:t>
          </a:r>
        </a:p>
      </dgm:t>
    </dgm:pt>
    <dgm:pt modelId="{753BB575-0471-45F0-A4DC-2C4050636399}" type="parTrans" cxnId="{91309CC7-93B0-4FFD-8874-614090877E92}">
      <dgm:prSet/>
      <dgm:spPr/>
      <dgm:t>
        <a:bodyPr/>
        <a:lstStyle/>
        <a:p>
          <a:endParaRPr lang="en-US">
            <a:latin typeface="Cambria" panose="02040503050406030204" pitchFamily="18" charset="0"/>
            <a:ea typeface="Cambria" panose="02040503050406030204" pitchFamily="18" charset="0"/>
          </a:endParaRPr>
        </a:p>
      </dgm:t>
    </dgm:pt>
    <dgm:pt modelId="{FA2395D6-203D-412A-A825-87B308F84C62}" type="sibTrans" cxnId="{91309CC7-93B0-4FFD-8874-614090877E92}">
      <dgm:prSet/>
      <dgm:spPr/>
      <dgm:t>
        <a:bodyPr/>
        <a:lstStyle/>
        <a:p>
          <a:endParaRPr lang="en-US">
            <a:latin typeface="Cambria" panose="02040503050406030204" pitchFamily="18" charset="0"/>
            <a:ea typeface="Cambria" panose="02040503050406030204" pitchFamily="18" charset="0"/>
          </a:endParaRPr>
        </a:p>
      </dgm:t>
    </dgm:pt>
    <dgm:pt modelId="{EA02662B-0FB6-49AA-ABA1-22F701FDF0A7}">
      <dgm:prSet phldrT="[Text]" custT="1"/>
      <dgm:spPr/>
      <dgm:t>
        <a:bodyPr/>
        <a:lstStyle/>
        <a:p>
          <a:pPr marL="114300" indent="0" algn="l"/>
          <a:r>
            <a:rPr lang="en-US" sz="1500" b="1" dirty="0">
              <a:latin typeface="Cambria" panose="02040503050406030204" pitchFamily="18" charset="0"/>
              <a:ea typeface="Cambria" panose="02040503050406030204" pitchFamily="18" charset="0"/>
            </a:rPr>
            <a:t>Recognition of foreign qualifications </a:t>
          </a:r>
          <a:endParaRPr lang="en-US" sz="1500" dirty="0">
            <a:latin typeface="Cambria" panose="02040503050406030204" pitchFamily="18" charset="0"/>
            <a:ea typeface="Cambria" panose="02040503050406030204" pitchFamily="18" charset="0"/>
          </a:endParaRPr>
        </a:p>
      </dgm:t>
    </dgm:pt>
    <dgm:pt modelId="{A25937C4-4A9B-4078-8F0F-EEDAD608D9FB}" type="parTrans" cxnId="{03DAE929-0E32-4FD0-9020-450C2B801678}">
      <dgm:prSet/>
      <dgm:spPr/>
      <dgm:t>
        <a:bodyPr/>
        <a:lstStyle/>
        <a:p>
          <a:endParaRPr lang="en-US">
            <a:latin typeface="Cambria" panose="02040503050406030204" pitchFamily="18" charset="0"/>
            <a:ea typeface="Cambria" panose="02040503050406030204" pitchFamily="18" charset="0"/>
          </a:endParaRPr>
        </a:p>
      </dgm:t>
    </dgm:pt>
    <dgm:pt modelId="{DCBCF4E7-C736-41E8-A02C-FDAE395049B3}" type="sibTrans" cxnId="{03DAE929-0E32-4FD0-9020-450C2B801678}">
      <dgm:prSet/>
      <dgm:spPr/>
      <dgm:t>
        <a:bodyPr/>
        <a:lstStyle/>
        <a:p>
          <a:endParaRPr lang="en-US">
            <a:latin typeface="Cambria" panose="02040503050406030204" pitchFamily="18" charset="0"/>
            <a:ea typeface="Cambria" panose="02040503050406030204" pitchFamily="18" charset="0"/>
          </a:endParaRPr>
        </a:p>
      </dgm:t>
    </dgm:pt>
    <dgm:pt modelId="{BB748CC5-CD64-4924-BB98-9E82A89D592C}">
      <dgm:prSet phldrT="[Text]" custT="1"/>
      <dgm:spPr/>
      <dgm:t>
        <a:bodyPr/>
        <a:lstStyle/>
        <a:p>
          <a:pPr marL="114300" indent="0" algn="l"/>
          <a:r>
            <a:rPr lang="en-US" sz="1500" b="1" dirty="0">
              <a:latin typeface="Cambria" panose="02040503050406030204" pitchFamily="18" charset="0"/>
              <a:ea typeface="Cambria" panose="02040503050406030204" pitchFamily="18" charset="0"/>
            </a:rPr>
            <a:t>Accreditation of providers of (non-formal) Adult Education</a:t>
          </a:r>
          <a:endParaRPr lang="en-US" sz="1500" dirty="0">
            <a:latin typeface="Cambria" panose="02040503050406030204" pitchFamily="18" charset="0"/>
            <a:ea typeface="Cambria" panose="02040503050406030204" pitchFamily="18" charset="0"/>
          </a:endParaRPr>
        </a:p>
      </dgm:t>
    </dgm:pt>
    <dgm:pt modelId="{82C53D39-CC8A-4C86-8BBD-AEA4AC042756}" type="parTrans" cxnId="{DCF4A5D5-46DF-43E5-A413-C7A1AA8BA341}">
      <dgm:prSet/>
      <dgm:spPr/>
      <dgm:t>
        <a:bodyPr/>
        <a:lstStyle/>
        <a:p>
          <a:endParaRPr lang="en-US">
            <a:latin typeface="Cambria" panose="02040503050406030204" pitchFamily="18" charset="0"/>
            <a:ea typeface="Cambria" panose="02040503050406030204" pitchFamily="18" charset="0"/>
          </a:endParaRPr>
        </a:p>
      </dgm:t>
    </dgm:pt>
    <dgm:pt modelId="{B065671E-30B8-495B-8581-1CDD875A24DD}" type="sibTrans" cxnId="{DCF4A5D5-46DF-43E5-A413-C7A1AA8BA341}">
      <dgm:prSet/>
      <dgm:spPr/>
      <dgm:t>
        <a:bodyPr/>
        <a:lstStyle/>
        <a:p>
          <a:endParaRPr lang="en-US">
            <a:latin typeface="Cambria" panose="02040503050406030204" pitchFamily="18" charset="0"/>
            <a:ea typeface="Cambria" panose="02040503050406030204" pitchFamily="18" charset="0"/>
          </a:endParaRPr>
        </a:p>
      </dgm:t>
    </dgm:pt>
    <dgm:pt modelId="{CD1EA97E-5A7C-4608-92B4-A5995907A4C4}" type="pres">
      <dgm:prSet presAssocID="{E90807CF-35AB-4C51-8BDD-D51963A815FC}" presName="Name0" presStyleCnt="0">
        <dgm:presLayoutVars>
          <dgm:chPref val="1"/>
          <dgm:dir/>
          <dgm:animOne val="branch"/>
          <dgm:animLvl val="lvl"/>
          <dgm:resizeHandles val="exact"/>
        </dgm:presLayoutVars>
      </dgm:prSet>
      <dgm:spPr/>
      <dgm:t>
        <a:bodyPr/>
        <a:lstStyle/>
        <a:p>
          <a:endParaRPr lang="sr-Latn-RS"/>
        </a:p>
      </dgm:t>
    </dgm:pt>
    <dgm:pt modelId="{9798718F-64A4-4548-849A-F2E8FCDF8973}" type="pres">
      <dgm:prSet presAssocID="{FEE24742-AE07-4FFC-B70C-1AFB05284FC7}" presName="root1" presStyleCnt="0"/>
      <dgm:spPr/>
    </dgm:pt>
    <dgm:pt modelId="{9A3E598A-FBF2-4D61-A216-2AB59401B869}" type="pres">
      <dgm:prSet presAssocID="{FEE24742-AE07-4FFC-B70C-1AFB05284FC7}" presName="LevelOneTextNode" presStyleLbl="node0" presStyleIdx="0" presStyleCnt="1" custScaleY="96627" custLinFactX="-100000" custLinFactNeighborX="-112935" custLinFactNeighborY="-1696">
        <dgm:presLayoutVars>
          <dgm:chPref val="3"/>
        </dgm:presLayoutVars>
      </dgm:prSet>
      <dgm:spPr/>
      <dgm:t>
        <a:bodyPr/>
        <a:lstStyle/>
        <a:p>
          <a:endParaRPr lang="sr-Latn-RS"/>
        </a:p>
      </dgm:t>
    </dgm:pt>
    <dgm:pt modelId="{01402DCD-0885-4F39-A730-DA79B4B3B1E8}" type="pres">
      <dgm:prSet presAssocID="{FEE24742-AE07-4FFC-B70C-1AFB05284FC7}" presName="level2hierChild" presStyleCnt="0"/>
      <dgm:spPr/>
    </dgm:pt>
    <dgm:pt modelId="{CE27799C-01AF-40F7-B52D-84887444DDE2}" type="pres">
      <dgm:prSet presAssocID="{173C3CA3-0F80-42F6-8FDA-A001B9CFFFC9}" presName="conn2-1" presStyleLbl="parChTrans1D2" presStyleIdx="0" presStyleCnt="5"/>
      <dgm:spPr/>
      <dgm:t>
        <a:bodyPr/>
        <a:lstStyle/>
        <a:p>
          <a:endParaRPr lang="sr-Latn-RS"/>
        </a:p>
      </dgm:t>
    </dgm:pt>
    <dgm:pt modelId="{77FCC34A-474B-40B0-B8F3-55EA4D056D71}" type="pres">
      <dgm:prSet presAssocID="{173C3CA3-0F80-42F6-8FDA-A001B9CFFFC9}" presName="connTx" presStyleLbl="parChTrans1D2" presStyleIdx="0" presStyleCnt="5"/>
      <dgm:spPr/>
      <dgm:t>
        <a:bodyPr/>
        <a:lstStyle/>
        <a:p>
          <a:endParaRPr lang="sr-Latn-RS"/>
        </a:p>
      </dgm:t>
    </dgm:pt>
    <dgm:pt modelId="{FC3FA634-24FE-4A96-AD46-5E01A0C9B2E2}" type="pres">
      <dgm:prSet presAssocID="{34644102-247E-4B68-80C4-8AD4D0B8BE2F}" presName="root2" presStyleCnt="0"/>
      <dgm:spPr/>
    </dgm:pt>
    <dgm:pt modelId="{19DA9E9E-0155-46CC-8E4E-E504E4670E43}" type="pres">
      <dgm:prSet presAssocID="{34644102-247E-4B68-80C4-8AD4D0B8BE2F}" presName="LevelTwoTextNode" presStyleLbl="node2" presStyleIdx="0" presStyleCnt="5" custScaleX="216964" custScaleY="135617" custLinFactNeighborX="631" custLinFactNeighborY="-4141">
        <dgm:presLayoutVars>
          <dgm:chPref val="3"/>
        </dgm:presLayoutVars>
      </dgm:prSet>
      <dgm:spPr/>
      <dgm:t>
        <a:bodyPr/>
        <a:lstStyle/>
        <a:p>
          <a:endParaRPr lang="sr-Latn-RS"/>
        </a:p>
      </dgm:t>
    </dgm:pt>
    <dgm:pt modelId="{E35CB08B-5451-4A88-B51D-8DFDC74D8973}" type="pres">
      <dgm:prSet presAssocID="{34644102-247E-4B68-80C4-8AD4D0B8BE2F}" presName="level3hierChild" presStyleCnt="0"/>
      <dgm:spPr/>
    </dgm:pt>
    <dgm:pt modelId="{F29B2095-956A-4F06-9650-1955FA8C175A}" type="pres">
      <dgm:prSet presAssocID="{C43C4F69-1500-415E-A433-26B3C50BB82D}" presName="conn2-1" presStyleLbl="parChTrans1D2" presStyleIdx="1" presStyleCnt="5"/>
      <dgm:spPr/>
      <dgm:t>
        <a:bodyPr/>
        <a:lstStyle/>
        <a:p>
          <a:endParaRPr lang="sr-Latn-RS"/>
        </a:p>
      </dgm:t>
    </dgm:pt>
    <dgm:pt modelId="{176CB031-0680-4857-9ABE-B8C7D7FA20C5}" type="pres">
      <dgm:prSet presAssocID="{C43C4F69-1500-415E-A433-26B3C50BB82D}" presName="connTx" presStyleLbl="parChTrans1D2" presStyleIdx="1" presStyleCnt="5"/>
      <dgm:spPr/>
      <dgm:t>
        <a:bodyPr/>
        <a:lstStyle/>
        <a:p>
          <a:endParaRPr lang="sr-Latn-RS"/>
        </a:p>
      </dgm:t>
    </dgm:pt>
    <dgm:pt modelId="{3A3AC564-52DF-4493-A9CE-DBAB23F2558E}" type="pres">
      <dgm:prSet presAssocID="{701E01C4-3845-4B88-96BD-E9D207FAF866}" presName="root2" presStyleCnt="0"/>
      <dgm:spPr/>
    </dgm:pt>
    <dgm:pt modelId="{88365714-7B2F-408F-BADF-BA02D15D20A4}" type="pres">
      <dgm:prSet presAssocID="{701E01C4-3845-4B88-96BD-E9D207FAF866}" presName="LevelTwoTextNode" presStyleLbl="node2" presStyleIdx="1" presStyleCnt="5" custScaleX="216964" custScaleY="126098">
        <dgm:presLayoutVars>
          <dgm:chPref val="3"/>
        </dgm:presLayoutVars>
      </dgm:prSet>
      <dgm:spPr/>
      <dgm:t>
        <a:bodyPr/>
        <a:lstStyle/>
        <a:p>
          <a:endParaRPr lang="sr-Latn-RS"/>
        </a:p>
      </dgm:t>
    </dgm:pt>
    <dgm:pt modelId="{191C3782-8CDE-4AE2-A68A-FC92EFC97388}" type="pres">
      <dgm:prSet presAssocID="{701E01C4-3845-4B88-96BD-E9D207FAF866}" presName="level3hierChild" presStyleCnt="0"/>
      <dgm:spPr/>
    </dgm:pt>
    <dgm:pt modelId="{857E91FB-A850-4A1A-80E6-692ED0FBDB21}" type="pres">
      <dgm:prSet presAssocID="{753BB575-0471-45F0-A4DC-2C4050636399}" presName="conn2-1" presStyleLbl="parChTrans1D2" presStyleIdx="2" presStyleCnt="5"/>
      <dgm:spPr/>
      <dgm:t>
        <a:bodyPr/>
        <a:lstStyle/>
        <a:p>
          <a:endParaRPr lang="sr-Latn-RS"/>
        </a:p>
      </dgm:t>
    </dgm:pt>
    <dgm:pt modelId="{88FA3864-DE9A-44F5-B99A-53884EF52DF4}" type="pres">
      <dgm:prSet presAssocID="{753BB575-0471-45F0-A4DC-2C4050636399}" presName="connTx" presStyleLbl="parChTrans1D2" presStyleIdx="2" presStyleCnt="5"/>
      <dgm:spPr/>
      <dgm:t>
        <a:bodyPr/>
        <a:lstStyle/>
        <a:p>
          <a:endParaRPr lang="sr-Latn-RS"/>
        </a:p>
      </dgm:t>
    </dgm:pt>
    <dgm:pt modelId="{87A84C35-529A-424F-B9E3-8F15738D53BA}" type="pres">
      <dgm:prSet presAssocID="{59393791-6973-4F0A-8B05-734FEBBF00E2}" presName="root2" presStyleCnt="0"/>
      <dgm:spPr/>
    </dgm:pt>
    <dgm:pt modelId="{538E4A28-DE08-445F-AE5B-FA19D80107CC}" type="pres">
      <dgm:prSet presAssocID="{59393791-6973-4F0A-8B05-734FEBBF00E2}" presName="LevelTwoTextNode" presStyleLbl="node2" presStyleIdx="2" presStyleCnt="5" custScaleX="216964" custScaleY="130037">
        <dgm:presLayoutVars>
          <dgm:chPref val="3"/>
        </dgm:presLayoutVars>
      </dgm:prSet>
      <dgm:spPr/>
      <dgm:t>
        <a:bodyPr/>
        <a:lstStyle/>
        <a:p>
          <a:endParaRPr lang="sr-Latn-RS"/>
        </a:p>
      </dgm:t>
    </dgm:pt>
    <dgm:pt modelId="{C2017D08-B1C6-4990-9F43-9EBFDFC1CA2F}" type="pres">
      <dgm:prSet presAssocID="{59393791-6973-4F0A-8B05-734FEBBF00E2}" presName="level3hierChild" presStyleCnt="0"/>
      <dgm:spPr/>
    </dgm:pt>
    <dgm:pt modelId="{36E8521D-29ED-43DB-AEF0-6CE60D139029}" type="pres">
      <dgm:prSet presAssocID="{A25937C4-4A9B-4078-8F0F-EEDAD608D9FB}" presName="conn2-1" presStyleLbl="parChTrans1D2" presStyleIdx="3" presStyleCnt="5"/>
      <dgm:spPr/>
      <dgm:t>
        <a:bodyPr/>
        <a:lstStyle/>
        <a:p>
          <a:endParaRPr lang="sr-Latn-RS"/>
        </a:p>
      </dgm:t>
    </dgm:pt>
    <dgm:pt modelId="{BAB668AE-F302-45CE-8703-6EC81655BF38}" type="pres">
      <dgm:prSet presAssocID="{A25937C4-4A9B-4078-8F0F-EEDAD608D9FB}" presName="connTx" presStyleLbl="parChTrans1D2" presStyleIdx="3" presStyleCnt="5"/>
      <dgm:spPr/>
      <dgm:t>
        <a:bodyPr/>
        <a:lstStyle/>
        <a:p>
          <a:endParaRPr lang="sr-Latn-RS"/>
        </a:p>
      </dgm:t>
    </dgm:pt>
    <dgm:pt modelId="{6B8B768A-851F-4677-8EA0-100136C113D8}" type="pres">
      <dgm:prSet presAssocID="{EA02662B-0FB6-49AA-ABA1-22F701FDF0A7}" presName="root2" presStyleCnt="0"/>
      <dgm:spPr/>
    </dgm:pt>
    <dgm:pt modelId="{7CE869D9-99A5-4467-AD67-FCB40922A0C8}" type="pres">
      <dgm:prSet presAssocID="{EA02662B-0FB6-49AA-ABA1-22F701FDF0A7}" presName="LevelTwoTextNode" presStyleLbl="node2" presStyleIdx="3" presStyleCnt="5" custScaleX="217741" custScaleY="58923">
        <dgm:presLayoutVars>
          <dgm:chPref val="3"/>
        </dgm:presLayoutVars>
      </dgm:prSet>
      <dgm:spPr/>
      <dgm:t>
        <a:bodyPr/>
        <a:lstStyle/>
        <a:p>
          <a:endParaRPr lang="sr-Latn-RS"/>
        </a:p>
      </dgm:t>
    </dgm:pt>
    <dgm:pt modelId="{E1766675-F57F-4434-A71B-B37E6DB508F7}" type="pres">
      <dgm:prSet presAssocID="{EA02662B-0FB6-49AA-ABA1-22F701FDF0A7}" presName="level3hierChild" presStyleCnt="0"/>
      <dgm:spPr/>
    </dgm:pt>
    <dgm:pt modelId="{1BE8BDCB-B7AC-45B5-AC97-B925B7691C8E}" type="pres">
      <dgm:prSet presAssocID="{82C53D39-CC8A-4C86-8BBD-AEA4AC042756}" presName="conn2-1" presStyleLbl="parChTrans1D2" presStyleIdx="4" presStyleCnt="5"/>
      <dgm:spPr/>
      <dgm:t>
        <a:bodyPr/>
        <a:lstStyle/>
        <a:p>
          <a:endParaRPr lang="sr-Latn-RS"/>
        </a:p>
      </dgm:t>
    </dgm:pt>
    <dgm:pt modelId="{46F4C4FB-1B9F-459C-ADF2-9E90519A4E0D}" type="pres">
      <dgm:prSet presAssocID="{82C53D39-CC8A-4C86-8BBD-AEA4AC042756}" presName="connTx" presStyleLbl="parChTrans1D2" presStyleIdx="4" presStyleCnt="5"/>
      <dgm:spPr/>
      <dgm:t>
        <a:bodyPr/>
        <a:lstStyle/>
        <a:p>
          <a:endParaRPr lang="sr-Latn-RS"/>
        </a:p>
      </dgm:t>
    </dgm:pt>
    <dgm:pt modelId="{FB0E35D4-8FA1-48B5-BD04-533A638FEABD}" type="pres">
      <dgm:prSet presAssocID="{BB748CC5-CD64-4924-BB98-9E82A89D592C}" presName="root2" presStyleCnt="0"/>
      <dgm:spPr/>
    </dgm:pt>
    <dgm:pt modelId="{E90798D8-8E6E-4E4A-A710-C213454CED34}" type="pres">
      <dgm:prSet presAssocID="{BB748CC5-CD64-4924-BB98-9E82A89D592C}" presName="LevelTwoTextNode" presStyleLbl="node2" presStyleIdx="4" presStyleCnt="5" custScaleX="218519" custScaleY="53499">
        <dgm:presLayoutVars>
          <dgm:chPref val="3"/>
        </dgm:presLayoutVars>
      </dgm:prSet>
      <dgm:spPr/>
      <dgm:t>
        <a:bodyPr/>
        <a:lstStyle/>
        <a:p>
          <a:endParaRPr lang="sr-Latn-RS"/>
        </a:p>
      </dgm:t>
    </dgm:pt>
    <dgm:pt modelId="{C078D10D-0A1D-4849-8E19-2C2CD529B4D4}" type="pres">
      <dgm:prSet presAssocID="{BB748CC5-CD64-4924-BB98-9E82A89D592C}" presName="level3hierChild" presStyleCnt="0"/>
      <dgm:spPr/>
    </dgm:pt>
  </dgm:ptLst>
  <dgm:cxnLst>
    <dgm:cxn modelId="{F207A6A2-18AD-4476-8D35-740371943265}" srcId="{FEE24742-AE07-4FFC-B70C-1AFB05284FC7}" destId="{34644102-247E-4B68-80C4-8AD4D0B8BE2F}" srcOrd="0" destOrd="0" parTransId="{173C3CA3-0F80-42F6-8FDA-A001B9CFFFC9}" sibTransId="{84950E7F-F4F9-4262-9DED-B277FAA208D4}"/>
    <dgm:cxn modelId="{C6BC492C-3153-4308-8E80-2547CF5B9DD8}" type="presOf" srcId="{C43C4F69-1500-415E-A433-26B3C50BB82D}" destId="{176CB031-0680-4857-9ABE-B8C7D7FA20C5}" srcOrd="1" destOrd="0" presId="urn:microsoft.com/office/officeart/2008/layout/HorizontalMultiLevelHierarchy"/>
    <dgm:cxn modelId="{3D7D3D57-C166-4B02-93CE-2D9A0CE465B2}" type="presOf" srcId="{173C3CA3-0F80-42F6-8FDA-A001B9CFFFC9}" destId="{77FCC34A-474B-40B0-B8F3-55EA4D056D71}" srcOrd="1" destOrd="0" presId="urn:microsoft.com/office/officeart/2008/layout/HorizontalMultiLevelHierarchy"/>
    <dgm:cxn modelId="{1B35D57A-0763-433D-9703-AEF7034289D3}" type="presOf" srcId="{A25937C4-4A9B-4078-8F0F-EEDAD608D9FB}" destId="{BAB668AE-F302-45CE-8703-6EC81655BF38}" srcOrd="1" destOrd="0" presId="urn:microsoft.com/office/officeart/2008/layout/HorizontalMultiLevelHierarchy"/>
    <dgm:cxn modelId="{99282493-F468-4CA9-9CAC-7B475C381B35}" srcId="{FEE24742-AE07-4FFC-B70C-1AFB05284FC7}" destId="{701E01C4-3845-4B88-96BD-E9D207FAF866}" srcOrd="1" destOrd="0" parTransId="{C43C4F69-1500-415E-A433-26B3C50BB82D}" sibTransId="{09F37500-6BE4-4C89-8CF4-D4DC3BD81815}"/>
    <dgm:cxn modelId="{03DAE929-0E32-4FD0-9020-450C2B801678}" srcId="{FEE24742-AE07-4FFC-B70C-1AFB05284FC7}" destId="{EA02662B-0FB6-49AA-ABA1-22F701FDF0A7}" srcOrd="3" destOrd="0" parTransId="{A25937C4-4A9B-4078-8F0F-EEDAD608D9FB}" sibTransId="{DCBCF4E7-C736-41E8-A02C-FDAE395049B3}"/>
    <dgm:cxn modelId="{E8F57DD5-452F-424E-9809-FA0C64F9BE76}" type="presOf" srcId="{A25937C4-4A9B-4078-8F0F-EEDAD608D9FB}" destId="{36E8521D-29ED-43DB-AEF0-6CE60D139029}" srcOrd="0" destOrd="0" presId="urn:microsoft.com/office/officeart/2008/layout/HorizontalMultiLevelHierarchy"/>
    <dgm:cxn modelId="{A7D6D7AF-95AE-4598-B205-AF005E8D269E}" type="presOf" srcId="{82C53D39-CC8A-4C86-8BBD-AEA4AC042756}" destId="{1BE8BDCB-B7AC-45B5-AC97-B925B7691C8E}" srcOrd="0" destOrd="0" presId="urn:microsoft.com/office/officeart/2008/layout/HorizontalMultiLevelHierarchy"/>
    <dgm:cxn modelId="{2118BF2B-9465-458D-B88C-8DAA65ED0240}" type="presOf" srcId="{701E01C4-3845-4B88-96BD-E9D207FAF866}" destId="{88365714-7B2F-408F-BADF-BA02D15D20A4}" srcOrd="0" destOrd="0" presId="urn:microsoft.com/office/officeart/2008/layout/HorizontalMultiLevelHierarchy"/>
    <dgm:cxn modelId="{861D9B16-2150-4949-94FE-114695CFFC31}" type="presOf" srcId="{E90807CF-35AB-4C51-8BDD-D51963A815FC}" destId="{CD1EA97E-5A7C-4608-92B4-A5995907A4C4}" srcOrd="0" destOrd="0" presId="urn:microsoft.com/office/officeart/2008/layout/HorizontalMultiLevelHierarchy"/>
    <dgm:cxn modelId="{8C9DD5C6-3479-4011-9102-53B0732BED97}" type="presOf" srcId="{753BB575-0471-45F0-A4DC-2C4050636399}" destId="{88FA3864-DE9A-44F5-B99A-53884EF52DF4}" srcOrd="1" destOrd="0" presId="urn:microsoft.com/office/officeart/2008/layout/HorizontalMultiLevelHierarchy"/>
    <dgm:cxn modelId="{DCF4A5D5-46DF-43E5-A413-C7A1AA8BA341}" srcId="{FEE24742-AE07-4FFC-B70C-1AFB05284FC7}" destId="{BB748CC5-CD64-4924-BB98-9E82A89D592C}" srcOrd="4" destOrd="0" parTransId="{82C53D39-CC8A-4C86-8BBD-AEA4AC042756}" sibTransId="{B065671E-30B8-495B-8581-1CDD875A24DD}"/>
    <dgm:cxn modelId="{44EC4D77-3058-4A72-B29F-2C108276BDAC}" type="presOf" srcId="{34644102-247E-4B68-80C4-8AD4D0B8BE2F}" destId="{19DA9E9E-0155-46CC-8E4E-E504E4670E43}" srcOrd="0" destOrd="0" presId="urn:microsoft.com/office/officeart/2008/layout/HorizontalMultiLevelHierarchy"/>
    <dgm:cxn modelId="{06A37701-69CD-491A-8164-78239FE18C40}" srcId="{E90807CF-35AB-4C51-8BDD-D51963A815FC}" destId="{FEE24742-AE07-4FFC-B70C-1AFB05284FC7}" srcOrd="0" destOrd="0" parTransId="{B151F4B0-4F04-4827-9202-9886FE88AA6D}" sibTransId="{27D3E97A-2764-4D8D-B22D-3EA2B235A3E2}"/>
    <dgm:cxn modelId="{BA91433D-0A1B-4D5F-9012-A3DD83C6D158}" type="presOf" srcId="{82C53D39-CC8A-4C86-8BBD-AEA4AC042756}" destId="{46F4C4FB-1B9F-459C-ADF2-9E90519A4E0D}" srcOrd="1" destOrd="0" presId="urn:microsoft.com/office/officeart/2008/layout/HorizontalMultiLevelHierarchy"/>
    <dgm:cxn modelId="{3373740E-12AD-43A0-ACA1-BA1ACAC92C69}" type="presOf" srcId="{173C3CA3-0F80-42F6-8FDA-A001B9CFFFC9}" destId="{CE27799C-01AF-40F7-B52D-84887444DDE2}" srcOrd="0" destOrd="0" presId="urn:microsoft.com/office/officeart/2008/layout/HorizontalMultiLevelHierarchy"/>
    <dgm:cxn modelId="{7F38A7A1-D270-4A9F-9708-89745C203D56}" type="presOf" srcId="{FEE24742-AE07-4FFC-B70C-1AFB05284FC7}" destId="{9A3E598A-FBF2-4D61-A216-2AB59401B869}" srcOrd="0" destOrd="0" presId="urn:microsoft.com/office/officeart/2008/layout/HorizontalMultiLevelHierarchy"/>
    <dgm:cxn modelId="{91309CC7-93B0-4FFD-8874-614090877E92}" srcId="{FEE24742-AE07-4FFC-B70C-1AFB05284FC7}" destId="{59393791-6973-4F0A-8B05-734FEBBF00E2}" srcOrd="2" destOrd="0" parTransId="{753BB575-0471-45F0-A4DC-2C4050636399}" sibTransId="{FA2395D6-203D-412A-A825-87B308F84C62}"/>
    <dgm:cxn modelId="{0E79A5D0-5905-40D7-B671-A939CBB8A584}" type="presOf" srcId="{59393791-6973-4F0A-8B05-734FEBBF00E2}" destId="{538E4A28-DE08-445F-AE5B-FA19D80107CC}" srcOrd="0" destOrd="0" presId="urn:microsoft.com/office/officeart/2008/layout/HorizontalMultiLevelHierarchy"/>
    <dgm:cxn modelId="{6AB0B766-7CA7-47CF-A0EC-8B86E38CD1EE}" type="presOf" srcId="{753BB575-0471-45F0-A4DC-2C4050636399}" destId="{857E91FB-A850-4A1A-80E6-692ED0FBDB21}" srcOrd="0" destOrd="0" presId="urn:microsoft.com/office/officeart/2008/layout/HorizontalMultiLevelHierarchy"/>
    <dgm:cxn modelId="{A3BD90BD-DE06-49D6-91DD-EFFC04D44017}" type="presOf" srcId="{EA02662B-0FB6-49AA-ABA1-22F701FDF0A7}" destId="{7CE869D9-99A5-4467-AD67-FCB40922A0C8}" srcOrd="0" destOrd="0" presId="urn:microsoft.com/office/officeart/2008/layout/HorizontalMultiLevelHierarchy"/>
    <dgm:cxn modelId="{046EBAFE-2764-4A27-8BA6-E79EFCF91570}" type="presOf" srcId="{C43C4F69-1500-415E-A433-26B3C50BB82D}" destId="{F29B2095-956A-4F06-9650-1955FA8C175A}" srcOrd="0" destOrd="0" presId="urn:microsoft.com/office/officeart/2008/layout/HorizontalMultiLevelHierarchy"/>
    <dgm:cxn modelId="{8E88EE71-6F24-4091-96C4-3F7A26200D09}" type="presOf" srcId="{BB748CC5-CD64-4924-BB98-9E82A89D592C}" destId="{E90798D8-8E6E-4E4A-A710-C213454CED34}" srcOrd="0" destOrd="0" presId="urn:microsoft.com/office/officeart/2008/layout/HorizontalMultiLevelHierarchy"/>
    <dgm:cxn modelId="{32B445DB-E110-43CC-9653-E300D76FD207}" type="presParOf" srcId="{CD1EA97E-5A7C-4608-92B4-A5995907A4C4}" destId="{9798718F-64A4-4548-849A-F2E8FCDF8973}" srcOrd="0" destOrd="0" presId="urn:microsoft.com/office/officeart/2008/layout/HorizontalMultiLevelHierarchy"/>
    <dgm:cxn modelId="{A7E4587F-0C2D-4F57-B2F6-32B087FC27B4}" type="presParOf" srcId="{9798718F-64A4-4548-849A-F2E8FCDF8973}" destId="{9A3E598A-FBF2-4D61-A216-2AB59401B869}" srcOrd="0" destOrd="0" presId="urn:microsoft.com/office/officeart/2008/layout/HorizontalMultiLevelHierarchy"/>
    <dgm:cxn modelId="{537D8C55-B88C-4C15-966E-0524B5B1857A}" type="presParOf" srcId="{9798718F-64A4-4548-849A-F2E8FCDF8973}" destId="{01402DCD-0885-4F39-A730-DA79B4B3B1E8}" srcOrd="1" destOrd="0" presId="urn:microsoft.com/office/officeart/2008/layout/HorizontalMultiLevelHierarchy"/>
    <dgm:cxn modelId="{95F7E08E-B706-4350-9B11-58E6D4734125}" type="presParOf" srcId="{01402DCD-0885-4F39-A730-DA79B4B3B1E8}" destId="{CE27799C-01AF-40F7-B52D-84887444DDE2}" srcOrd="0" destOrd="0" presId="urn:microsoft.com/office/officeart/2008/layout/HorizontalMultiLevelHierarchy"/>
    <dgm:cxn modelId="{69E1129E-C934-4FC6-816A-EB9BF3E514F0}" type="presParOf" srcId="{CE27799C-01AF-40F7-B52D-84887444DDE2}" destId="{77FCC34A-474B-40B0-B8F3-55EA4D056D71}" srcOrd="0" destOrd="0" presId="urn:microsoft.com/office/officeart/2008/layout/HorizontalMultiLevelHierarchy"/>
    <dgm:cxn modelId="{523C80E3-9ED7-4A73-8ED4-768B622A5213}" type="presParOf" srcId="{01402DCD-0885-4F39-A730-DA79B4B3B1E8}" destId="{FC3FA634-24FE-4A96-AD46-5E01A0C9B2E2}" srcOrd="1" destOrd="0" presId="urn:microsoft.com/office/officeart/2008/layout/HorizontalMultiLevelHierarchy"/>
    <dgm:cxn modelId="{33B8C282-C094-49D7-98BA-A0C1C99CF943}" type="presParOf" srcId="{FC3FA634-24FE-4A96-AD46-5E01A0C9B2E2}" destId="{19DA9E9E-0155-46CC-8E4E-E504E4670E43}" srcOrd="0" destOrd="0" presId="urn:microsoft.com/office/officeart/2008/layout/HorizontalMultiLevelHierarchy"/>
    <dgm:cxn modelId="{E2B468CD-D561-4C63-B21B-2721712286B6}" type="presParOf" srcId="{FC3FA634-24FE-4A96-AD46-5E01A0C9B2E2}" destId="{E35CB08B-5451-4A88-B51D-8DFDC74D8973}" srcOrd="1" destOrd="0" presId="urn:microsoft.com/office/officeart/2008/layout/HorizontalMultiLevelHierarchy"/>
    <dgm:cxn modelId="{B3F79727-6A2D-4FE1-88B7-2F867D87AFFE}" type="presParOf" srcId="{01402DCD-0885-4F39-A730-DA79B4B3B1E8}" destId="{F29B2095-956A-4F06-9650-1955FA8C175A}" srcOrd="2" destOrd="0" presId="urn:microsoft.com/office/officeart/2008/layout/HorizontalMultiLevelHierarchy"/>
    <dgm:cxn modelId="{B6FFA575-D036-4ECD-B0B8-BD6E04EDF549}" type="presParOf" srcId="{F29B2095-956A-4F06-9650-1955FA8C175A}" destId="{176CB031-0680-4857-9ABE-B8C7D7FA20C5}" srcOrd="0" destOrd="0" presId="urn:microsoft.com/office/officeart/2008/layout/HorizontalMultiLevelHierarchy"/>
    <dgm:cxn modelId="{2D02CEAC-5F21-41A1-AA5A-D182C012AD0F}" type="presParOf" srcId="{01402DCD-0885-4F39-A730-DA79B4B3B1E8}" destId="{3A3AC564-52DF-4493-A9CE-DBAB23F2558E}" srcOrd="3" destOrd="0" presId="urn:microsoft.com/office/officeart/2008/layout/HorizontalMultiLevelHierarchy"/>
    <dgm:cxn modelId="{5AEF721C-4537-4EF9-AB9A-DBB056936F9E}" type="presParOf" srcId="{3A3AC564-52DF-4493-A9CE-DBAB23F2558E}" destId="{88365714-7B2F-408F-BADF-BA02D15D20A4}" srcOrd="0" destOrd="0" presId="urn:microsoft.com/office/officeart/2008/layout/HorizontalMultiLevelHierarchy"/>
    <dgm:cxn modelId="{E46EC2ED-98FD-4A8A-934E-839F4B7147E4}" type="presParOf" srcId="{3A3AC564-52DF-4493-A9CE-DBAB23F2558E}" destId="{191C3782-8CDE-4AE2-A68A-FC92EFC97388}" srcOrd="1" destOrd="0" presId="urn:microsoft.com/office/officeart/2008/layout/HorizontalMultiLevelHierarchy"/>
    <dgm:cxn modelId="{2F580D8D-FA60-4E25-BE32-CF5F59C3D6EF}" type="presParOf" srcId="{01402DCD-0885-4F39-A730-DA79B4B3B1E8}" destId="{857E91FB-A850-4A1A-80E6-692ED0FBDB21}" srcOrd="4" destOrd="0" presId="urn:microsoft.com/office/officeart/2008/layout/HorizontalMultiLevelHierarchy"/>
    <dgm:cxn modelId="{CE53CF9E-F459-4517-A5F1-53F6624E8477}" type="presParOf" srcId="{857E91FB-A850-4A1A-80E6-692ED0FBDB21}" destId="{88FA3864-DE9A-44F5-B99A-53884EF52DF4}" srcOrd="0" destOrd="0" presId="urn:microsoft.com/office/officeart/2008/layout/HorizontalMultiLevelHierarchy"/>
    <dgm:cxn modelId="{12E25193-D2C4-4944-9B9E-23EF3083A191}" type="presParOf" srcId="{01402DCD-0885-4F39-A730-DA79B4B3B1E8}" destId="{87A84C35-529A-424F-B9E3-8F15738D53BA}" srcOrd="5" destOrd="0" presId="urn:microsoft.com/office/officeart/2008/layout/HorizontalMultiLevelHierarchy"/>
    <dgm:cxn modelId="{3534BA50-FD10-4FF7-AA5F-A0147009A083}" type="presParOf" srcId="{87A84C35-529A-424F-B9E3-8F15738D53BA}" destId="{538E4A28-DE08-445F-AE5B-FA19D80107CC}" srcOrd="0" destOrd="0" presId="urn:microsoft.com/office/officeart/2008/layout/HorizontalMultiLevelHierarchy"/>
    <dgm:cxn modelId="{69873DF1-0408-49CC-877C-548D36BA602E}" type="presParOf" srcId="{87A84C35-529A-424F-B9E3-8F15738D53BA}" destId="{C2017D08-B1C6-4990-9F43-9EBFDFC1CA2F}" srcOrd="1" destOrd="0" presId="urn:microsoft.com/office/officeart/2008/layout/HorizontalMultiLevelHierarchy"/>
    <dgm:cxn modelId="{7FD0F6FC-6265-4C8C-9C5D-60BBAF1352A7}" type="presParOf" srcId="{01402DCD-0885-4F39-A730-DA79B4B3B1E8}" destId="{36E8521D-29ED-43DB-AEF0-6CE60D139029}" srcOrd="6" destOrd="0" presId="urn:microsoft.com/office/officeart/2008/layout/HorizontalMultiLevelHierarchy"/>
    <dgm:cxn modelId="{BEA52150-2A99-4A1E-A12F-A59960132E83}" type="presParOf" srcId="{36E8521D-29ED-43DB-AEF0-6CE60D139029}" destId="{BAB668AE-F302-45CE-8703-6EC81655BF38}" srcOrd="0" destOrd="0" presId="urn:microsoft.com/office/officeart/2008/layout/HorizontalMultiLevelHierarchy"/>
    <dgm:cxn modelId="{B29B1E9E-C331-422B-91B9-1B9701C7E4EA}" type="presParOf" srcId="{01402DCD-0885-4F39-A730-DA79B4B3B1E8}" destId="{6B8B768A-851F-4677-8EA0-100136C113D8}" srcOrd="7" destOrd="0" presId="urn:microsoft.com/office/officeart/2008/layout/HorizontalMultiLevelHierarchy"/>
    <dgm:cxn modelId="{668F8C4C-7647-4F5E-A5D0-DBD6C46E583D}" type="presParOf" srcId="{6B8B768A-851F-4677-8EA0-100136C113D8}" destId="{7CE869D9-99A5-4467-AD67-FCB40922A0C8}" srcOrd="0" destOrd="0" presId="urn:microsoft.com/office/officeart/2008/layout/HorizontalMultiLevelHierarchy"/>
    <dgm:cxn modelId="{502EFC7D-26CB-4064-9A59-C62066B27AC1}" type="presParOf" srcId="{6B8B768A-851F-4677-8EA0-100136C113D8}" destId="{E1766675-F57F-4434-A71B-B37E6DB508F7}" srcOrd="1" destOrd="0" presId="urn:microsoft.com/office/officeart/2008/layout/HorizontalMultiLevelHierarchy"/>
    <dgm:cxn modelId="{C45CE3D7-7A55-4660-82FA-2B5D0B841EA2}" type="presParOf" srcId="{01402DCD-0885-4F39-A730-DA79B4B3B1E8}" destId="{1BE8BDCB-B7AC-45B5-AC97-B925B7691C8E}" srcOrd="8" destOrd="0" presId="urn:microsoft.com/office/officeart/2008/layout/HorizontalMultiLevelHierarchy"/>
    <dgm:cxn modelId="{B96D989B-2A95-4B39-BAAA-86D0D7378B3E}" type="presParOf" srcId="{1BE8BDCB-B7AC-45B5-AC97-B925B7691C8E}" destId="{46F4C4FB-1B9F-459C-ADF2-9E90519A4E0D}" srcOrd="0" destOrd="0" presId="urn:microsoft.com/office/officeart/2008/layout/HorizontalMultiLevelHierarchy"/>
    <dgm:cxn modelId="{B282AC64-3B04-4C6E-980C-DEDB422957F4}" type="presParOf" srcId="{01402DCD-0885-4F39-A730-DA79B4B3B1E8}" destId="{FB0E35D4-8FA1-48B5-BD04-533A638FEABD}" srcOrd="9" destOrd="0" presId="urn:microsoft.com/office/officeart/2008/layout/HorizontalMultiLevelHierarchy"/>
    <dgm:cxn modelId="{E186ECD2-9A78-45CE-94C6-4A24FB1E8C60}" type="presParOf" srcId="{FB0E35D4-8FA1-48B5-BD04-533A638FEABD}" destId="{E90798D8-8E6E-4E4A-A710-C213454CED34}" srcOrd="0" destOrd="0" presId="urn:microsoft.com/office/officeart/2008/layout/HorizontalMultiLevelHierarchy"/>
    <dgm:cxn modelId="{F273545D-3D7C-4F8B-97E5-44BFF528A6AE}" type="presParOf" srcId="{FB0E35D4-8FA1-48B5-BD04-533A638FEABD}" destId="{C078D10D-0A1D-4849-8E19-2C2CD529B4D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A8F6F-4AAB-449D-AB76-20571EE82F40}"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EE5B5B59-8D0E-4655-80F5-9E886EB265EA}">
      <dgm:prSet phldrT="[Text]" custT="1"/>
      <dgm:spPr/>
      <dgm:t>
        <a:bodyPr/>
        <a:lstStyle/>
        <a:p>
          <a:r>
            <a:rPr lang="en-US" sz="2600" dirty="0">
              <a:latin typeface="Cambria" panose="02040503050406030204" pitchFamily="18" charset="0"/>
              <a:ea typeface="Cambria" panose="02040503050406030204" pitchFamily="18" charset="0"/>
            </a:rPr>
            <a:t>Secondary legislation</a:t>
          </a:r>
        </a:p>
      </dgm:t>
    </dgm:pt>
    <dgm:pt modelId="{2EF775DC-3258-46DF-A7FE-5BAF7B712117}" type="parTrans" cxnId="{7148BF51-8E9A-4CA0-924E-0BDE5A10C769}">
      <dgm:prSet/>
      <dgm:spPr/>
      <dgm:t>
        <a:bodyPr/>
        <a:lstStyle/>
        <a:p>
          <a:endParaRPr lang="en-US">
            <a:latin typeface="Cambria" panose="02040503050406030204" pitchFamily="18" charset="0"/>
            <a:ea typeface="Cambria" panose="02040503050406030204" pitchFamily="18" charset="0"/>
          </a:endParaRPr>
        </a:p>
      </dgm:t>
    </dgm:pt>
    <dgm:pt modelId="{93ABD489-F95E-4FB4-A10A-24BAC0E2920E}" type="sibTrans" cxnId="{7148BF51-8E9A-4CA0-924E-0BDE5A10C769}">
      <dgm:prSet/>
      <dgm:spPr/>
      <dgm:t>
        <a:bodyPr/>
        <a:lstStyle/>
        <a:p>
          <a:endParaRPr lang="en-US">
            <a:latin typeface="Cambria" panose="02040503050406030204" pitchFamily="18" charset="0"/>
            <a:ea typeface="Cambria" panose="02040503050406030204" pitchFamily="18" charset="0"/>
          </a:endParaRPr>
        </a:p>
      </dgm:t>
    </dgm:pt>
    <dgm:pt modelId="{F208FFF6-2308-4DA5-B2E0-D10D9495680C}">
      <dgm:prSet phldrT="[Text]" custT="1"/>
      <dgm:spPr/>
      <dgm:t>
        <a:bodyPr/>
        <a:lstStyle/>
        <a:p>
          <a:pPr algn="ctr">
            <a:spcAft>
              <a:spcPts val="0"/>
            </a:spcAft>
          </a:pPr>
          <a:r>
            <a:rPr lang="en-US" sz="1500" b="1" dirty="0">
              <a:latin typeface="Cambria" panose="02040503050406030204" pitchFamily="18" charset="0"/>
              <a:ea typeface="Cambria" panose="02040503050406030204" pitchFamily="18" charset="0"/>
            </a:rPr>
            <a:t>Standards of services of career guidance and counselling </a:t>
          </a:r>
        </a:p>
        <a:p>
          <a:pPr algn="ctr">
            <a:spcAft>
              <a:spcPts val="0"/>
            </a:spcAft>
          </a:pPr>
          <a:r>
            <a:rPr lang="en-US" sz="1500" b="0" dirty="0">
              <a:latin typeface="Cambria" panose="02040503050406030204" pitchFamily="18" charset="0"/>
              <a:ea typeface="Cambria" panose="02040503050406030204" pitchFamily="18" charset="0"/>
            </a:rPr>
            <a:t>(“Official Gazette RS”, </a:t>
          </a:r>
        </a:p>
        <a:p>
          <a:pPr algn="ctr">
            <a:spcAft>
              <a:spcPts val="0"/>
            </a:spcAft>
          </a:pPr>
          <a:r>
            <a:rPr lang="en-US" sz="1500" b="0" dirty="0">
              <a:latin typeface="Cambria" panose="02040503050406030204" pitchFamily="18" charset="0"/>
              <a:ea typeface="Cambria" panose="02040503050406030204" pitchFamily="18" charset="0"/>
            </a:rPr>
            <a:t>no. 43/19)</a:t>
          </a:r>
        </a:p>
      </dgm:t>
    </dgm:pt>
    <dgm:pt modelId="{87C6938C-C8AF-4DE8-8936-6F57EBF82F92}" type="parTrans" cxnId="{44BE799E-ADD0-41C3-AED6-AFC7CD60AB06}">
      <dgm:prSet/>
      <dgm:spPr/>
      <dgm:t>
        <a:bodyPr/>
        <a:lstStyle/>
        <a:p>
          <a:endParaRPr lang="en-US">
            <a:latin typeface="Cambria" panose="02040503050406030204" pitchFamily="18" charset="0"/>
            <a:ea typeface="Cambria" panose="02040503050406030204" pitchFamily="18" charset="0"/>
          </a:endParaRPr>
        </a:p>
      </dgm:t>
    </dgm:pt>
    <dgm:pt modelId="{5FBDB50D-4A0F-4844-B91C-0E721C2C0DF6}" type="sibTrans" cxnId="{44BE799E-ADD0-41C3-AED6-AFC7CD60AB06}">
      <dgm:prSet/>
      <dgm:spPr/>
      <dgm:t>
        <a:bodyPr/>
        <a:lstStyle/>
        <a:p>
          <a:endParaRPr lang="en-US">
            <a:latin typeface="Cambria" panose="02040503050406030204" pitchFamily="18" charset="0"/>
            <a:ea typeface="Cambria" panose="02040503050406030204" pitchFamily="18" charset="0"/>
          </a:endParaRPr>
        </a:p>
      </dgm:t>
    </dgm:pt>
    <dgm:pt modelId="{90304C14-81E9-4CD9-81D2-AC92D6497095}">
      <dgm:prSet phldrT="[Text]" custT="1"/>
      <dgm:spPr/>
      <dgm:t>
        <a:bodyPr/>
        <a:lstStyle/>
        <a:p>
          <a:pPr algn="ctr"/>
          <a:r>
            <a:rPr lang="en-US" sz="1500" b="1" dirty="0">
              <a:latin typeface="Cambria" panose="02040503050406030204" pitchFamily="18" charset="0"/>
              <a:ea typeface="Cambria" panose="02040503050406030204" pitchFamily="18" charset="0"/>
            </a:rPr>
            <a:t>The NQFS Register</a:t>
          </a:r>
        </a:p>
      </dgm:t>
    </dgm:pt>
    <dgm:pt modelId="{DA64144A-FD24-4E34-8E3E-C19763DC9CA6}" type="parTrans" cxnId="{4EC5DCDE-3812-495B-A346-9A2C14CCE345}">
      <dgm:prSet/>
      <dgm:spPr/>
      <dgm:t>
        <a:bodyPr/>
        <a:lstStyle/>
        <a:p>
          <a:endParaRPr lang="en-US">
            <a:latin typeface="Cambria" panose="02040503050406030204" pitchFamily="18" charset="0"/>
            <a:ea typeface="Cambria" panose="02040503050406030204" pitchFamily="18" charset="0"/>
          </a:endParaRPr>
        </a:p>
      </dgm:t>
    </dgm:pt>
    <dgm:pt modelId="{CF69380B-35DB-492C-AB1E-EA8D0933B286}" type="sibTrans" cxnId="{4EC5DCDE-3812-495B-A346-9A2C14CCE345}">
      <dgm:prSet/>
      <dgm:spPr/>
      <dgm:t>
        <a:bodyPr/>
        <a:lstStyle/>
        <a:p>
          <a:endParaRPr lang="en-US">
            <a:latin typeface="Cambria" panose="02040503050406030204" pitchFamily="18" charset="0"/>
            <a:ea typeface="Cambria" panose="02040503050406030204" pitchFamily="18" charset="0"/>
          </a:endParaRPr>
        </a:p>
      </dgm:t>
    </dgm:pt>
    <dgm:pt modelId="{BEA71A61-3053-40D0-B0B9-E3855DD7BD48}">
      <dgm:prSet phldrT="[Text]" custT="1"/>
      <dgm:spPr/>
      <dgm:t>
        <a:bodyPr/>
        <a:lstStyle/>
        <a:p>
          <a:pPr algn="ctr"/>
          <a:r>
            <a:rPr lang="en-US" sz="1500" b="1" dirty="0">
              <a:latin typeface="Cambria" panose="02040503050406030204" pitchFamily="18" charset="0"/>
              <a:ea typeface="Cambria" panose="02040503050406030204" pitchFamily="18" charset="0"/>
            </a:rPr>
            <a:t>Methodology for development of qualification standards</a:t>
          </a:r>
        </a:p>
      </dgm:t>
    </dgm:pt>
    <dgm:pt modelId="{918946E5-E9F5-409E-87D0-F07F1059CD94}" type="parTrans" cxnId="{6AE82208-6B01-403A-96B3-03AFFA33B0FC}">
      <dgm:prSet/>
      <dgm:spPr/>
      <dgm:t>
        <a:bodyPr/>
        <a:lstStyle/>
        <a:p>
          <a:endParaRPr lang="en-US">
            <a:latin typeface="Cambria" panose="02040503050406030204" pitchFamily="18" charset="0"/>
            <a:ea typeface="Cambria" panose="02040503050406030204" pitchFamily="18" charset="0"/>
          </a:endParaRPr>
        </a:p>
      </dgm:t>
    </dgm:pt>
    <dgm:pt modelId="{5F6972AE-19CE-47F6-8094-E05EF999D36D}" type="sibTrans" cxnId="{6AE82208-6B01-403A-96B3-03AFFA33B0FC}">
      <dgm:prSet/>
      <dgm:spPr/>
      <dgm:t>
        <a:bodyPr/>
        <a:lstStyle/>
        <a:p>
          <a:endParaRPr lang="en-US">
            <a:latin typeface="Cambria" panose="02040503050406030204" pitchFamily="18" charset="0"/>
            <a:ea typeface="Cambria" panose="02040503050406030204" pitchFamily="18" charset="0"/>
          </a:endParaRPr>
        </a:p>
      </dgm:t>
    </dgm:pt>
    <dgm:pt modelId="{51B63A67-409A-4E34-848B-D6343890E3AA}">
      <dgm:prSet phldrT="[Text]" custT="1"/>
      <dgm:spPr/>
      <dgm:t>
        <a:bodyPr/>
        <a:lstStyle/>
        <a:p>
          <a:pPr algn="ctr"/>
          <a:r>
            <a:rPr lang="en-US" sz="1500" b="1" dirty="0">
              <a:latin typeface="Cambria" panose="02040503050406030204" pitchFamily="18" charset="0"/>
              <a:ea typeface="Cambria" panose="02040503050406030204" pitchFamily="18" charset="0"/>
            </a:rPr>
            <a:t>Form and content of Initiative for development of qualification standard</a:t>
          </a:r>
        </a:p>
      </dgm:t>
    </dgm:pt>
    <dgm:pt modelId="{5FFFC644-01EB-45BF-8B19-4325F0FAC57F}" type="parTrans" cxnId="{D9A7CFBC-ED34-473B-9FF6-5D99D2F0DD72}">
      <dgm:prSet/>
      <dgm:spPr/>
      <dgm:t>
        <a:bodyPr/>
        <a:lstStyle/>
        <a:p>
          <a:endParaRPr lang="en-US">
            <a:latin typeface="Cambria" panose="02040503050406030204" pitchFamily="18" charset="0"/>
            <a:ea typeface="Cambria" panose="02040503050406030204" pitchFamily="18" charset="0"/>
          </a:endParaRPr>
        </a:p>
      </dgm:t>
    </dgm:pt>
    <dgm:pt modelId="{F1FDF0E7-8E6C-4AFE-A018-EE1CF0D5BFC1}" type="sibTrans" cxnId="{D9A7CFBC-ED34-473B-9FF6-5D99D2F0DD72}">
      <dgm:prSet/>
      <dgm:spPr/>
      <dgm:t>
        <a:bodyPr/>
        <a:lstStyle/>
        <a:p>
          <a:endParaRPr lang="en-US">
            <a:latin typeface="Cambria" panose="02040503050406030204" pitchFamily="18" charset="0"/>
            <a:ea typeface="Cambria" panose="02040503050406030204" pitchFamily="18" charset="0"/>
          </a:endParaRPr>
        </a:p>
      </dgm:t>
    </dgm:pt>
    <dgm:pt modelId="{B48B7973-50A9-43E3-B87D-05E33E93B099}">
      <dgm:prSet phldrT="[Text]" custT="1"/>
      <dgm:spPr/>
      <dgm:t>
        <a:bodyPr/>
        <a:lstStyle/>
        <a:p>
          <a:pPr algn="ctr"/>
          <a:r>
            <a:rPr lang="en-US" sz="1500" b="1" dirty="0">
              <a:latin typeface="Cambria" panose="02040503050406030204" pitchFamily="18" charset="0"/>
              <a:ea typeface="Cambria" panose="02040503050406030204" pitchFamily="18" charset="0"/>
            </a:rPr>
            <a:t>Standards for self-assessment and external evaluation of providers od Adult education </a:t>
          </a:r>
        </a:p>
      </dgm:t>
    </dgm:pt>
    <dgm:pt modelId="{94DFC097-8C33-4497-8452-796B8400B1D4}" type="parTrans" cxnId="{2E95EF6F-E692-4ADC-B099-F9B88475D61F}">
      <dgm:prSet/>
      <dgm:spPr/>
      <dgm:t>
        <a:bodyPr/>
        <a:lstStyle/>
        <a:p>
          <a:endParaRPr lang="en-US">
            <a:latin typeface="Cambria" panose="02040503050406030204" pitchFamily="18" charset="0"/>
            <a:ea typeface="Cambria" panose="02040503050406030204" pitchFamily="18" charset="0"/>
          </a:endParaRPr>
        </a:p>
      </dgm:t>
    </dgm:pt>
    <dgm:pt modelId="{56298254-188C-4FF5-A2E3-E3A4D3B3F292}" type="sibTrans" cxnId="{2E95EF6F-E692-4ADC-B099-F9B88475D61F}">
      <dgm:prSet/>
      <dgm:spPr/>
      <dgm:t>
        <a:bodyPr/>
        <a:lstStyle/>
        <a:p>
          <a:endParaRPr lang="en-US">
            <a:latin typeface="Cambria" panose="02040503050406030204" pitchFamily="18" charset="0"/>
            <a:ea typeface="Cambria" panose="02040503050406030204" pitchFamily="18" charset="0"/>
          </a:endParaRPr>
        </a:p>
      </dgm:t>
    </dgm:pt>
    <dgm:pt modelId="{EC00D19C-5E60-4755-8584-35E481353E80}" type="pres">
      <dgm:prSet presAssocID="{832A8F6F-4AAB-449D-AB76-20571EE82F40}" presName="Name0" presStyleCnt="0">
        <dgm:presLayoutVars>
          <dgm:chPref val="1"/>
          <dgm:dir/>
          <dgm:animOne val="branch"/>
          <dgm:animLvl val="lvl"/>
          <dgm:resizeHandles val="exact"/>
        </dgm:presLayoutVars>
      </dgm:prSet>
      <dgm:spPr/>
      <dgm:t>
        <a:bodyPr/>
        <a:lstStyle/>
        <a:p>
          <a:endParaRPr lang="sr-Latn-RS"/>
        </a:p>
      </dgm:t>
    </dgm:pt>
    <dgm:pt modelId="{11EFF5DE-67B5-49F0-B3C4-05792185F677}" type="pres">
      <dgm:prSet presAssocID="{EE5B5B59-8D0E-4655-80F5-9E886EB265EA}" presName="root1" presStyleCnt="0"/>
      <dgm:spPr/>
    </dgm:pt>
    <dgm:pt modelId="{623E6EBF-0766-4234-BB86-D97A4D6C52B0}" type="pres">
      <dgm:prSet presAssocID="{EE5B5B59-8D0E-4655-80F5-9E886EB265EA}" presName="LevelOneTextNode" presStyleLbl="node0" presStyleIdx="0" presStyleCnt="1" custLinFactNeighborX="2517" custLinFactNeighborY="-717">
        <dgm:presLayoutVars>
          <dgm:chPref val="3"/>
        </dgm:presLayoutVars>
      </dgm:prSet>
      <dgm:spPr/>
      <dgm:t>
        <a:bodyPr/>
        <a:lstStyle/>
        <a:p>
          <a:endParaRPr lang="sr-Latn-RS"/>
        </a:p>
      </dgm:t>
    </dgm:pt>
    <dgm:pt modelId="{ABC9A03B-203D-443D-87DB-2F31DDFA8C11}" type="pres">
      <dgm:prSet presAssocID="{EE5B5B59-8D0E-4655-80F5-9E886EB265EA}" presName="level2hierChild" presStyleCnt="0"/>
      <dgm:spPr/>
    </dgm:pt>
    <dgm:pt modelId="{DA0A85F6-F02E-4D0F-B094-BA983FC029E2}" type="pres">
      <dgm:prSet presAssocID="{87C6938C-C8AF-4DE8-8936-6F57EBF82F92}" presName="conn2-1" presStyleLbl="parChTrans1D2" presStyleIdx="0" presStyleCnt="5"/>
      <dgm:spPr/>
      <dgm:t>
        <a:bodyPr/>
        <a:lstStyle/>
        <a:p>
          <a:endParaRPr lang="sr-Latn-RS"/>
        </a:p>
      </dgm:t>
    </dgm:pt>
    <dgm:pt modelId="{25368756-D3BC-4340-8A46-017769DB8A77}" type="pres">
      <dgm:prSet presAssocID="{87C6938C-C8AF-4DE8-8936-6F57EBF82F92}" presName="connTx" presStyleLbl="parChTrans1D2" presStyleIdx="0" presStyleCnt="5"/>
      <dgm:spPr/>
      <dgm:t>
        <a:bodyPr/>
        <a:lstStyle/>
        <a:p>
          <a:endParaRPr lang="sr-Latn-RS"/>
        </a:p>
      </dgm:t>
    </dgm:pt>
    <dgm:pt modelId="{43F58E0C-B25B-4849-A550-625D63B33360}" type="pres">
      <dgm:prSet presAssocID="{F208FFF6-2308-4DA5-B2E0-D10D9495680C}" presName="root2" presStyleCnt="0"/>
      <dgm:spPr/>
    </dgm:pt>
    <dgm:pt modelId="{83926143-CF9B-44CC-ABA2-1B4FCC2E0B0A}" type="pres">
      <dgm:prSet presAssocID="{F208FFF6-2308-4DA5-B2E0-D10D9495680C}" presName="LevelTwoTextNode" presStyleLbl="node2" presStyleIdx="0" presStyleCnt="5" custScaleY="151971">
        <dgm:presLayoutVars>
          <dgm:chPref val="3"/>
        </dgm:presLayoutVars>
      </dgm:prSet>
      <dgm:spPr/>
      <dgm:t>
        <a:bodyPr/>
        <a:lstStyle/>
        <a:p>
          <a:endParaRPr lang="sr-Latn-RS"/>
        </a:p>
      </dgm:t>
    </dgm:pt>
    <dgm:pt modelId="{3A9F68B4-62CE-4C00-B47D-A8CEDE4DF421}" type="pres">
      <dgm:prSet presAssocID="{F208FFF6-2308-4DA5-B2E0-D10D9495680C}" presName="level3hierChild" presStyleCnt="0"/>
      <dgm:spPr/>
    </dgm:pt>
    <dgm:pt modelId="{43B0295B-8597-40CF-B43E-DB64B8309E15}" type="pres">
      <dgm:prSet presAssocID="{DA64144A-FD24-4E34-8E3E-C19763DC9CA6}" presName="conn2-1" presStyleLbl="parChTrans1D2" presStyleIdx="1" presStyleCnt="5"/>
      <dgm:spPr/>
      <dgm:t>
        <a:bodyPr/>
        <a:lstStyle/>
        <a:p>
          <a:endParaRPr lang="sr-Latn-RS"/>
        </a:p>
      </dgm:t>
    </dgm:pt>
    <dgm:pt modelId="{C0B24F17-804F-4E65-B4DA-6D9BD5AC47A4}" type="pres">
      <dgm:prSet presAssocID="{DA64144A-FD24-4E34-8E3E-C19763DC9CA6}" presName="connTx" presStyleLbl="parChTrans1D2" presStyleIdx="1" presStyleCnt="5"/>
      <dgm:spPr/>
      <dgm:t>
        <a:bodyPr/>
        <a:lstStyle/>
        <a:p>
          <a:endParaRPr lang="sr-Latn-RS"/>
        </a:p>
      </dgm:t>
    </dgm:pt>
    <dgm:pt modelId="{423507FB-F9AF-452B-9372-80FA1B42F747}" type="pres">
      <dgm:prSet presAssocID="{90304C14-81E9-4CD9-81D2-AC92D6497095}" presName="root2" presStyleCnt="0"/>
      <dgm:spPr/>
    </dgm:pt>
    <dgm:pt modelId="{1745C19C-1B71-4269-87F9-9E6918303672}" type="pres">
      <dgm:prSet presAssocID="{90304C14-81E9-4CD9-81D2-AC92D6497095}" presName="LevelTwoTextNode" presStyleLbl="node2" presStyleIdx="1" presStyleCnt="5">
        <dgm:presLayoutVars>
          <dgm:chPref val="3"/>
        </dgm:presLayoutVars>
      </dgm:prSet>
      <dgm:spPr/>
      <dgm:t>
        <a:bodyPr/>
        <a:lstStyle/>
        <a:p>
          <a:endParaRPr lang="sr-Latn-RS"/>
        </a:p>
      </dgm:t>
    </dgm:pt>
    <dgm:pt modelId="{DEB86C89-87C7-451E-8FA4-028CA27FD239}" type="pres">
      <dgm:prSet presAssocID="{90304C14-81E9-4CD9-81D2-AC92D6497095}" presName="level3hierChild" presStyleCnt="0"/>
      <dgm:spPr/>
    </dgm:pt>
    <dgm:pt modelId="{40538915-5042-46A1-809B-FA5881B6210F}" type="pres">
      <dgm:prSet presAssocID="{918946E5-E9F5-409E-87D0-F07F1059CD94}" presName="conn2-1" presStyleLbl="parChTrans1D2" presStyleIdx="2" presStyleCnt="5"/>
      <dgm:spPr/>
      <dgm:t>
        <a:bodyPr/>
        <a:lstStyle/>
        <a:p>
          <a:endParaRPr lang="sr-Latn-RS"/>
        </a:p>
      </dgm:t>
    </dgm:pt>
    <dgm:pt modelId="{25A2AE96-8B3E-4A11-AA43-97E659CD5DC0}" type="pres">
      <dgm:prSet presAssocID="{918946E5-E9F5-409E-87D0-F07F1059CD94}" presName="connTx" presStyleLbl="parChTrans1D2" presStyleIdx="2" presStyleCnt="5"/>
      <dgm:spPr/>
      <dgm:t>
        <a:bodyPr/>
        <a:lstStyle/>
        <a:p>
          <a:endParaRPr lang="sr-Latn-RS"/>
        </a:p>
      </dgm:t>
    </dgm:pt>
    <dgm:pt modelId="{EB03A807-3DB2-420A-AA22-EE0A1D0FBADE}" type="pres">
      <dgm:prSet presAssocID="{BEA71A61-3053-40D0-B0B9-E3855DD7BD48}" presName="root2" presStyleCnt="0"/>
      <dgm:spPr/>
    </dgm:pt>
    <dgm:pt modelId="{DD5EB409-BF30-469F-9982-9AE29267EB7A}" type="pres">
      <dgm:prSet presAssocID="{BEA71A61-3053-40D0-B0B9-E3855DD7BD48}" presName="LevelTwoTextNode" presStyleLbl="node2" presStyleIdx="2" presStyleCnt="5">
        <dgm:presLayoutVars>
          <dgm:chPref val="3"/>
        </dgm:presLayoutVars>
      </dgm:prSet>
      <dgm:spPr/>
      <dgm:t>
        <a:bodyPr/>
        <a:lstStyle/>
        <a:p>
          <a:endParaRPr lang="sr-Latn-RS"/>
        </a:p>
      </dgm:t>
    </dgm:pt>
    <dgm:pt modelId="{F87FA681-6B94-4763-9894-195566B03DAD}" type="pres">
      <dgm:prSet presAssocID="{BEA71A61-3053-40D0-B0B9-E3855DD7BD48}" presName="level3hierChild" presStyleCnt="0"/>
      <dgm:spPr/>
    </dgm:pt>
    <dgm:pt modelId="{6464FACF-9B2E-4304-B71D-70C1C8CC8D7B}" type="pres">
      <dgm:prSet presAssocID="{5FFFC644-01EB-45BF-8B19-4325F0FAC57F}" presName="conn2-1" presStyleLbl="parChTrans1D2" presStyleIdx="3" presStyleCnt="5"/>
      <dgm:spPr/>
      <dgm:t>
        <a:bodyPr/>
        <a:lstStyle/>
        <a:p>
          <a:endParaRPr lang="sr-Latn-RS"/>
        </a:p>
      </dgm:t>
    </dgm:pt>
    <dgm:pt modelId="{B1EDC8BC-8653-4C62-B2C9-9CAC59061B10}" type="pres">
      <dgm:prSet presAssocID="{5FFFC644-01EB-45BF-8B19-4325F0FAC57F}" presName="connTx" presStyleLbl="parChTrans1D2" presStyleIdx="3" presStyleCnt="5"/>
      <dgm:spPr/>
      <dgm:t>
        <a:bodyPr/>
        <a:lstStyle/>
        <a:p>
          <a:endParaRPr lang="sr-Latn-RS"/>
        </a:p>
      </dgm:t>
    </dgm:pt>
    <dgm:pt modelId="{461DD6E7-E664-41F9-B959-092A7E33FFDC}" type="pres">
      <dgm:prSet presAssocID="{51B63A67-409A-4E34-848B-D6343890E3AA}" presName="root2" presStyleCnt="0"/>
      <dgm:spPr/>
    </dgm:pt>
    <dgm:pt modelId="{B339874F-92FA-44A0-BEFA-C830CE0AAE9F}" type="pres">
      <dgm:prSet presAssocID="{51B63A67-409A-4E34-848B-D6343890E3AA}" presName="LevelTwoTextNode" presStyleLbl="node2" presStyleIdx="3" presStyleCnt="5">
        <dgm:presLayoutVars>
          <dgm:chPref val="3"/>
        </dgm:presLayoutVars>
      </dgm:prSet>
      <dgm:spPr/>
      <dgm:t>
        <a:bodyPr/>
        <a:lstStyle/>
        <a:p>
          <a:endParaRPr lang="sr-Latn-RS"/>
        </a:p>
      </dgm:t>
    </dgm:pt>
    <dgm:pt modelId="{84057C40-8EF3-4071-80B3-493F2BF49A6A}" type="pres">
      <dgm:prSet presAssocID="{51B63A67-409A-4E34-848B-D6343890E3AA}" presName="level3hierChild" presStyleCnt="0"/>
      <dgm:spPr/>
    </dgm:pt>
    <dgm:pt modelId="{3719B06C-B76F-45B7-94E1-7AD1D1C07DCB}" type="pres">
      <dgm:prSet presAssocID="{94DFC097-8C33-4497-8452-796B8400B1D4}" presName="conn2-1" presStyleLbl="parChTrans1D2" presStyleIdx="4" presStyleCnt="5"/>
      <dgm:spPr/>
      <dgm:t>
        <a:bodyPr/>
        <a:lstStyle/>
        <a:p>
          <a:endParaRPr lang="sr-Latn-RS"/>
        </a:p>
      </dgm:t>
    </dgm:pt>
    <dgm:pt modelId="{47CF4F0E-1EE6-4967-A2D5-0C981A0746EF}" type="pres">
      <dgm:prSet presAssocID="{94DFC097-8C33-4497-8452-796B8400B1D4}" presName="connTx" presStyleLbl="parChTrans1D2" presStyleIdx="4" presStyleCnt="5"/>
      <dgm:spPr/>
      <dgm:t>
        <a:bodyPr/>
        <a:lstStyle/>
        <a:p>
          <a:endParaRPr lang="sr-Latn-RS"/>
        </a:p>
      </dgm:t>
    </dgm:pt>
    <dgm:pt modelId="{E9C3643C-82D5-4B25-B1FC-5273F3D8B66A}" type="pres">
      <dgm:prSet presAssocID="{B48B7973-50A9-43E3-B87D-05E33E93B099}" presName="root2" presStyleCnt="0"/>
      <dgm:spPr/>
    </dgm:pt>
    <dgm:pt modelId="{8636EED4-E7F2-4D4E-AB50-2FE7698EFB80}" type="pres">
      <dgm:prSet presAssocID="{B48B7973-50A9-43E3-B87D-05E33E93B099}" presName="LevelTwoTextNode" presStyleLbl="node2" presStyleIdx="4" presStyleCnt="5" custScaleY="117417">
        <dgm:presLayoutVars>
          <dgm:chPref val="3"/>
        </dgm:presLayoutVars>
      </dgm:prSet>
      <dgm:spPr/>
      <dgm:t>
        <a:bodyPr/>
        <a:lstStyle/>
        <a:p>
          <a:endParaRPr lang="sr-Latn-RS"/>
        </a:p>
      </dgm:t>
    </dgm:pt>
    <dgm:pt modelId="{A1EC4E9A-5600-4DD5-823E-961A8C0B33B0}" type="pres">
      <dgm:prSet presAssocID="{B48B7973-50A9-43E3-B87D-05E33E93B099}" presName="level3hierChild" presStyleCnt="0"/>
      <dgm:spPr/>
    </dgm:pt>
  </dgm:ptLst>
  <dgm:cxnLst>
    <dgm:cxn modelId="{4EC5DCDE-3812-495B-A346-9A2C14CCE345}" srcId="{EE5B5B59-8D0E-4655-80F5-9E886EB265EA}" destId="{90304C14-81E9-4CD9-81D2-AC92D6497095}" srcOrd="1" destOrd="0" parTransId="{DA64144A-FD24-4E34-8E3E-C19763DC9CA6}" sibTransId="{CF69380B-35DB-492C-AB1E-EA8D0933B286}"/>
    <dgm:cxn modelId="{07AEB540-3CCB-4C5B-8A8F-E18EC6EB6379}" type="presOf" srcId="{87C6938C-C8AF-4DE8-8936-6F57EBF82F92}" destId="{25368756-D3BC-4340-8A46-017769DB8A77}" srcOrd="1" destOrd="0" presId="urn:microsoft.com/office/officeart/2008/layout/HorizontalMultiLevelHierarchy"/>
    <dgm:cxn modelId="{E6EAB735-76D9-4F7D-AF3C-8E14E8FC5F5A}" type="presOf" srcId="{918946E5-E9F5-409E-87D0-F07F1059CD94}" destId="{40538915-5042-46A1-809B-FA5881B6210F}" srcOrd="0" destOrd="0" presId="urn:microsoft.com/office/officeart/2008/layout/HorizontalMultiLevelHierarchy"/>
    <dgm:cxn modelId="{A12A8859-B7DF-4764-B491-D18CF3B55C2E}" type="presOf" srcId="{DA64144A-FD24-4E34-8E3E-C19763DC9CA6}" destId="{C0B24F17-804F-4E65-B4DA-6D9BD5AC47A4}" srcOrd="1" destOrd="0" presId="urn:microsoft.com/office/officeart/2008/layout/HorizontalMultiLevelHierarchy"/>
    <dgm:cxn modelId="{AEF2DDF2-1919-4255-BEE7-B2981B7D0602}" type="presOf" srcId="{5FFFC644-01EB-45BF-8B19-4325F0FAC57F}" destId="{6464FACF-9B2E-4304-B71D-70C1C8CC8D7B}" srcOrd="0" destOrd="0" presId="urn:microsoft.com/office/officeart/2008/layout/HorizontalMultiLevelHierarchy"/>
    <dgm:cxn modelId="{44BE799E-ADD0-41C3-AED6-AFC7CD60AB06}" srcId="{EE5B5B59-8D0E-4655-80F5-9E886EB265EA}" destId="{F208FFF6-2308-4DA5-B2E0-D10D9495680C}" srcOrd="0" destOrd="0" parTransId="{87C6938C-C8AF-4DE8-8936-6F57EBF82F92}" sibTransId="{5FBDB50D-4A0F-4844-B91C-0E721C2C0DF6}"/>
    <dgm:cxn modelId="{DB8C30DD-5CD0-4934-ACE5-E1A458EEA3F4}" type="presOf" srcId="{94DFC097-8C33-4497-8452-796B8400B1D4}" destId="{47CF4F0E-1EE6-4967-A2D5-0C981A0746EF}" srcOrd="1" destOrd="0" presId="urn:microsoft.com/office/officeart/2008/layout/HorizontalMultiLevelHierarchy"/>
    <dgm:cxn modelId="{563C370D-D17C-4A70-A5DF-B5874D8A286B}" type="presOf" srcId="{BEA71A61-3053-40D0-B0B9-E3855DD7BD48}" destId="{DD5EB409-BF30-469F-9982-9AE29267EB7A}" srcOrd="0" destOrd="0" presId="urn:microsoft.com/office/officeart/2008/layout/HorizontalMultiLevelHierarchy"/>
    <dgm:cxn modelId="{B57955F3-1549-4FB1-9128-F42A692A5C19}" type="presOf" srcId="{87C6938C-C8AF-4DE8-8936-6F57EBF82F92}" destId="{DA0A85F6-F02E-4D0F-B094-BA983FC029E2}" srcOrd="0" destOrd="0" presId="urn:microsoft.com/office/officeart/2008/layout/HorizontalMultiLevelHierarchy"/>
    <dgm:cxn modelId="{70F0270C-3DAE-4DC7-A31E-5283AF6CA3A1}" type="presOf" srcId="{918946E5-E9F5-409E-87D0-F07F1059CD94}" destId="{25A2AE96-8B3E-4A11-AA43-97E659CD5DC0}" srcOrd="1" destOrd="0" presId="urn:microsoft.com/office/officeart/2008/layout/HorizontalMultiLevelHierarchy"/>
    <dgm:cxn modelId="{46B420CF-F4AD-47D4-B500-F8546707F729}" type="presOf" srcId="{DA64144A-FD24-4E34-8E3E-C19763DC9CA6}" destId="{43B0295B-8597-40CF-B43E-DB64B8309E15}" srcOrd="0" destOrd="0" presId="urn:microsoft.com/office/officeart/2008/layout/HorizontalMultiLevelHierarchy"/>
    <dgm:cxn modelId="{3BA62660-8045-43CB-A01C-2C2EC02CD614}" type="presOf" srcId="{5FFFC644-01EB-45BF-8B19-4325F0FAC57F}" destId="{B1EDC8BC-8653-4C62-B2C9-9CAC59061B10}" srcOrd="1" destOrd="0" presId="urn:microsoft.com/office/officeart/2008/layout/HorizontalMultiLevelHierarchy"/>
    <dgm:cxn modelId="{3D65D7A4-B120-48AD-97C9-73572251DEB9}" type="presOf" srcId="{832A8F6F-4AAB-449D-AB76-20571EE82F40}" destId="{EC00D19C-5E60-4755-8584-35E481353E80}" srcOrd="0" destOrd="0" presId="urn:microsoft.com/office/officeart/2008/layout/HorizontalMultiLevelHierarchy"/>
    <dgm:cxn modelId="{D34FE0F5-DFD3-4344-B280-CE0D0DCB48ED}" type="presOf" srcId="{EE5B5B59-8D0E-4655-80F5-9E886EB265EA}" destId="{623E6EBF-0766-4234-BB86-D97A4D6C52B0}" srcOrd="0" destOrd="0" presId="urn:microsoft.com/office/officeart/2008/layout/HorizontalMultiLevelHierarchy"/>
    <dgm:cxn modelId="{2E95EF6F-E692-4ADC-B099-F9B88475D61F}" srcId="{EE5B5B59-8D0E-4655-80F5-9E886EB265EA}" destId="{B48B7973-50A9-43E3-B87D-05E33E93B099}" srcOrd="4" destOrd="0" parTransId="{94DFC097-8C33-4497-8452-796B8400B1D4}" sibTransId="{56298254-188C-4FF5-A2E3-E3A4D3B3F292}"/>
    <dgm:cxn modelId="{6AE82208-6B01-403A-96B3-03AFFA33B0FC}" srcId="{EE5B5B59-8D0E-4655-80F5-9E886EB265EA}" destId="{BEA71A61-3053-40D0-B0B9-E3855DD7BD48}" srcOrd="2" destOrd="0" parTransId="{918946E5-E9F5-409E-87D0-F07F1059CD94}" sibTransId="{5F6972AE-19CE-47F6-8094-E05EF999D36D}"/>
    <dgm:cxn modelId="{061F3E17-B831-457B-A97A-1ED72B18CA16}" type="presOf" srcId="{94DFC097-8C33-4497-8452-796B8400B1D4}" destId="{3719B06C-B76F-45B7-94E1-7AD1D1C07DCB}" srcOrd="0" destOrd="0" presId="urn:microsoft.com/office/officeart/2008/layout/HorizontalMultiLevelHierarchy"/>
    <dgm:cxn modelId="{7DB7C07B-50AE-4CC3-9069-760A3AAE8FE4}" type="presOf" srcId="{51B63A67-409A-4E34-848B-D6343890E3AA}" destId="{B339874F-92FA-44A0-BEFA-C830CE0AAE9F}" srcOrd="0" destOrd="0" presId="urn:microsoft.com/office/officeart/2008/layout/HorizontalMultiLevelHierarchy"/>
    <dgm:cxn modelId="{137C1751-5773-418C-BB95-18A86F1232E4}" type="presOf" srcId="{90304C14-81E9-4CD9-81D2-AC92D6497095}" destId="{1745C19C-1B71-4269-87F9-9E6918303672}" srcOrd="0" destOrd="0" presId="urn:microsoft.com/office/officeart/2008/layout/HorizontalMultiLevelHierarchy"/>
    <dgm:cxn modelId="{D9A7CFBC-ED34-473B-9FF6-5D99D2F0DD72}" srcId="{EE5B5B59-8D0E-4655-80F5-9E886EB265EA}" destId="{51B63A67-409A-4E34-848B-D6343890E3AA}" srcOrd="3" destOrd="0" parTransId="{5FFFC644-01EB-45BF-8B19-4325F0FAC57F}" sibTransId="{F1FDF0E7-8E6C-4AFE-A018-EE1CF0D5BFC1}"/>
    <dgm:cxn modelId="{2587D3E0-E962-4BA1-B4A3-5EF2927162E8}" type="presOf" srcId="{F208FFF6-2308-4DA5-B2E0-D10D9495680C}" destId="{83926143-CF9B-44CC-ABA2-1B4FCC2E0B0A}" srcOrd="0" destOrd="0" presId="urn:microsoft.com/office/officeart/2008/layout/HorizontalMultiLevelHierarchy"/>
    <dgm:cxn modelId="{8E56938A-0F1D-4CED-BA8F-DACA080300DB}" type="presOf" srcId="{B48B7973-50A9-43E3-B87D-05E33E93B099}" destId="{8636EED4-E7F2-4D4E-AB50-2FE7698EFB80}" srcOrd="0" destOrd="0" presId="urn:microsoft.com/office/officeart/2008/layout/HorizontalMultiLevelHierarchy"/>
    <dgm:cxn modelId="{7148BF51-8E9A-4CA0-924E-0BDE5A10C769}" srcId="{832A8F6F-4AAB-449D-AB76-20571EE82F40}" destId="{EE5B5B59-8D0E-4655-80F5-9E886EB265EA}" srcOrd="0" destOrd="0" parTransId="{2EF775DC-3258-46DF-A7FE-5BAF7B712117}" sibTransId="{93ABD489-F95E-4FB4-A10A-24BAC0E2920E}"/>
    <dgm:cxn modelId="{4EC7B99F-7FC6-4100-AD10-FC723005753E}" type="presParOf" srcId="{EC00D19C-5E60-4755-8584-35E481353E80}" destId="{11EFF5DE-67B5-49F0-B3C4-05792185F677}" srcOrd="0" destOrd="0" presId="urn:microsoft.com/office/officeart/2008/layout/HorizontalMultiLevelHierarchy"/>
    <dgm:cxn modelId="{2BF75ABF-E789-436D-8F0D-A18CFA56F5A3}" type="presParOf" srcId="{11EFF5DE-67B5-49F0-B3C4-05792185F677}" destId="{623E6EBF-0766-4234-BB86-D97A4D6C52B0}" srcOrd="0" destOrd="0" presId="urn:microsoft.com/office/officeart/2008/layout/HorizontalMultiLevelHierarchy"/>
    <dgm:cxn modelId="{511C7B8E-B453-40DD-8AE0-AA7DDCD29AA9}" type="presParOf" srcId="{11EFF5DE-67B5-49F0-B3C4-05792185F677}" destId="{ABC9A03B-203D-443D-87DB-2F31DDFA8C11}" srcOrd="1" destOrd="0" presId="urn:microsoft.com/office/officeart/2008/layout/HorizontalMultiLevelHierarchy"/>
    <dgm:cxn modelId="{6F87C766-BA9E-4301-9FDD-8F93304AE3F6}" type="presParOf" srcId="{ABC9A03B-203D-443D-87DB-2F31DDFA8C11}" destId="{DA0A85F6-F02E-4D0F-B094-BA983FC029E2}" srcOrd="0" destOrd="0" presId="urn:microsoft.com/office/officeart/2008/layout/HorizontalMultiLevelHierarchy"/>
    <dgm:cxn modelId="{936A8286-F9F5-458D-A6EA-F3222D2BF9B3}" type="presParOf" srcId="{DA0A85F6-F02E-4D0F-B094-BA983FC029E2}" destId="{25368756-D3BC-4340-8A46-017769DB8A77}" srcOrd="0" destOrd="0" presId="urn:microsoft.com/office/officeart/2008/layout/HorizontalMultiLevelHierarchy"/>
    <dgm:cxn modelId="{9521D5F1-C841-4321-AB8E-2231B9E45A02}" type="presParOf" srcId="{ABC9A03B-203D-443D-87DB-2F31DDFA8C11}" destId="{43F58E0C-B25B-4849-A550-625D63B33360}" srcOrd="1" destOrd="0" presId="urn:microsoft.com/office/officeart/2008/layout/HorizontalMultiLevelHierarchy"/>
    <dgm:cxn modelId="{7DCD86BE-5BB4-4AB6-8C8F-E8C6541E7935}" type="presParOf" srcId="{43F58E0C-B25B-4849-A550-625D63B33360}" destId="{83926143-CF9B-44CC-ABA2-1B4FCC2E0B0A}" srcOrd="0" destOrd="0" presId="urn:microsoft.com/office/officeart/2008/layout/HorizontalMultiLevelHierarchy"/>
    <dgm:cxn modelId="{D8AE66EC-05EF-4DFA-A04D-FB4B3514FC02}" type="presParOf" srcId="{43F58E0C-B25B-4849-A550-625D63B33360}" destId="{3A9F68B4-62CE-4C00-B47D-A8CEDE4DF421}" srcOrd="1" destOrd="0" presId="urn:microsoft.com/office/officeart/2008/layout/HorizontalMultiLevelHierarchy"/>
    <dgm:cxn modelId="{91F31F28-F71F-43CD-9668-FAB8CA462380}" type="presParOf" srcId="{ABC9A03B-203D-443D-87DB-2F31DDFA8C11}" destId="{43B0295B-8597-40CF-B43E-DB64B8309E15}" srcOrd="2" destOrd="0" presId="urn:microsoft.com/office/officeart/2008/layout/HorizontalMultiLevelHierarchy"/>
    <dgm:cxn modelId="{8AAE3B17-59A4-468F-8202-78F20D9FCCC0}" type="presParOf" srcId="{43B0295B-8597-40CF-B43E-DB64B8309E15}" destId="{C0B24F17-804F-4E65-B4DA-6D9BD5AC47A4}" srcOrd="0" destOrd="0" presId="urn:microsoft.com/office/officeart/2008/layout/HorizontalMultiLevelHierarchy"/>
    <dgm:cxn modelId="{6716B579-38A6-49C2-A2BB-9475DF941CC2}" type="presParOf" srcId="{ABC9A03B-203D-443D-87DB-2F31DDFA8C11}" destId="{423507FB-F9AF-452B-9372-80FA1B42F747}" srcOrd="3" destOrd="0" presId="urn:microsoft.com/office/officeart/2008/layout/HorizontalMultiLevelHierarchy"/>
    <dgm:cxn modelId="{0B756E66-1BF4-45F6-B573-BB75D04B37AD}" type="presParOf" srcId="{423507FB-F9AF-452B-9372-80FA1B42F747}" destId="{1745C19C-1B71-4269-87F9-9E6918303672}" srcOrd="0" destOrd="0" presId="urn:microsoft.com/office/officeart/2008/layout/HorizontalMultiLevelHierarchy"/>
    <dgm:cxn modelId="{24664D97-F1B6-4F46-8CC2-BC62CF97A1CE}" type="presParOf" srcId="{423507FB-F9AF-452B-9372-80FA1B42F747}" destId="{DEB86C89-87C7-451E-8FA4-028CA27FD239}" srcOrd="1" destOrd="0" presId="urn:microsoft.com/office/officeart/2008/layout/HorizontalMultiLevelHierarchy"/>
    <dgm:cxn modelId="{E97F7BA5-3FD9-40CF-A74E-0D7B45624E22}" type="presParOf" srcId="{ABC9A03B-203D-443D-87DB-2F31DDFA8C11}" destId="{40538915-5042-46A1-809B-FA5881B6210F}" srcOrd="4" destOrd="0" presId="urn:microsoft.com/office/officeart/2008/layout/HorizontalMultiLevelHierarchy"/>
    <dgm:cxn modelId="{24A4B21D-160F-4A57-BF56-4EE2893A848F}" type="presParOf" srcId="{40538915-5042-46A1-809B-FA5881B6210F}" destId="{25A2AE96-8B3E-4A11-AA43-97E659CD5DC0}" srcOrd="0" destOrd="0" presId="urn:microsoft.com/office/officeart/2008/layout/HorizontalMultiLevelHierarchy"/>
    <dgm:cxn modelId="{A47D818D-F517-4716-88CE-DB98F324A9F1}" type="presParOf" srcId="{ABC9A03B-203D-443D-87DB-2F31DDFA8C11}" destId="{EB03A807-3DB2-420A-AA22-EE0A1D0FBADE}" srcOrd="5" destOrd="0" presId="urn:microsoft.com/office/officeart/2008/layout/HorizontalMultiLevelHierarchy"/>
    <dgm:cxn modelId="{EB8DAD56-8358-4EEC-9E1D-F85DEED0BCAF}" type="presParOf" srcId="{EB03A807-3DB2-420A-AA22-EE0A1D0FBADE}" destId="{DD5EB409-BF30-469F-9982-9AE29267EB7A}" srcOrd="0" destOrd="0" presId="urn:microsoft.com/office/officeart/2008/layout/HorizontalMultiLevelHierarchy"/>
    <dgm:cxn modelId="{00DF2CE0-B2EA-496F-89AA-F4D064512CB0}" type="presParOf" srcId="{EB03A807-3DB2-420A-AA22-EE0A1D0FBADE}" destId="{F87FA681-6B94-4763-9894-195566B03DAD}" srcOrd="1" destOrd="0" presId="urn:microsoft.com/office/officeart/2008/layout/HorizontalMultiLevelHierarchy"/>
    <dgm:cxn modelId="{225607F6-A88D-48F7-ADA4-5279B462F3E7}" type="presParOf" srcId="{ABC9A03B-203D-443D-87DB-2F31DDFA8C11}" destId="{6464FACF-9B2E-4304-B71D-70C1C8CC8D7B}" srcOrd="6" destOrd="0" presId="urn:microsoft.com/office/officeart/2008/layout/HorizontalMultiLevelHierarchy"/>
    <dgm:cxn modelId="{87124333-AD7C-45D2-8422-E45459E01D41}" type="presParOf" srcId="{6464FACF-9B2E-4304-B71D-70C1C8CC8D7B}" destId="{B1EDC8BC-8653-4C62-B2C9-9CAC59061B10}" srcOrd="0" destOrd="0" presId="urn:microsoft.com/office/officeart/2008/layout/HorizontalMultiLevelHierarchy"/>
    <dgm:cxn modelId="{17B445D0-581C-415A-A63E-5E6C0B5005FB}" type="presParOf" srcId="{ABC9A03B-203D-443D-87DB-2F31DDFA8C11}" destId="{461DD6E7-E664-41F9-B959-092A7E33FFDC}" srcOrd="7" destOrd="0" presId="urn:microsoft.com/office/officeart/2008/layout/HorizontalMultiLevelHierarchy"/>
    <dgm:cxn modelId="{6A4FF570-EC59-4F0C-BC09-1D220D738B99}" type="presParOf" srcId="{461DD6E7-E664-41F9-B959-092A7E33FFDC}" destId="{B339874F-92FA-44A0-BEFA-C830CE0AAE9F}" srcOrd="0" destOrd="0" presId="urn:microsoft.com/office/officeart/2008/layout/HorizontalMultiLevelHierarchy"/>
    <dgm:cxn modelId="{B5D5E629-0A3B-4746-9D36-658C4BEC57DC}" type="presParOf" srcId="{461DD6E7-E664-41F9-B959-092A7E33FFDC}" destId="{84057C40-8EF3-4071-80B3-493F2BF49A6A}" srcOrd="1" destOrd="0" presId="urn:microsoft.com/office/officeart/2008/layout/HorizontalMultiLevelHierarchy"/>
    <dgm:cxn modelId="{D12C87AD-D344-49B9-904D-B323C9550E0C}" type="presParOf" srcId="{ABC9A03B-203D-443D-87DB-2F31DDFA8C11}" destId="{3719B06C-B76F-45B7-94E1-7AD1D1C07DCB}" srcOrd="8" destOrd="0" presId="urn:microsoft.com/office/officeart/2008/layout/HorizontalMultiLevelHierarchy"/>
    <dgm:cxn modelId="{6606FC17-A1EF-4338-A3BD-B73B4025B340}" type="presParOf" srcId="{3719B06C-B76F-45B7-94E1-7AD1D1C07DCB}" destId="{47CF4F0E-1EE6-4967-A2D5-0C981A0746EF}" srcOrd="0" destOrd="0" presId="urn:microsoft.com/office/officeart/2008/layout/HorizontalMultiLevelHierarchy"/>
    <dgm:cxn modelId="{93E30A6A-4088-40F6-A46C-D5DC37EEBA76}" type="presParOf" srcId="{ABC9A03B-203D-443D-87DB-2F31DDFA8C11}" destId="{E9C3643C-82D5-4B25-B1FC-5273F3D8B66A}" srcOrd="9" destOrd="0" presId="urn:microsoft.com/office/officeart/2008/layout/HorizontalMultiLevelHierarchy"/>
    <dgm:cxn modelId="{0114345C-21AE-48A5-A144-466DCDB5740B}" type="presParOf" srcId="{E9C3643C-82D5-4B25-B1FC-5273F3D8B66A}" destId="{8636EED4-E7F2-4D4E-AB50-2FE7698EFB80}" srcOrd="0" destOrd="0" presId="urn:microsoft.com/office/officeart/2008/layout/HorizontalMultiLevelHierarchy"/>
    <dgm:cxn modelId="{B3CA15FE-8FB5-4042-B658-0A7B9EF2E7E8}" type="presParOf" srcId="{E9C3643C-82D5-4B25-B1FC-5273F3D8B66A}" destId="{A1EC4E9A-5600-4DD5-823E-961A8C0B33B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86ED4F7-F93D-4AB9-A8C0-3C686436B3BC}"/>
              </a:ext>
            </a:extLst>
          </p:cNvPr>
          <p:cNvSpPr>
            <a:spLocks noGrp="1"/>
          </p:cNvSpPr>
          <p:nvPr>
            <p:ph type="sldNum" sz="quarter" idx="3"/>
          </p:nvPr>
        </p:nvSpPr>
        <p:spPr>
          <a:xfrm>
            <a:off x="3850392" y="9427610"/>
            <a:ext cx="2946124" cy="499029"/>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51224D-32A8-4E40-B1C9-4686EB2EF96C}" type="slidenum">
              <a:rPr lang="en-US" altLang="en-US"/>
              <a:pPr>
                <a:defRPr/>
              </a:pPr>
              <a:t>‹#›</a:t>
            </a:fld>
            <a:endParaRPr lang="en-US" altLang="en-US"/>
          </a:p>
        </p:txBody>
      </p:sp>
    </p:spTree>
    <p:extLst>
      <p:ext uri="{BB962C8B-B14F-4D97-AF65-F5344CB8AC3E}">
        <p14:creationId xmlns:p14="http://schemas.microsoft.com/office/powerpoint/2010/main" val="3458172195"/>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8ADC828-5330-44EF-9DFF-3855B594C764}"/>
              </a:ext>
            </a:extLst>
          </p:cNvPr>
          <p:cNvSpPr>
            <a:spLocks noGrp="1"/>
          </p:cNvSpPr>
          <p:nvPr>
            <p:ph type="hdr" sz="quarter"/>
          </p:nvPr>
        </p:nvSpPr>
        <p:spPr>
          <a:xfrm>
            <a:off x="0" y="1"/>
            <a:ext cx="2946124" cy="499029"/>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A815AB2A-B8FB-4A79-A3AA-205C1D596E8E}"/>
              </a:ext>
            </a:extLst>
          </p:cNvPr>
          <p:cNvSpPr>
            <a:spLocks noGrp="1"/>
          </p:cNvSpPr>
          <p:nvPr>
            <p:ph type="dt" idx="1"/>
          </p:nvPr>
        </p:nvSpPr>
        <p:spPr>
          <a:xfrm>
            <a:off x="3850392" y="1"/>
            <a:ext cx="2946124" cy="499029"/>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7078A99D-9534-48DB-8851-FF7378A3CB6D}" type="datetimeFigureOut">
              <a:rPr lang="en-US"/>
              <a:pPr>
                <a:defRPr/>
              </a:pPr>
              <a:t>2/2/2020</a:t>
            </a:fld>
            <a:endParaRPr lang="en-US"/>
          </a:p>
        </p:txBody>
      </p:sp>
      <p:sp>
        <p:nvSpPr>
          <p:cNvPr id="4" name="Slide Image Placeholder 3">
            <a:extLst>
              <a:ext uri="{FF2B5EF4-FFF2-40B4-BE49-F238E27FC236}">
                <a16:creationId xmlns:a16="http://schemas.microsoft.com/office/drawing/2014/main" xmlns="" id="{2F7BDD6A-8EF2-4666-9E61-5576DBCCA58F}"/>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5B9C89EA-199A-4882-9392-08AB48B126B5}"/>
              </a:ext>
            </a:extLst>
          </p:cNvPr>
          <p:cNvSpPr>
            <a:spLocks noGrp="1"/>
          </p:cNvSpPr>
          <p:nvPr>
            <p:ph type="body" sz="quarter" idx="3"/>
          </p:nvPr>
        </p:nvSpPr>
        <p:spPr>
          <a:xfrm>
            <a:off x="680232" y="4776745"/>
            <a:ext cx="5437211" cy="3909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F0581710-A002-462D-9335-758736085592}"/>
              </a:ext>
            </a:extLst>
          </p:cNvPr>
          <p:cNvSpPr>
            <a:spLocks noGrp="1"/>
          </p:cNvSpPr>
          <p:nvPr>
            <p:ph type="ftr" sz="quarter" idx="4"/>
          </p:nvPr>
        </p:nvSpPr>
        <p:spPr>
          <a:xfrm>
            <a:off x="0" y="9427610"/>
            <a:ext cx="2946124" cy="499029"/>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460BCF61-8B86-4A22-B8E1-D3AF05341F0E}"/>
              </a:ext>
            </a:extLst>
          </p:cNvPr>
          <p:cNvSpPr>
            <a:spLocks noGrp="1"/>
          </p:cNvSpPr>
          <p:nvPr>
            <p:ph type="sldNum" sz="quarter" idx="5"/>
          </p:nvPr>
        </p:nvSpPr>
        <p:spPr>
          <a:xfrm>
            <a:off x="3850392" y="9427610"/>
            <a:ext cx="2946124" cy="499029"/>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80C75B-A23A-4035-8E3F-18C476FB674D}" type="slidenum">
              <a:rPr lang="en-US" altLang="en-US"/>
              <a:pPr>
                <a:defRPr/>
              </a:pPr>
              <a:t>‹#›</a:t>
            </a:fld>
            <a:endParaRPr lang="en-US" altLang="en-US"/>
          </a:p>
        </p:txBody>
      </p:sp>
    </p:spTree>
    <p:extLst>
      <p:ext uri="{BB962C8B-B14F-4D97-AF65-F5344CB8AC3E}">
        <p14:creationId xmlns:p14="http://schemas.microsoft.com/office/powerpoint/2010/main" val="225587818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FA8B355F-8853-43FE-BE45-75B4CB8BEA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FDA86B2A-D646-4DBD-83BC-1AC1EE1D42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Header Placeholder 3">
            <a:extLst>
              <a:ext uri="{FF2B5EF4-FFF2-40B4-BE49-F238E27FC236}">
                <a16:creationId xmlns:a16="http://schemas.microsoft.com/office/drawing/2014/main" xmlns="" id="{140D510F-AB2C-4180-8B74-675DD72EE7B5}"/>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solidFill>
                <a:srgbClr val="000000"/>
              </a:solidFill>
              <a:cs typeface="Arial" panose="020B0604020202020204" pitchFamily="34" charset="0"/>
            </a:endParaRPr>
          </a:p>
        </p:txBody>
      </p:sp>
      <p:sp>
        <p:nvSpPr>
          <p:cNvPr id="8197" name="Footer Placeholder 4">
            <a:extLst>
              <a:ext uri="{FF2B5EF4-FFF2-40B4-BE49-F238E27FC236}">
                <a16:creationId xmlns:a16="http://schemas.microsoft.com/office/drawing/2014/main" xmlns="" id="{AC01C62B-B913-47FD-B54D-70C3EDE969B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4300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2728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8721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06590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8933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groups of data, established in standardized format and structure </a:t>
            </a:r>
          </a:p>
          <a:p>
            <a:r>
              <a:rPr lang="en-US" dirty="0" err="1"/>
              <a:t>Coorelation</a:t>
            </a:r>
            <a:r>
              <a:rPr lang="en-US" dirty="0"/>
              <a:t> of OS and QS</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56836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402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moment we have draft methodology in line descriptors../2017. standards based on old methodology, most of the learning outcomes were based on descriptors (knowledge, partially skills and abilities were blended</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6143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3CF71527-7E61-49D8-AE1B-D609AA64E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A7347522-0A02-4191-BF81-9DDF8D593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Footer Placeholder 4">
            <a:extLst>
              <a:ext uri="{FF2B5EF4-FFF2-40B4-BE49-F238E27FC236}">
                <a16:creationId xmlns:a16="http://schemas.microsoft.com/office/drawing/2014/main" xmlns="" id="{C0F3BA10-3F7D-4EF6-96D8-36F6550AF03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35845" name="Header Placeholder 5">
            <a:extLst>
              <a:ext uri="{FF2B5EF4-FFF2-40B4-BE49-F238E27FC236}">
                <a16:creationId xmlns:a16="http://schemas.microsoft.com/office/drawing/2014/main" xmlns="" id="{5375A3A8-8644-4749-AEF0-FE9E88FE2EF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69008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revised concept  and piloting is also to to set the credible system, so we can build trust…broaden validation in lifelong dimension </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8911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2281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456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1756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2737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15849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103119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41324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4903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061BB970-ED36-4557-8A89-69E981380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8145D973-9EE2-4CF5-8BBA-AB807F866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Footer Placeholder 4">
            <a:extLst>
              <a:ext uri="{FF2B5EF4-FFF2-40B4-BE49-F238E27FC236}">
                <a16:creationId xmlns:a16="http://schemas.microsoft.com/office/drawing/2014/main" xmlns="" id="{7E6C3715-6AEF-497D-8F4F-52FC5F6DCF0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50181" name="Header Placeholder 5">
            <a:extLst>
              <a:ext uri="{FF2B5EF4-FFF2-40B4-BE49-F238E27FC236}">
                <a16:creationId xmlns:a16="http://schemas.microsoft.com/office/drawing/2014/main" xmlns="" id="{1BBB49F9-F4E6-489A-9551-6C76DCC48C56}"/>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385500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03427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22208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4099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44175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0308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02965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099022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0EFD4237-BA44-404B-AA98-59BCBB6A7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2DA1BE2B-31A2-468D-880A-F8381C441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Footer Placeholder 4">
            <a:extLst>
              <a:ext uri="{FF2B5EF4-FFF2-40B4-BE49-F238E27FC236}">
                <a16:creationId xmlns:a16="http://schemas.microsoft.com/office/drawing/2014/main" xmlns="" id="{F11F86C1-4B33-409D-A306-4F176CBC3F2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
        <p:nvSpPr>
          <p:cNvPr id="53253" name="Header Placeholder 5">
            <a:extLst>
              <a:ext uri="{FF2B5EF4-FFF2-40B4-BE49-F238E27FC236}">
                <a16:creationId xmlns:a16="http://schemas.microsoft.com/office/drawing/2014/main" xmlns="" id="{EB7F0D52-AF7D-4720-92BF-EDC0DA74188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cs typeface="Arial" panose="020B0604020202020204" pitchFamily="34" charset="0"/>
            </a:endParaRPr>
          </a:p>
        </p:txBody>
      </p:sp>
    </p:spTree>
    <p:extLst>
      <p:ext uri="{BB962C8B-B14F-4D97-AF65-F5344CB8AC3E}">
        <p14:creationId xmlns:p14="http://schemas.microsoft.com/office/powerpoint/2010/main" val="55085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22178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777339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357760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74437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89154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29024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98769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69415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17114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78163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for Life Long Learning and human capital development</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6037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700510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87871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qualifications</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901196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21407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66241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Serbia started with preparation process  for referencing at the end of 2016, and in 2017 Inter - ministerial group adopted document NQFS as the basis for establish Law and referencing process, in 2018 Ministry as  NCP took over management of Referencing process. Plan of Activities was developed and National WG for Referencing NQFS to EQF was form</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25746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23949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85480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68904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of equivalence</a:t>
            </a:r>
          </a:p>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06858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6030D43-A5A9-4BCD-B496-0FE14A5226BB}"/>
              </a:ext>
            </a:extLst>
          </p:cNvPr>
          <p:cNvSpPr>
            <a:spLocks noGrp="1"/>
          </p:cNvSpPr>
          <p:nvPr>
            <p:ph type="dt" sz="half" idx="10"/>
          </p:nvPr>
        </p:nvSpPr>
        <p:spPr/>
        <p:txBody>
          <a:bodyPr/>
          <a:lstStyle>
            <a:lvl1pPr>
              <a:defRPr/>
            </a:lvl1pPr>
          </a:lstStyle>
          <a:p>
            <a:pPr>
              <a:defRPr/>
            </a:pPr>
            <a:fld id="{E2B4448B-85E9-44A4-BAAB-E61A230A6B7F}" type="datetime1">
              <a:rPr lang="en-US"/>
              <a:pPr>
                <a:defRPr/>
              </a:pPr>
              <a:t>2/2/2020</a:t>
            </a:fld>
            <a:endParaRPr lang="en-US"/>
          </a:p>
        </p:txBody>
      </p:sp>
      <p:sp>
        <p:nvSpPr>
          <p:cNvPr id="5" name="Footer Placeholder 4">
            <a:extLst>
              <a:ext uri="{FF2B5EF4-FFF2-40B4-BE49-F238E27FC236}">
                <a16:creationId xmlns:a16="http://schemas.microsoft.com/office/drawing/2014/main" xmlns="" id="{EC7AC4BE-B656-4969-A514-5B2B205AF7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6C06C76-C5C8-4FFD-9346-DFB3F0CF6A30}"/>
              </a:ext>
            </a:extLst>
          </p:cNvPr>
          <p:cNvSpPr>
            <a:spLocks noGrp="1"/>
          </p:cNvSpPr>
          <p:nvPr>
            <p:ph type="sldNum" sz="quarter" idx="12"/>
          </p:nvPr>
        </p:nvSpPr>
        <p:spPr/>
        <p:txBody>
          <a:bodyPr/>
          <a:lstStyle>
            <a:lvl1pPr>
              <a:defRPr/>
            </a:lvl1pPr>
          </a:lstStyle>
          <a:p>
            <a:pPr>
              <a:defRPr/>
            </a:pPr>
            <a:fld id="{EC957264-D597-4A90-B96C-BDFD6A8171F1}" type="slidenum">
              <a:rPr lang="en-US" altLang="en-US"/>
              <a:pPr>
                <a:defRPr/>
              </a:pPr>
              <a:t>‹#›</a:t>
            </a:fld>
            <a:endParaRPr lang="en-US" altLang="en-US"/>
          </a:p>
        </p:txBody>
      </p:sp>
    </p:spTree>
    <p:extLst>
      <p:ext uri="{BB962C8B-B14F-4D97-AF65-F5344CB8AC3E}">
        <p14:creationId xmlns:p14="http://schemas.microsoft.com/office/powerpoint/2010/main" val="39090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NOKS C7">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7</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7D9A7C8B-EAEC-415C-AA9B-E40C00FEC3A5}"/>
              </a:ext>
            </a:extLst>
          </p:cNvPr>
          <p:cNvSpPr txBox="1"/>
          <p:nvPr userDrawn="1"/>
        </p:nvSpPr>
        <p:spPr>
          <a:xfrm>
            <a:off x="10844981" y="689237"/>
            <a:ext cx="1291148" cy="553998"/>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Involvement of international experts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39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NOKS C8">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8</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0FE5A4F8-2732-4DB5-9633-71CB27B06777}"/>
              </a:ext>
            </a:extLst>
          </p:cNvPr>
          <p:cNvSpPr txBox="1"/>
          <p:nvPr userDrawn="1"/>
        </p:nvSpPr>
        <p:spPr>
          <a:xfrm>
            <a:off x="10844981" y="689237"/>
            <a:ext cx="1291148" cy="553998"/>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The competent authority certify the referencing</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019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NOKS C9">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9</a:t>
            </a:r>
            <a:endParaRPr lang="sr-Latn-RS" sz="1400" dirty="0">
              <a:solidFill>
                <a:schemeClr val="bg1"/>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E0A34F01-FF14-47A4-BED6-003FE6D45A15}"/>
              </a:ext>
            </a:extLst>
          </p:cNvPr>
          <p:cNvSpPr txBox="1"/>
          <p:nvPr userDrawn="1"/>
        </p:nvSpPr>
        <p:spPr>
          <a:xfrm>
            <a:off x="10933471" y="689237"/>
            <a:ext cx="1202658" cy="553998"/>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The report will be published within 6 month</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280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NOKS C10">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lIns="72000" tIns="0" rIns="7200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10</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A8D977DB-BB5D-4F44-A399-8A541539C143}"/>
              </a:ext>
            </a:extLst>
          </p:cNvPr>
          <p:cNvSpPr txBox="1"/>
          <p:nvPr userDrawn="1"/>
        </p:nvSpPr>
        <p:spPr>
          <a:xfrm>
            <a:off x="10933471" y="689237"/>
            <a:ext cx="1202658" cy="1107996"/>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Newly issued certificates and diplomas with indication of NQF and</a:t>
            </a:r>
          </a:p>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EQF levels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215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DC87CC7C-B701-41E1-AE8A-9686E5AF0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lgn="ctr">
              <a:defRPr sz="6000">
                <a:solidFill>
                  <a:srgbClr val="002060"/>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xmlns="" id="{DC0F236D-CF38-4332-8F29-BBE130CCA82F}"/>
              </a:ext>
            </a:extLst>
          </p:cNvPr>
          <p:cNvSpPr>
            <a:spLocks noGrp="1"/>
          </p:cNvSpPr>
          <p:nvPr>
            <p:ph type="dt" sz="half" idx="10"/>
          </p:nvPr>
        </p:nvSpPr>
        <p:spPr/>
        <p:txBody>
          <a:bodyPr/>
          <a:lstStyle>
            <a:lvl1pPr>
              <a:defRPr/>
            </a:lvl1pPr>
          </a:lstStyle>
          <a:p>
            <a:pPr>
              <a:defRPr/>
            </a:pPr>
            <a:fld id="{05421268-A3D7-4CBC-8C35-7F10994E6212}" type="datetime1">
              <a:rPr lang="en-US"/>
              <a:pPr>
                <a:defRPr/>
              </a:pPr>
              <a:t>2/2/2020</a:t>
            </a:fld>
            <a:endParaRPr lang="en-US"/>
          </a:p>
        </p:txBody>
      </p:sp>
      <p:sp>
        <p:nvSpPr>
          <p:cNvPr id="7" name="Footer Placeholder 4">
            <a:extLst>
              <a:ext uri="{FF2B5EF4-FFF2-40B4-BE49-F238E27FC236}">
                <a16:creationId xmlns:a16="http://schemas.microsoft.com/office/drawing/2014/main" xmlns="" id="{E481DECB-FE6C-45CC-BFEA-144CF0C549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62FA588C-048D-4748-A7FF-507F2E2E7797}"/>
              </a:ext>
            </a:extLst>
          </p:cNvPr>
          <p:cNvSpPr>
            <a:spLocks noGrp="1"/>
          </p:cNvSpPr>
          <p:nvPr>
            <p:ph type="sldNum" sz="quarter" idx="12"/>
          </p:nvPr>
        </p:nvSpPr>
        <p:spPr/>
        <p:txBody>
          <a:bodyPr/>
          <a:lstStyle>
            <a:lvl1pPr>
              <a:defRPr/>
            </a:lvl1pPr>
          </a:lstStyle>
          <a:p>
            <a:pPr>
              <a:defRPr/>
            </a:pPr>
            <a:fld id="{BBB70F70-7A0D-43B3-85C2-ED4985250443}" type="slidenum">
              <a:rPr lang="en-US" altLang="en-US"/>
              <a:pPr>
                <a:defRPr/>
              </a:pPr>
              <a:t>‹#›</a:t>
            </a:fld>
            <a:endParaRPr lang="en-US" altLang="en-US"/>
          </a:p>
        </p:txBody>
      </p:sp>
      <p:pic>
        <p:nvPicPr>
          <p:cNvPr id="12" name="Picture 11">
            <a:extLst>
              <a:ext uri="{FF2B5EF4-FFF2-40B4-BE49-F238E27FC236}">
                <a16:creationId xmlns:a16="http://schemas.microsoft.com/office/drawing/2014/main" xmlns="" id="{EA898670-BF1B-4E60-B315-6F059D0FD1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69850"/>
            <a:ext cx="1076537" cy="316309"/>
          </a:xfrm>
          <a:prstGeom prst="rect">
            <a:avLst/>
          </a:prstGeom>
        </p:spPr>
      </p:pic>
    </p:spTree>
    <p:extLst>
      <p:ext uri="{BB962C8B-B14F-4D97-AF65-F5344CB8AC3E}">
        <p14:creationId xmlns:p14="http://schemas.microsoft.com/office/powerpoint/2010/main" val="3020066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CBB6774-6667-42C3-B1B2-2E17B4DBC6A9}"/>
              </a:ext>
            </a:extLst>
          </p:cNvPr>
          <p:cNvSpPr>
            <a:spLocks noGrp="1"/>
          </p:cNvSpPr>
          <p:nvPr>
            <p:ph type="dt" sz="half" idx="10"/>
          </p:nvPr>
        </p:nvSpPr>
        <p:spPr/>
        <p:txBody>
          <a:bodyPr/>
          <a:lstStyle>
            <a:lvl1pPr>
              <a:defRPr/>
            </a:lvl1pPr>
          </a:lstStyle>
          <a:p>
            <a:pPr>
              <a:defRPr/>
            </a:pPr>
            <a:fld id="{EB0108BE-4A5D-4F62-90D8-530E1D4E4DDA}" type="datetime1">
              <a:rPr lang="en-US"/>
              <a:pPr>
                <a:defRPr/>
              </a:pPr>
              <a:t>2/2/2020</a:t>
            </a:fld>
            <a:endParaRPr lang="en-US"/>
          </a:p>
        </p:txBody>
      </p:sp>
      <p:sp>
        <p:nvSpPr>
          <p:cNvPr id="6" name="Footer Placeholder 4">
            <a:extLst>
              <a:ext uri="{FF2B5EF4-FFF2-40B4-BE49-F238E27FC236}">
                <a16:creationId xmlns:a16="http://schemas.microsoft.com/office/drawing/2014/main" xmlns="" id="{C4E9C4B6-0C88-43F5-BD9B-17D424C846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967E2B1-4BA4-4AFF-B352-89AA59118902}"/>
              </a:ext>
            </a:extLst>
          </p:cNvPr>
          <p:cNvSpPr>
            <a:spLocks noGrp="1"/>
          </p:cNvSpPr>
          <p:nvPr>
            <p:ph type="sldNum" sz="quarter" idx="12"/>
          </p:nvPr>
        </p:nvSpPr>
        <p:spPr/>
        <p:txBody>
          <a:bodyPr/>
          <a:lstStyle>
            <a:lvl1pPr>
              <a:defRPr/>
            </a:lvl1pPr>
          </a:lstStyle>
          <a:p>
            <a:pPr>
              <a:defRPr/>
            </a:pPr>
            <a:fld id="{48F62EF7-7A42-4313-85DE-41800580C9BB}" type="slidenum">
              <a:rPr lang="en-US" altLang="en-US"/>
              <a:pPr>
                <a:defRPr/>
              </a:pPr>
              <a:t>‹#›</a:t>
            </a:fld>
            <a:endParaRPr lang="en-US" altLang="en-US"/>
          </a:p>
        </p:txBody>
      </p:sp>
    </p:spTree>
    <p:extLst>
      <p:ext uri="{BB962C8B-B14F-4D97-AF65-F5344CB8AC3E}">
        <p14:creationId xmlns:p14="http://schemas.microsoft.com/office/powerpoint/2010/main" val="401636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1794F31-410C-46E6-92D6-E14658268748}"/>
              </a:ext>
            </a:extLst>
          </p:cNvPr>
          <p:cNvSpPr>
            <a:spLocks noGrp="1"/>
          </p:cNvSpPr>
          <p:nvPr>
            <p:ph type="dt" sz="half" idx="10"/>
          </p:nvPr>
        </p:nvSpPr>
        <p:spPr/>
        <p:txBody>
          <a:bodyPr/>
          <a:lstStyle>
            <a:lvl1pPr>
              <a:defRPr/>
            </a:lvl1pPr>
          </a:lstStyle>
          <a:p>
            <a:pPr>
              <a:defRPr/>
            </a:pPr>
            <a:fld id="{BCA7B4BE-0564-4668-846E-C2786D8FFB39}" type="datetime1">
              <a:rPr lang="en-US"/>
              <a:pPr>
                <a:defRPr/>
              </a:pPr>
              <a:t>2/2/2020</a:t>
            </a:fld>
            <a:endParaRPr lang="en-US"/>
          </a:p>
        </p:txBody>
      </p:sp>
      <p:sp>
        <p:nvSpPr>
          <p:cNvPr id="8" name="Footer Placeholder 4">
            <a:extLst>
              <a:ext uri="{FF2B5EF4-FFF2-40B4-BE49-F238E27FC236}">
                <a16:creationId xmlns:a16="http://schemas.microsoft.com/office/drawing/2014/main" xmlns="" id="{8F7F37E0-8194-4AFF-B339-17FB373DE5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1F1186A-C78E-4A4E-8686-306A6F4BF639}"/>
              </a:ext>
            </a:extLst>
          </p:cNvPr>
          <p:cNvSpPr>
            <a:spLocks noGrp="1"/>
          </p:cNvSpPr>
          <p:nvPr>
            <p:ph type="sldNum" sz="quarter" idx="12"/>
          </p:nvPr>
        </p:nvSpPr>
        <p:spPr/>
        <p:txBody>
          <a:bodyPr/>
          <a:lstStyle>
            <a:lvl1pPr>
              <a:defRPr/>
            </a:lvl1pPr>
          </a:lstStyle>
          <a:p>
            <a:pPr>
              <a:defRPr/>
            </a:pPr>
            <a:fld id="{186276D5-1990-4E29-8CC4-7A31E7B46D15}" type="slidenum">
              <a:rPr lang="en-US" altLang="en-US"/>
              <a:pPr>
                <a:defRPr/>
              </a:pPr>
              <a:t>‹#›</a:t>
            </a:fld>
            <a:endParaRPr lang="en-US" altLang="en-US"/>
          </a:p>
        </p:txBody>
      </p:sp>
    </p:spTree>
    <p:extLst>
      <p:ext uri="{BB962C8B-B14F-4D97-AF65-F5344CB8AC3E}">
        <p14:creationId xmlns:p14="http://schemas.microsoft.com/office/powerpoint/2010/main" val="382996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D3E374E-BB20-4203-80C6-162CCF9AFB97}"/>
              </a:ext>
            </a:extLst>
          </p:cNvPr>
          <p:cNvSpPr>
            <a:spLocks noGrp="1"/>
          </p:cNvSpPr>
          <p:nvPr>
            <p:ph type="dt" sz="half" idx="10"/>
          </p:nvPr>
        </p:nvSpPr>
        <p:spPr/>
        <p:txBody>
          <a:bodyPr/>
          <a:lstStyle>
            <a:lvl1pPr>
              <a:defRPr/>
            </a:lvl1pPr>
          </a:lstStyle>
          <a:p>
            <a:pPr>
              <a:defRPr/>
            </a:pPr>
            <a:fld id="{C492A294-9DAE-41F7-BD0E-6FA9C67EA3D4}" type="datetime1">
              <a:rPr lang="en-US"/>
              <a:pPr>
                <a:defRPr/>
              </a:pPr>
              <a:t>2/2/2020</a:t>
            </a:fld>
            <a:endParaRPr lang="en-US"/>
          </a:p>
        </p:txBody>
      </p:sp>
      <p:sp>
        <p:nvSpPr>
          <p:cNvPr id="4" name="Footer Placeholder 4">
            <a:extLst>
              <a:ext uri="{FF2B5EF4-FFF2-40B4-BE49-F238E27FC236}">
                <a16:creationId xmlns:a16="http://schemas.microsoft.com/office/drawing/2014/main" xmlns="" id="{D33A3C93-A9D5-454E-92E9-6FBDE293B4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B4AFAC7C-43E0-4802-A55C-A72F4F5E6ABE}"/>
              </a:ext>
            </a:extLst>
          </p:cNvPr>
          <p:cNvSpPr>
            <a:spLocks noGrp="1"/>
          </p:cNvSpPr>
          <p:nvPr>
            <p:ph type="sldNum" sz="quarter" idx="12"/>
          </p:nvPr>
        </p:nvSpPr>
        <p:spPr/>
        <p:txBody>
          <a:bodyPr/>
          <a:lstStyle>
            <a:lvl1pPr>
              <a:defRPr/>
            </a:lvl1pPr>
          </a:lstStyle>
          <a:p>
            <a:pPr>
              <a:defRPr/>
            </a:pPr>
            <a:fld id="{DB4696CF-84DC-4E2F-AD93-336A2B7A56A2}" type="slidenum">
              <a:rPr lang="en-US" altLang="en-US"/>
              <a:pPr>
                <a:defRPr/>
              </a:pPr>
              <a:t>‹#›</a:t>
            </a:fld>
            <a:endParaRPr lang="en-US" altLang="en-US"/>
          </a:p>
        </p:txBody>
      </p:sp>
    </p:spTree>
    <p:extLst>
      <p:ext uri="{BB962C8B-B14F-4D97-AF65-F5344CB8AC3E}">
        <p14:creationId xmlns:p14="http://schemas.microsoft.com/office/powerpoint/2010/main" val="384726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B338126-073B-44C2-BF94-B77650C4DED0}"/>
              </a:ext>
            </a:extLst>
          </p:cNvPr>
          <p:cNvSpPr>
            <a:spLocks noGrp="1"/>
          </p:cNvSpPr>
          <p:nvPr>
            <p:ph type="dt" sz="half" idx="10"/>
          </p:nvPr>
        </p:nvSpPr>
        <p:spPr/>
        <p:txBody>
          <a:bodyPr/>
          <a:lstStyle>
            <a:lvl1pPr>
              <a:defRPr/>
            </a:lvl1pPr>
          </a:lstStyle>
          <a:p>
            <a:pPr>
              <a:defRPr/>
            </a:pPr>
            <a:fld id="{CDF43986-4FE4-4080-B472-29A91531A5A7}" type="datetime1">
              <a:rPr lang="en-US"/>
              <a:pPr>
                <a:defRPr/>
              </a:pPr>
              <a:t>2/2/2020</a:t>
            </a:fld>
            <a:endParaRPr lang="en-US"/>
          </a:p>
        </p:txBody>
      </p:sp>
      <p:sp>
        <p:nvSpPr>
          <p:cNvPr id="3" name="Footer Placeholder 4">
            <a:extLst>
              <a:ext uri="{FF2B5EF4-FFF2-40B4-BE49-F238E27FC236}">
                <a16:creationId xmlns:a16="http://schemas.microsoft.com/office/drawing/2014/main" xmlns="" id="{6BCF6DA3-04B2-4902-B39B-7F79CD4CE9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C23D23A-AB7E-4ACD-A516-DEA93046A0F9}"/>
              </a:ext>
            </a:extLst>
          </p:cNvPr>
          <p:cNvSpPr>
            <a:spLocks noGrp="1"/>
          </p:cNvSpPr>
          <p:nvPr>
            <p:ph type="sldNum" sz="quarter" idx="12"/>
          </p:nvPr>
        </p:nvSpPr>
        <p:spPr/>
        <p:txBody>
          <a:bodyPr/>
          <a:lstStyle>
            <a:lvl1pPr>
              <a:defRPr/>
            </a:lvl1pPr>
          </a:lstStyle>
          <a:p>
            <a:pPr>
              <a:defRPr/>
            </a:pPr>
            <a:fld id="{A7EDD7B0-B5AE-4800-B6AA-521FA34B4E89}" type="slidenum">
              <a:rPr lang="en-US" altLang="en-US"/>
              <a:pPr>
                <a:defRPr/>
              </a:pPr>
              <a:t>‹#›</a:t>
            </a:fld>
            <a:endParaRPr lang="en-US" altLang="en-US"/>
          </a:p>
        </p:txBody>
      </p:sp>
    </p:spTree>
    <p:extLst>
      <p:ext uri="{BB962C8B-B14F-4D97-AF65-F5344CB8AC3E}">
        <p14:creationId xmlns:p14="http://schemas.microsoft.com/office/powerpoint/2010/main" val="225559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11EE2E5-C280-4C37-8AB9-A46B65E063B0}"/>
              </a:ext>
            </a:extLst>
          </p:cNvPr>
          <p:cNvSpPr>
            <a:spLocks noGrp="1"/>
          </p:cNvSpPr>
          <p:nvPr>
            <p:ph type="dt" sz="half" idx="10"/>
          </p:nvPr>
        </p:nvSpPr>
        <p:spPr/>
        <p:txBody>
          <a:bodyPr/>
          <a:lstStyle>
            <a:lvl1pPr>
              <a:defRPr/>
            </a:lvl1pPr>
          </a:lstStyle>
          <a:p>
            <a:pPr>
              <a:defRPr/>
            </a:pPr>
            <a:fld id="{8B40FA6A-B55C-4901-8154-FB09F2B8A56A}" type="datetime1">
              <a:rPr lang="en-US"/>
              <a:pPr>
                <a:defRPr/>
              </a:pPr>
              <a:t>2/2/2020</a:t>
            </a:fld>
            <a:endParaRPr lang="en-US"/>
          </a:p>
        </p:txBody>
      </p:sp>
      <p:sp>
        <p:nvSpPr>
          <p:cNvPr id="6" name="Footer Placeholder 4">
            <a:extLst>
              <a:ext uri="{FF2B5EF4-FFF2-40B4-BE49-F238E27FC236}">
                <a16:creationId xmlns:a16="http://schemas.microsoft.com/office/drawing/2014/main" xmlns="" id="{BF6547C3-207A-4944-83BE-4E0AA49B1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B197416-00EE-40A5-9799-935A1007EB2D}"/>
              </a:ext>
            </a:extLst>
          </p:cNvPr>
          <p:cNvSpPr>
            <a:spLocks noGrp="1"/>
          </p:cNvSpPr>
          <p:nvPr>
            <p:ph type="sldNum" sz="quarter" idx="12"/>
          </p:nvPr>
        </p:nvSpPr>
        <p:spPr/>
        <p:txBody>
          <a:bodyPr/>
          <a:lstStyle>
            <a:lvl1pPr>
              <a:defRPr/>
            </a:lvl1pPr>
          </a:lstStyle>
          <a:p>
            <a:pPr>
              <a:defRPr/>
            </a:pPr>
            <a:fld id="{6491FCAA-5162-4CDE-B7BD-FD9392176BDB}" type="slidenum">
              <a:rPr lang="en-US" altLang="en-US"/>
              <a:pPr>
                <a:defRPr/>
              </a:pPr>
              <a:t>‹#›</a:t>
            </a:fld>
            <a:endParaRPr lang="en-US" altLang="en-US"/>
          </a:p>
        </p:txBody>
      </p:sp>
    </p:spTree>
    <p:extLst>
      <p:ext uri="{BB962C8B-B14F-4D97-AF65-F5344CB8AC3E}">
        <p14:creationId xmlns:p14="http://schemas.microsoft.com/office/powerpoint/2010/main" val="95606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35343CE6-8EBC-4729-930D-72747899A5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57421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005840"/>
            <a:ext cx="10515600" cy="5171123"/>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12EB5344-5EAF-457C-B486-BC46DB1586F4}"/>
              </a:ext>
            </a:extLst>
          </p:cNvPr>
          <p:cNvSpPr>
            <a:spLocks noGrp="1"/>
          </p:cNvSpPr>
          <p:nvPr>
            <p:ph type="dt" sz="half" idx="10"/>
          </p:nvPr>
        </p:nvSpPr>
        <p:spPr/>
        <p:txBody>
          <a:bodyPr/>
          <a:lstStyle>
            <a:lvl1pPr>
              <a:defRPr/>
            </a:lvl1pPr>
          </a:lstStyle>
          <a:p>
            <a:pPr>
              <a:defRPr/>
            </a:pPr>
            <a:fld id="{317CBD4B-88E4-44AF-A32E-1877762EB24B}" type="datetime1">
              <a:rPr lang="en-US"/>
              <a:pPr>
                <a:defRPr/>
              </a:pPr>
              <a:t>2/2/2020</a:t>
            </a:fld>
            <a:endParaRPr lang="en-US"/>
          </a:p>
        </p:txBody>
      </p:sp>
      <p:sp>
        <p:nvSpPr>
          <p:cNvPr id="6" name="Slide Number Placeholder 5">
            <a:extLst>
              <a:ext uri="{FF2B5EF4-FFF2-40B4-BE49-F238E27FC236}">
                <a16:creationId xmlns:a16="http://schemas.microsoft.com/office/drawing/2014/main" xmlns="" id="{295D004A-AC30-445E-BB2A-D472D257914E}"/>
              </a:ext>
            </a:extLst>
          </p:cNvPr>
          <p:cNvSpPr>
            <a:spLocks noGrp="1"/>
          </p:cNvSpPr>
          <p:nvPr>
            <p:ph type="sldNum" sz="quarter" idx="11"/>
          </p:nvPr>
        </p:nvSpPr>
        <p:spPr/>
        <p:txBody>
          <a:bodyPr/>
          <a:lstStyle>
            <a:lvl1pPr>
              <a:defRPr/>
            </a:lvl1pPr>
          </a:lstStyle>
          <a:p>
            <a:pPr>
              <a:defRPr/>
            </a:pPr>
            <a:fld id="{B578CBA2-F7B9-4AF4-B9C2-F4BF2A62F49E}" type="slidenum">
              <a:rPr lang="en-US" altLang="en-US"/>
              <a:pPr>
                <a:defRPr/>
              </a:pPr>
              <a:t>‹#›</a:t>
            </a:fld>
            <a:endParaRPr lang="en-US" altLang="en-US"/>
          </a:p>
        </p:txBody>
      </p:sp>
    </p:spTree>
    <p:extLst>
      <p:ext uri="{BB962C8B-B14F-4D97-AF65-F5344CB8AC3E}">
        <p14:creationId xmlns:p14="http://schemas.microsoft.com/office/powerpoint/2010/main" val="155830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1B7AC4A7-8DE7-41EA-AA7B-3AA2B7A70283}"/>
              </a:ext>
            </a:extLst>
          </p:cNvPr>
          <p:cNvSpPr>
            <a:spLocks noGrp="1"/>
          </p:cNvSpPr>
          <p:nvPr>
            <p:ph type="dt" sz="half" idx="10"/>
          </p:nvPr>
        </p:nvSpPr>
        <p:spPr/>
        <p:txBody>
          <a:bodyPr/>
          <a:lstStyle>
            <a:lvl1pPr>
              <a:defRPr/>
            </a:lvl1pPr>
          </a:lstStyle>
          <a:p>
            <a:pPr>
              <a:defRPr/>
            </a:pPr>
            <a:fld id="{0581E8DE-A2A8-4025-A6B0-F39E00640BE3}" type="datetime1">
              <a:rPr lang="en-US"/>
              <a:pPr>
                <a:defRPr/>
              </a:pPr>
              <a:t>2/2/2020</a:t>
            </a:fld>
            <a:endParaRPr lang="en-US"/>
          </a:p>
        </p:txBody>
      </p:sp>
      <p:sp>
        <p:nvSpPr>
          <p:cNvPr id="6" name="Footer Placeholder 4">
            <a:extLst>
              <a:ext uri="{FF2B5EF4-FFF2-40B4-BE49-F238E27FC236}">
                <a16:creationId xmlns:a16="http://schemas.microsoft.com/office/drawing/2014/main" xmlns="" id="{D43B5DCE-4CEC-4496-B2A9-1B54CF762F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0FAD0C0-A68F-41CA-80D9-445013E07C59}"/>
              </a:ext>
            </a:extLst>
          </p:cNvPr>
          <p:cNvSpPr>
            <a:spLocks noGrp="1"/>
          </p:cNvSpPr>
          <p:nvPr>
            <p:ph type="sldNum" sz="quarter" idx="12"/>
          </p:nvPr>
        </p:nvSpPr>
        <p:spPr/>
        <p:txBody>
          <a:bodyPr/>
          <a:lstStyle>
            <a:lvl1pPr>
              <a:defRPr/>
            </a:lvl1pPr>
          </a:lstStyle>
          <a:p>
            <a:pPr>
              <a:defRPr/>
            </a:pPr>
            <a:fld id="{BA16EBF9-CF3A-4B1B-ABD9-2956B4094996}" type="slidenum">
              <a:rPr lang="en-US" altLang="en-US"/>
              <a:pPr>
                <a:defRPr/>
              </a:pPr>
              <a:t>‹#›</a:t>
            </a:fld>
            <a:endParaRPr lang="en-US" altLang="en-US"/>
          </a:p>
        </p:txBody>
      </p:sp>
    </p:spTree>
    <p:extLst>
      <p:ext uri="{BB962C8B-B14F-4D97-AF65-F5344CB8AC3E}">
        <p14:creationId xmlns:p14="http://schemas.microsoft.com/office/powerpoint/2010/main" val="27767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63A1AB-1A01-45DC-91C1-B742ABAFA0DE}"/>
              </a:ext>
            </a:extLst>
          </p:cNvPr>
          <p:cNvSpPr>
            <a:spLocks noGrp="1"/>
          </p:cNvSpPr>
          <p:nvPr>
            <p:ph type="dt" sz="half" idx="10"/>
          </p:nvPr>
        </p:nvSpPr>
        <p:spPr/>
        <p:txBody>
          <a:bodyPr/>
          <a:lstStyle>
            <a:lvl1pPr>
              <a:defRPr/>
            </a:lvl1pPr>
          </a:lstStyle>
          <a:p>
            <a:pPr>
              <a:defRPr/>
            </a:pPr>
            <a:fld id="{EC6AB039-A270-4E18-9245-5947C4630A70}" type="datetime1">
              <a:rPr lang="en-US"/>
              <a:pPr>
                <a:defRPr/>
              </a:pPr>
              <a:t>2/2/2020</a:t>
            </a:fld>
            <a:endParaRPr lang="en-US"/>
          </a:p>
        </p:txBody>
      </p:sp>
      <p:sp>
        <p:nvSpPr>
          <p:cNvPr id="5" name="Footer Placeholder 4">
            <a:extLst>
              <a:ext uri="{FF2B5EF4-FFF2-40B4-BE49-F238E27FC236}">
                <a16:creationId xmlns:a16="http://schemas.microsoft.com/office/drawing/2014/main" xmlns="" id="{E0709D79-561D-4C3A-9609-51D29B51D3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3CB253C-78BE-428A-ACB5-BC6A9659C3CF}"/>
              </a:ext>
            </a:extLst>
          </p:cNvPr>
          <p:cNvSpPr>
            <a:spLocks noGrp="1"/>
          </p:cNvSpPr>
          <p:nvPr>
            <p:ph type="sldNum" sz="quarter" idx="12"/>
          </p:nvPr>
        </p:nvSpPr>
        <p:spPr/>
        <p:txBody>
          <a:bodyPr/>
          <a:lstStyle>
            <a:lvl1pPr>
              <a:defRPr/>
            </a:lvl1pPr>
          </a:lstStyle>
          <a:p>
            <a:pPr>
              <a:defRPr/>
            </a:pPr>
            <a:fld id="{4DE3834E-1E30-46F1-B11C-DB97AB74ECC9}" type="slidenum">
              <a:rPr lang="en-US" altLang="en-US"/>
              <a:pPr>
                <a:defRPr/>
              </a:pPr>
              <a:t>‹#›</a:t>
            </a:fld>
            <a:endParaRPr lang="en-US" altLang="en-US"/>
          </a:p>
        </p:txBody>
      </p:sp>
    </p:spTree>
    <p:extLst>
      <p:ext uri="{BB962C8B-B14F-4D97-AF65-F5344CB8AC3E}">
        <p14:creationId xmlns:p14="http://schemas.microsoft.com/office/powerpoint/2010/main" val="1592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7DA22B-68EF-4FAD-AF58-ADF2270F9B43}"/>
              </a:ext>
            </a:extLst>
          </p:cNvPr>
          <p:cNvSpPr>
            <a:spLocks noGrp="1"/>
          </p:cNvSpPr>
          <p:nvPr>
            <p:ph type="dt" sz="half" idx="10"/>
          </p:nvPr>
        </p:nvSpPr>
        <p:spPr/>
        <p:txBody>
          <a:bodyPr/>
          <a:lstStyle>
            <a:lvl1pPr>
              <a:defRPr/>
            </a:lvl1pPr>
          </a:lstStyle>
          <a:p>
            <a:pPr>
              <a:defRPr/>
            </a:pPr>
            <a:fld id="{3E20A5FE-A155-46B8-9E4F-B956860E9093}" type="datetime1">
              <a:rPr lang="en-US"/>
              <a:pPr>
                <a:defRPr/>
              </a:pPr>
              <a:t>2/2/2020</a:t>
            </a:fld>
            <a:endParaRPr lang="en-US"/>
          </a:p>
        </p:txBody>
      </p:sp>
      <p:sp>
        <p:nvSpPr>
          <p:cNvPr id="5" name="Footer Placeholder 4">
            <a:extLst>
              <a:ext uri="{FF2B5EF4-FFF2-40B4-BE49-F238E27FC236}">
                <a16:creationId xmlns:a16="http://schemas.microsoft.com/office/drawing/2014/main" xmlns="" id="{0C1C74A9-58A5-4CCE-BAD6-4CF7F62006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F380A38-0207-464A-8681-F46D077B5D22}"/>
              </a:ext>
            </a:extLst>
          </p:cNvPr>
          <p:cNvSpPr>
            <a:spLocks noGrp="1"/>
          </p:cNvSpPr>
          <p:nvPr>
            <p:ph type="sldNum" sz="quarter" idx="12"/>
          </p:nvPr>
        </p:nvSpPr>
        <p:spPr/>
        <p:txBody>
          <a:bodyPr/>
          <a:lstStyle>
            <a:lvl1pPr>
              <a:defRPr/>
            </a:lvl1pPr>
          </a:lstStyle>
          <a:p>
            <a:pPr>
              <a:defRPr/>
            </a:pPr>
            <a:fld id="{B2E6F2F2-43D0-420A-9698-E3F4C2AD8AE4}" type="slidenum">
              <a:rPr lang="en-US" altLang="en-US"/>
              <a:pPr>
                <a:defRPr/>
              </a:pPr>
              <a:t>‹#›</a:t>
            </a:fld>
            <a:endParaRPr lang="en-US" altLang="en-US"/>
          </a:p>
        </p:txBody>
      </p:sp>
    </p:spTree>
    <p:extLst>
      <p:ext uri="{BB962C8B-B14F-4D97-AF65-F5344CB8AC3E}">
        <p14:creationId xmlns:p14="http://schemas.microsoft.com/office/powerpoint/2010/main" val="680252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32177" y="274651"/>
            <a:ext cx="10972800" cy="947399"/>
          </a:xfrm>
          <a:prstGeom prst="rect">
            <a:avLst/>
          </a:prstGeom>
        </p:spPr>
        <p:txBody>
          <a:bodyPr spcFirstLastPara="1" wrap="square" lIns="91425" tIns="91425" rIns="91425" bIns="91425" anchor="b" anchorCtr="0"/>
          <a:lstStyle>
            <a:lvl1pPr lvl="0">
              <a:spcBef>
                <a:spcPts val="0"/>
              </a:spcBef>
              <a:spcAft>
                <a:spcPts val="0"/>
              </a:spcAft>
              <a:buSzPts val="3600"/>
              <a:buNone/>
              <a:defRPr sz="4000">
                <a:solidFill>
                  <a:srgbClr val="2185C5"/>
                </a:solidFill>
                <a:latin typeface="Calibri" panose="020F0502020204030204" pitchFamily="34" charset="0"/>
                <a:cs typeface="Calibri" panose="020F050202020403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33" name="Google Shape;33;p5"/>
          <p:cNvSpPr txBox="1">
            <a:spLocks noGrp="1"/>
          </p:cNvSpPr>
          <p:nvPr>
            <p:ph type="body" idx="1"/>
          </p:nvPr>
        </p:nvSpPr>
        <p:spPr>
          <a:xfrm>
            <a:off x="632177" y="1418602"/>
            <a:ext cx="10972800" cy="5149248"/>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000">
                <a:solidFill>
                  <a:schemeClr val="accent1">
                    <a:lumMod val="75000"/>
                  </a:schemeClr>
                </a:solidFill>
                <a:latin typeface="Calibri" panose="020F0502020204030204" pitchFamily="34" charset="0"/>
                <a:cs typeface="Calibri" panose="020F0502020204030204" pitchFamily="34"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34" name="Google Shape;34;p5"/>
          <p:cNvSpPr/>
          <p:nvPr/>
        </p:nvSpPr>
        <p:spPr>
          <a:xfrm>
            <a:off x="9808488" y="6755100"/>
            <a:ext cx="1191600" cy="102900"/>
          </a:xfrm>
          <a:prstGeom prst="rect">
            <a:avLst/>
          </a:prstGeom>
          <a:solidFill>
            <a:srgbClr val="FF9715"/>
          </a:solidFill>
          <a:ln>
            <a:noFill/>
          </a:ln>
        </p:spPr>
        <p:txBody>
          <a:bodyPr spcFirstLastPara="1" wrap="square" lIns="91425" tIns="91425" rIns="91425" bIns="91425" anchor="ctr" anchorCtr="0">
            <a:noAutofit/>
          </a:bodyPr>
          <a:lstStyle/>
          <a:p>
            <a:endParaRPr sz="1800">
              <a:solidFill>
                <a:srgbClr val="000000"/>
              </a:solidFill>
            </a:endParaRPr>
          </a:p>
        </p:txBody>
      </p:sp>
      <p:sp>
        <p:nvSpPr>
          <p:cNvPr id="35" name="Google Shape;35;p5"/>
          <p:cNvSpPr/>
          <p:nvPr/>
        </p:nvSpPr>
        <p:spPr>
          <a:xfrm>
            <a:off x="11000416" y="6755100"/>
            <a:ext cx="1191600" cy="102900"/>
          </a:xfrm>
          <a:prstGeom prst="rect">
            <a:avLst/>
          </a:prstGeom>
          <a:solidFill>
            <a:srgbClr val="F20253"/>
          </a:solidFill>
          <a:ln>
            <a:noFill/>
          </a:ln>
        </p:spPr>
        <p:txBody>
          <a:bodyPr spcFirstLastPara="1" wrap="square" lIns="91425" tIns="91425" rIns="91425" bIns="91425" anchor="ctr" anchorCtr="0">
            <a:noAutofit/>
          </a:bodyPr>
          <a:lstStyle/>
          <a:p>
            <a:endParaRPr sz="1800">
              <a:solidFill>
                <a:srgbClr val="000000"/>
              </a:solidFill>
            </a:endParaRPr>
          </a:p>
        </p:txBody>
      </p:sp>
      <p:sp>
        <p:nvSpPr>
          <p:cNvPr id="36" name="Google Shape;36;p5"/>
          <p:cNvSpPr/>
          <p:nvPr/>
        </p:nvSpPr>
        <p:spPr>
          <a:xfrm>
            <a:off x="0" y="6755100"/>
            <a:ext cx="1191600" cy="102900"/>
          </a:xfrm>
          <a:prstGeom prst="rect">
            <a:avLst/>
          </a:prstGeom>
          <a:solidFill>
            <a:srgbClr val="7ECEFD"/>
          </a:solidFill>
          <a:ln>
            <a:noFill/>
          </a:ln>
        </p:spPr>
        <p:txBody>
          <a:bodyPr spcFirstLastPara="1" wrap="square" lIns="91425" tIns="91425" rIns="91425" bIns="91425" anchor="ctr" anchorCtr="0">
            <a:noAutofit/>
          </a:bodyPr>
          <a:lstStyle/>
          <a:p>
            <a:endParaRPr sz="1800">
              <a:solidFill>
                <a:srgbClr val="000000"/>
              </a:solidFill>
            </a:endParaRPr>
          </a:p>
        </p:txBody>
      </p:sp>
      <p:sp>
        <p:nvSpPr>
          <p:cNvPr id="37" name="Google Shape;37;p5"/>
          <p:cNvSpPr/>
          <p:nvPr/>
        </p:nvSpPr>
        <p:spPr>
          <a:xfrm>
            <a:off x="1191613" y="6755100"/>
            <a:ext cx="8616800" cy="102900"/>
          </a:xfrm>
          <a:prstGeom prst="rect">
            <a:avLst/>
          </a:prstGeom>
          <a:solidFill>
            <a:srgbClr val="2185C5"/>
          </a:solidFill>
          <a:ln>
            <a:noFill/>
          </a:ln>
        </p:spPr>
        <p:txBody>
          <a:bodyPr spcFirstLastPara="1" wrap="square" lIns="91425" tIns="91425" rIns="91425" bIns="91425" anchor="ctr" anchorCtr="0">
            <a:noAutofit/>
          </a:bodyPr>
          <a:lstStyle/>
          <a:p>
            <a:endParaRPr sz="1800">
              <a:solidFill>
                <a:srgbClr val="000000"/>
              </a:solidFill>
            </a:endParaRPr>
          </a:p>
        </p:txBody>
      </p:sp>
      <p:sp>
        <p:nvSpPr>
          <p:cNvPr id="38" name="Google Shape;38;p5"/>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06188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K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Tree>
    <p:extLst>
      <p:ext uri="{BB962C8B-B14F-4D97-AF65-F5344CB8AC3E}">
        <p14:creationId xmlns:p14="http://schemas.microsoft.com/office/powerpoint/2010/main" val="13735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KS C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1</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CC64850C-0191-4DD4-93EE-FB03426C39FC}"/>
              </a:ext>
            </a:extLst>
          </p:cNvPr>
          <p:cNvSpPr txBox="1"/>
          <p:nvPr userDrawn="1"/>
        </p:nvSpPr>
        <p:spPr>
          <a:xfrm>
            <a:off x="10933471" y="689237"/>
            <a:ext cx="1202658" cy="553998"/>
          </a:xfrm>
          <a:prstGeom prst="rect">
            <a:avLst/>
          </a:prstGeom>
          <a:noFill/>
          <a:ln>
            <a:noFill/>
          </a:ln>
        </p:spPr>
        <p:txBody>
          <a:bodyPr wrap="square" tIns="0" rIns="36000" bIns="0" rtlCol="0">
            <a:spAutoFit/>
          </a:bodyPr>
          <a:lstStyle/>
          <a:p>
            <a:pPr algn="r"/>
            <a:r>
              <a:rPr kumimoji="0" lang="en-US"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The competence of the relevant bodies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234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NOKS C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2</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7D05A96A-ADED-4680-B316-546836F5F2B5}"/>
              </a:ext>
            </a:extLst>
          </p:cNvPr>
          <p:cNvSpPr txBox="1"/>
          <p:nvPr userDrawn="1"/>
        </p:nvSpPr>
        <p:spPr>
          <a:xfrm>
            <a:off x="10933471" y="689237"/>
            <a:ext cx="1202658" cy="923330"/>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Clear and demonstrable link between the NQF and the EQF levels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298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NOKS C3">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3</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DE0A30B4-6124-443D-ADF7-F884313481A3}"/>
              </a:ext>
            </a:extLst>
          </p:cNvPr>
          <p:cNvSpPr txBox="1"/>
          <p:nvPr userDrawn="1"/>
        </p:nvSpPr>
        <p:spPr>
          <a:xfrm>
            <a:off x="10933471" y="689237"/>
            <a:ext cx="1202658" cy="1107996"/>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Learning outcomes and validation of non-formal an informal learning</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315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NOKS C4">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4</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BD32D493-5582-4B8E-A006-49534F5931DA}"/>
              </a:ext>
            </a:extLst>
          </p:cNvPr>
          <p:cNvSpPr txBox="1"/>
          <p:nvPr userDrawn="1"/>
        </p:nvSpPr>
        <p:spPr>
          <a:xfrm>
            <a:off x="10933471" y="689237"/>
            <a:ext cx="1202658" cy="1292662"/>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The procedures for inclusion of qualifications and describing the place in the NQF are transparent</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801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NOKS C5">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5</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F120204D-4797-43C6-A22C-F2967F6EB7C1}"/>
              </a:ext>
            </a:extLst>
          </p:cNvPr>
          <p:cNvSpPr txBox="1"/>
          <p:nvPr userDrawn="1"/>
        </p:nvSpPr>
        <p:spPr>
          <a:xfrm>
            <a:off x="10933471" y="689237"/>
            <a:ext cx="1202658" cy="923330"/>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Quality assurance is in compliance with European principles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038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NOKS C6">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C3C6CB8E-CB90-4ABD-8552-BEDB8ECDBF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69850"/>
            <a:ext cx="4937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665653"/>
          </a:xfrm>
        </p:spPr>
        <p:txBody>
          <a:bodyPr/>
          <a:lstStyle>
            <a:lvl1pPr algn="ct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838200" y="1122218"/>
            <a:ext cx="10515600" cy="5054745"/>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xmlns="" id="{819C0F03-8A89-41EB-B5C4-B770363AF9B1}"/>
              </a:ext>
            </a:extLst>
          </p:cNvPr>
          <p:cNvSpPr>
            <a:spLocks noGrp="1"/>
          </p:cNvSpPr>
          <p:nvPr>
            <p:ph type="dt" sz="half" idx="10"/>
          </p:nvPr>
        </p:nvSpPr>
        <p:spPr/>
        <p:txBody>
          <a:bodyPr/>
          <a:lstStyle>
            <a:lvl1pPr>
              <a:defRPr/>
            </a:lvl1pPr>
          </a:lstStyle>
          <a:p>
            <a:pPr>
              <a:defRPr/>
            </a:pPr>
            <a:fld id="{9697B8A1-0561-4DC1-A3A0-A35D57B41230}" type="datetime1">
              <a:rPr lang="en-US"/>
              <a:pPr>
                <a:defRPr/>
              </a:pPr>
              <a:t>2/2/2020</a:t>
            </a:fld>
            <a:endParaRPr lang="en-US"/>
          </a:p>
        </p:txBody>
      </p:sp>
      <p:sp>
        <p:nvSpPr>
          <p:cNvPr id="7" name="Slide Number Placeholder 5">
            <a:extLst>
              <a:ext uri="{FF2B5EF4-FFF2-40B4-BE49-F238E27FC236}">
                <a16:creationId xmlns:a16="http://schemas.microsoft.com/office/drawing/2014/main" xmlns="" id="{59DDA443-1BDB-4181-BCE8-FE0E6DBD1788}"/>
              </a:ext>
            </a:extLst>
          </p:cNvPr>
          <p:cNvSpPr>
            <a:spLocks noGrp="1"/>
          </p:cNvSpPr>
          <p:nvPr>
            <p:ph type="sldNum" sz="quarter" idx="11"/>
          </p:nvPr>
        </p:nvSpPr>
        <p:spPr/>
        <p:txBody>
          <a:bodyPr/>
          <a:lstStyle>
            <a:lvl1pPr>
              <a:defRPr/>
            </a:lvl1pPr>
          </a:lstStyle>
          <a:p>
            <a:pPr>
              <a:defRPr/>
            </a:pPr>
            <a:fld id="{C1F8FA23-724F-4AD8-B498-1513BB2260ED}" type="slidenum">
              <a:rPr lang="en-US" altLang="en-US"/>
              <a:pPr>
                <a:defRPr/>
              </a:pPr>
              <a:t>‹#›</a:t>
            </a:fld>
            <a:endParaRPr lang="en-US" altLang="en-US"/>
          </a:p>
        </p:txBody>
      </p:sp>
      <p:pic>
        <p:nvPicPr>
          <p:cNvPr id="8" name="Picture 7">
            <a:extLst>
              <a:ext uri="{FF2B5EF4-FFF2-40B4-BE49-F238E27FC236}">
                <a16:creationId xmlns:a16="http://schemas.microsoft.com/office/drawing/2014/main" xmlns="" id="{C84DAC73-8299-4238-BF49-5D7EBBC348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9425" y="48816"/>
            <a:ext cx="1076537" cy="316309"/>
          </a:xfrm>
          <a:prstGeom prst="rect">
            <a:avLst/>
          </a:prstGeom>
        </p:spPr>
      </p:pic>
      <p:sp>
        <p:nvSpPr>
          <p:cNvPr id="5" name="TextBox 4">
            <a:extLst>
              <a:ext uri="{FF2B5EF4-FFF2-40B4-BE49-F238E27FC236}">
                <a16:creationId xmlns:a16="http://schemas.microsoft.com/office/drawing/2014/main" xmlns="" id="{5A10CB56-51E7-4530-8A4C-279AD20A1FED}"/>
              </a:ext>
            </a:extLst>
          </p:cNvPr>
          <p:cNvSpPr txBox="1"/>
          <p:nvPr userDrawn="1"/>
        </p:nvSpPr>
        <p:spPr>
          <a:xfrm>
            <a:off x="11069424" y="477742"/>
            <a:ext cx="1076537" cy="215444"/>
          </a:xfrm>
          <a:prstGeom prst="rect">
            <a:avLst/>
          </a:prstGeom>
          <a:solidFill>
            <a:srgbClr val="EF3738"/>
          </a:solidFill>
        </p:spPr>
        <p:txBody>
          <a:bodyPr wrap="square" tIns="0" bIns="0" rtlCol="0">
            <a:spAutoFit/>
          </a:bodyPr>
          <a:lstStyle/>
          <a:p>
            <a:pPr algn="r"/>
            <a:r>
              <a:rPr lang="en-US" sz="1400" dirty="0">
                <a:solidFill>
                  <a:schemeClr val="bg1"/>
                </a:solidFill>
                <a:latin typeface="Cambria" panose="02040503050406030204" pitchFamily="18" charset="0"/>
                <a:ea typeface="Cambria" panose="02040503050406030204" pitchFamily="18" charset="0"/>
              </a:rPr>
              <a:t>Criterion 6</a:t>
            </a:r>
            <a:endParaRPr lang="sr-Latn-RS" sz="1400"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59FB3468-82EB-4E4F-9AF6-E09E9C3977C9}"/>
              </a:ext>
            </a:extLst>
          </p:cNvPr>
          <p:cNvSpPr txBox="1"/>
          <p:nvPr userDrawn="1"/>
        </p:nvSpPr>
        <p:spPr>
          <a:xfrm>
            <a:off x="10844981" y="689237"/>
            <a:ext cx="1291148" cy="553998"/>
          </a:xfrm>
          <a:prstGeom prst="rect">
            <a:avLst/>
          </a:prstGeom>
          <a:noFill/>
          <a:ln>
            <a:noFill/>
          </a:ln>
        </p:spPr>
        <p:txBody>
          <a:bodyPr wrap="square" tIns="0" rIns="36000" bIns="0" rtlCol="0">
            <a:spAutoFit/>
          </a:bodyPr>
          <a:lstStyle/>
          <a:p>
            <a:pPr algn="r"/>
            <a:r>
              <a:rPr kumimoji="0" lang="en-GB" sz="1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j-cs"/>
              </a:rPr>
              <a:t>Approval of quality assurance bodies</a:t>
            </a:r>
            <a:endParaRPr lang="sr-Latn-RS" sz="1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047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8CCAFF6-9D66-4E53-B355-07C41F4F778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D8B292F-D53B-418B-B2F5-942C9F2CD68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E58C8BC-917F-4B4A-8915-CB98BF4A295E}"/>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B6BC1B4F-D70B-4F13-814F-9ADE5FC9EA97}" type="datetime1">
              <a:rPr lang="en-US"/>
              <a:pPr>
                <a:defRPr/>
              </a:pPr>
              <a:t>2/2/2020</a:t>
            </a:fld>
            <a:endParaRPr lang="en-US"/>
          </a:p>
        </p:txBody>
      </p:sp>
      <p:sp>
        <p:nvSpPr>
          <p:cNvPr id="5" name="Footer Placeholder 4">
            <a:extLst>
              <a:ext uri="{FF2B5EF4-FFF2-40B4-BE49-F238E27FC236}">
                <a16:creationId xmlns:a16="http://schemas.microsoft.com/office/drawing/2014/main" xmlns="" id="{C90CE55C-1A47-40C3-B501-0C0B34A3D780}"/>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86EEC7EE-1460-4243-8877-9404FDA1E60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844618F-1B34-41E6-B4ED-16FB4E3194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63" r:id="rId2"/>
    <p:sldLayoutId id="2147483764"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65"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79" r:id="rId23"/>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g"/><Relationship Id="rId12"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noks.mpn.gov.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image" Target="../media/image50.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81.xml.rels><?xml version="1.0" encoding="UTF-8" standalone="yes"?>
<Relationships xmlns="http://schemas.openxmlformats.org/package/2006/relationships"><Relationship Id="rId3" Type="http://schemas.openxmlformats.org/officeDocument/2006/relationships/hyperlink" Target="http://noks.mpn.gov.rs/"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xmlns="" id="{ACBDFF01-249A-418C-9479-E664F6DC2C66}"/>
              </a:ext>
            </a:extLst>
          </p:cNvPr>
          <p:cNvSpPr>
            <a:spLocks noGrp="1"/>
          </p:cNvSpPr>
          <p:nvPr>
            <p:ph type="ctrTitle"/>
          </p:nvPr>
        </p:nvSpPr>
        <p:spPr>
          <a:xfrm>
            <a:off x="1616075" y="450850"/>
            <a:ext cx="9144000" cy="2090738"/>
          </a:xfrm>
        </p:spPr>
        <p:txBody>
          <a:bodyPr/>
          <a:lstStyle/>
          <a:p>
            <a:pPr eaLnBrk="1" hangingPunct="1">
              <a:lnSpc>
                <a:spcPct val="100000"/>
              </a:lnSpc>
            </a:pPr>
            <a:r>
              <a:rPr lang="en-US" altLang="en-US" sz="2400" b="1" dirty="0">
                <a:solidFill>
                  <a:srgbClr val="222A35"/>
                </a:solidFill>
                <a:latin typeface="Cambria" panose="02040503050406030204" pitchFamily="18" charset="0"/>
              </a:rPr>
              <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THE REPUBLIC OF SERBIA </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Ministry of Education, Science and Technological Development</a:t>
            </a:r>
            <a:br>
              <a:rPr lang="en-US" altLang="en-US" sz="2400" b="1" dirty="0">
                <a:solidFill>
                  <a:srgbClr val="222A35"/>
                </a:solidFill>
                <a:latin typeface="Cambria" panose="02040503050406030204" pitchFamily="18" charset="0"/>
              </a:rPr>
            </a:br>
            <a:r>
              <a:rPr lang="en-US" altLang="en-US" sz="2400" b="1" dirty="0">
                <a:solidFill>
                  <a:srgbClr val="222A35"/>
                </a:solidFill>
                <a:latin typeface="Cambria" panose="02040503050406030204" pitchFamily="18" charset="0"/>
              </a:rPr>
              <a:t>National WG for Referencing NQFS to EQF</a:t>
            </a:r>
          </a:p>
        </p:txBody>
      </p:sp>
      <p:sp>
        <p:nvSpPr>
          <p:cNvPr id="7171" name="Subtitle 4">
            <a:extLst>
              <a:ext uri="{FF2B5EF4-FFF2-40B4-BE49-F238E27FC236}">
                <a16:creationId xmlns:a16="http://schemas.microsoft.com/office/drawing/2014/main" xmlns="" id="{3A04CF98-4C21-4439-B540-7C83B323B7B8}"/>
              </a:ext>
            </a:extLst>
          </p:cNvPr>
          <p:cNvSpPr>
            <a:spLocks noGrp="1"/>
          </p:cNvSpPr>
          <p:nvPr>
            <p:ph type="subTitle" idx="1"/>
          </p:nvPr>
        </p:nvSpPr>
        <p:spPr>
          <a:xfrm>
            <a:off x="1495425" y="3265488"/>
            <a:ext cx="9364663" cy="1306512"/>
          </a:xfrm>
        </p:spPr>
        <p:txBody>
          <a:bodyPr/>
          <a:lstStyle/>
          <a:p>
            <a:pPr eaLnBrk="1" hangingPunct="1"/>
            <a:r>
              <a:rPr lang="en-US" altLang="en-US" sz="2600" b="1" dirty="0">
                <a:solidFill>
                  <a:srgbClr val="222A35"/>
                </a:solidFill>
                <a:latin typeface="Cambria" panose="02040503050406030204" pitchFamily="18" charset="0"/>
              </a:rPr>
              <a:t>Referencing to the EQF and self-certification to the QF-EHEA</a:t>
            </a:r>
          </a:p>
          <a:p>
            <a:pPr eaLnBrk="1" hangingPunct="1"/>
            <a:r>
              <a:rPr lang="en-US" altLang="en-US" sz="2600" b="1" dirty="0">
                <a:solidFill>
                  <a:srgbClr val="222A35"/>
                </a:solidFill>
                <a:latin typeface="Cambria" panose="02040503050406030204" pitchFamily="18" charset="0"/>
              </a:rPr>
              <a:t>Presentation of the Referencing Report</a:t>
            </a:r>
          </a:p>
        </p:txBody>
      </p:sp>
      <p:sp>
        <p:nvSpPr>
          <p:cNvPr id="7172" name="TextBox 5">
            <a:extLst>
              <a:ext uri="{FF2B5EF4-FFF2-40B4-BE49-F238E27FC236}">
                <a16:creationId xmlns:a16="http://schemas.microsoft.com/office/drawing/2014/main" xmlns="" id="{446CAA73-DA17-4938-BAE9-6AD7AB9159EA}"/>
              </a:ext>
            </a:extLst>
          </p:cNvPr>
          <p:cNvSpPr txBox="1">
            <a:spLocks noChangeArrowheads="1"/>
          </p:cNvSpPr>
          <p:nvPr/>
        </p:nvSpPr>
        <p:spPr bwMode="auto">
          <a:xfrm>
            <a:off x="3681413" y="6096000"/>
            <a:ext cx="663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lnSpc>
                <a:spcPct val="100000"/>
              </a:lnSpc>
              <a:spcBef>
                <a:spcPct val="0"/>
              </a:spcBef>
              <a:buFontTx/>
              <a:buNone/>
            </a:pPr>
            <a:r>
              <a:rPr lang="en-US" altLang="en-US" sz="1600" b="1" dirty="0">
                <a:solidFill>
                  <a:srgbClr val="222A35"/>
                </a:solidFill>
                <a:latin typeface="Cambria" panose="02040503050406030204" pitchFamily="18" charset="0"/>
              </a:rPr>
              <a:t>             52th meeting of the EQF Advisory Group</a:t>
            </a:r>
          </a:p>
          <a:p>
            <a:pPr algn="r" eaLnBrk="1" hangingPunct="1">
              <a:lnSpc>
                <a:spcPct val="100000"/>
              </a:lnSpc>
              <a:spcBef>
                <a:spcPct val="0"/>
              </a:spcBef>
              <a:buFontTx/>
              <a:buNone/>
            </a:pPr>
            <a:r>
              <a:rPr lang="en-US" altLang="en-US" sz="1600" b="1" dirty="0">
                <a:solidFill>
                  <a:srgbClr val="222A35"/>
                </a:solidFill>
                <a:latin typeface="Cambria" panose="02040503050406030204" pitchFamily="18" charset="0"/>
              </a:rPr>
              <a:t> Brussels, February 4</a:t>
            </a:r>
            <a:r>
              <a:rPr lang="en-US" altLang="en-US" sz="1600" b="1" baseline="30000" dirty="0">
                <a:solidFill>
                  <a:srgbClr val="222A35"/>
                </a:solidFill>
                <a:latin typeface="Cambria" panose="02040503050406030204" pitchFamily="18" charset="0"/>
              </a:rPr>
              <a:t>th</a:t>
            </a:r>
            <a:r>
              <a:rPr lang="en-US" altLang="en-US" sz="1600" b="1" dirty="0">
                <a:solidFill>
                  <a:srgbClr val="222A35"/>
                </a:solidFill>
                <a:latin typeface="Cambria" panose="02040503050406030204" pitchFamily="18" charset="0"/>
              </a:rPr>
              <a:t> 2020.</a:t>
            </a:r>
          </a:p>
        </p:txBody>
      </p:sp>
      <p:pic>
        <p:nvPicPr>
          <p:cNvPr id="7173" name="Picture 4">
            <a:extLst>
              <a:ext uri="{FF2B5EF4-FFF2-40B4-BE49-F238E27FC236}">
                <a16:creationId xmlns:a16="http://schemas.microsoft.com/office/drawing/2014/main" xmlns="" id="{2B86243F-FC54-4921-A30C-596982400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8750"/>
            <a:ext cx="879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01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FF49A-C551-41BB-AC0B-CA51000AB30E}"/>
              </a:ext>
            </a:extLst>
          </p:cNvPr>
          <p:cNvSpPr>
            <a:spLocks noGrp="1"/>
          </p:cNvSpPr>
          <p:nvPr>
            <p:ph type="title"/>
          </p:nvPr>
        </p:nvSpPr>
        <p:spPr>
          <a:xfrm>
            <a:off x="838200" y="365125"/>
            <a:ext cx="10515600" cy="812622"/>
          </a:xfrm>
        </p:spPr>
        <p:txBody>
          <a:bodyPr/>
          <a:lstStyle/>
          <a:p>
            <a:r>
              <a:rPr lang="en-US" dirty="0"/>
              <a:t>Specific NQFS </a:t>
            </a:r>
            <a:r>
              <a:rPr lang="en-GB" dirty="0"/>
              <a:t>attributes</a:t>
            </a:r>
            <a:endParaRPr lang="sr-Latn-RS" dirty="0"/>
          </a:p>
        </p:txBody>
      </p:sp>
      <p:sp>
        <p:nvSpPr>
          <p:cNvPr id="3" name="Content Placeholder 2">
            <a:extLst>
              <a:ext uri="{FF2B5EF4-FFF2-40B4-BE49-F238E27FC236}">
                <a16:creationId xmlns:a16="http://schemas.microsoft.com/office/drawing/2014/main" xmlns="" id="{4F1BCC4F-8F8E-4005-9C5F-C4A5AA4EC161}"/>
              </a:ext>
            </a:extLst>
          </p:cNvPr>
          <p:cNvSpPr>
            <a:spLocks noGrp="1"/>
          </p:cNvSpPr>
          <p:nvPr>
            <p:ph idx="1"/>
          </p:nvPr>
        </p:nvSpPr>
        <p:spPr>
          <a:xfrm>
            <a:off x="838200" y="1508759"/>
            <a:ext cx="10162032" cy="4668203"/>
          </a:xfrm>
        </p:spPr>
        <p:txBody>
          <a:bodyPr/>
          <a:lstStyle/>
          <a:p>
            <a:pPr algn="just">
              <a:lnSpc>
                <a:spcPct val="100000"/>
              </a:lnSpc>
              <a:spcAft>
                <a:spcPts val="600"/>
              </a:spcAft>
            </a:pPr>
            <a:r>
              <a:rPr lang="en-US" sz="2400" i="1" dirty="0"/>
              <a:t>Two sublevels </a:t>
            </a:r>
            <a:r>
              <a:rPr lang="en-US" sz="2400" dirty="0"/>
              <a:t>at level 6 and 7 as result of national context and stakeholders acceptance of qualifications in new framework</a:t>
            </a:r>
          </a:p>
          <a:p>
            <a:pPr lvl="0" algn="just">
              <a:lnSpc>
                <a:spcPct val="100000"/>
              </a:lnSpc>
              <a:spcAft>
                <a:spcPts val="600"/>
              </a:spcAft>
            </a:pPr>
            <a:r>
              <a:rPr lang="en-GB" sz="2400" i="1" dirty="0"/>
              <a:t>The skills descriptions </a:t>
            </a:r>
            <a:r>
              <a:rPr lang="en-GB" sz="2400" dirty="0"/>
              <a:t>in the NQFS have been extended to other aspects such as 'complexity of problems', 'communication', 'use of equipment’</a:t>
            </a:r>
          </a:p>
          <a:p>
            <a:pPr lvl="0" algn="just">
              <a:lnSpc>
                <a:spcPct val="100000"/>
              </a:lnSpc>
              <a:spcAft>
                <a:spcPts val="600"/>
              </a:spcAft>
            </a:pPr>
            <a:r>
              <a:rPr lang="en-GB" sz="2400" i="1" dirty="0"/>
              <a:t>Abilities and attitudes </a:t>
            </a:r>
            <a:r>
              <a:rPr lang="en-GB" sz="2400" dirty="0"/>
              <a:t>- apart from the main determinants (responsibility and autonomy) for description of outcomes per levels, contain other criteria, for example “demonstrating entrepreneurialism”</a:t>
            </a:r>
          </a:p>
          <a:p>
            <a:pPr lvl="0" algn="just">
              <a:lnSpc>
                <a:spcPct val="100000"/>
              </a:lnSpc>
              <a:spcAft>
                <a:spcPts val="600"/>
              </a:spcAft>
            </a:pPr>
            <a:r>
              <a:rPr lang="en-GB" sz="2400" dirty="0"/>
              <a:t>3, 4 and 5 are slightly demanding than EQF levels (international experts observation)</a:t>
            </a:r>
          </a:p>
        </p:txBody>
      </p:sp>
    </p:spTree>
    <p:extLst>
      <p:ext uri="{BB962C8B-B14F-4D97-AF65-F5344CB8AC3E}">
        <p14:creationId xmlns:p14="http://schemas.microsoft.com/office/powerpoint/2010/main" val="390186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290177B-FBFD-42B2-B8CB-83D73F8969BD}"/>
              </a:ext>
            </a:extLst>
          </p:cNvPr>
          <p:cNvGraphicFramePr>
            <a:graphicFrameLocks noGrp="1"/>
          </p:cNvGraphicFramePr>
          <p:nvPr>
            <p:ph idx="1"/>
            <p:extLst>
              <p:ext uri="{D42A27DB-BD31-4B8C-83A1-F6EECF244321}">
                <p14:modId xmlns:p14="http://schemas.microsoft.com/office/powerpoint/2010/main" val="728784657"/>
              </p:ext>
            </p:extLst>
          </p:nvPr>
        </p:nvGraphicFramePr>
        <p:xfrm>
          <a:off x="169585" y="445780"/>
          <a:ext cx="11128908" cy="2678187"/>
        </p:xfrm>
        <a:graphic>
          <a:graphicData uri="http://schemas.openxmlformats.org/drawingml/2006/table">
            <a:tbl>
              <a:tblPr firstRow="1" firstCol="1" bandRow="1">
                <a:tableStyleId>{5DA37D80-6434-44D0-A028-1B22A696006F}</a:tableStyleId>
              </a:tblPr>
              <a:tblGrid>
                <a:gridCol w="517261">
                  <a:extLst>
                    <a:ext uri="{9D8B030D-6E8A-4147-A177-3AD203B41FA5}">
                      <a16:colId xmlns:a16="http://schemas.microsoft.com/office/drawing/2014/main" xmlns="" val="3842753090"/>
                    </a:ext>
                  </a:extLst>
                </a:gridCol>
                <a:gridCol w="4757917">
                  <a:extLst>
                    <a:ext uri="{9D8B030D-6E8A-4147-A177-3AD203B41FA5}">
                      <a16:colId xmlns:a16="http://schemas.microsoft.com/office/drawing/2014/main" xmlns="" val="2310356398"/>
                    </a:ext>
                  </a:extLst>
                </a:gridCol>
                <a:gridCol w="5280594">
                  <a:extLst>
                    <a:ext uri="{9D8B030D-6E8A-4147-A177-3AD203B41FA5}">
                      <a16:colId xmlns:a16="http://schemas.microsoft.com/office/drawing/2014/main" xmlns="" val="2458754911"/>
                    </a:ext>
                  </a:extLst>
                </a:gridCol>
                <a:gridCol w="573136">
                  <a:extLst>
                    <a:ext uri="{9D8B030D-6E8A-4147-A177-3AD203B41FA5}">
                      <a16:colId xmlns:a16="http://schemas.microsoft.com/office/drawing/2014/main" xmlns="" val="1220203344"/>
                    </a:ext>
                  </a:extLst>
                </a:gridCol>
              </a:tblGrid>
              <a:tr h="691266">
                <a:tc rowSpan="3">
                  <a:txBody>
                    <a:bodyPr/>
                    <a:lstStyle/>
                    <a:p>
                      <a:pPr algn="ctr">
                        <a:lnSpc>
                          <a:spcPct val="120000"/>
                        </a:lnSpc>
                        <a:spcAft>
                          <a:spcPts val="0"/>
                        </a:spcAft>
                      </a:pPr>
                      <a:r>
                        <a:rPr lang="en-GB" sz="1200" dirty="0">
                          <a:effectLst/>
                          <a:latin typeface="Cambria" panose="02040503050406030204" pitchFamily="18" charset="0"/>
                          <a:ea typeface="Cambria" panose="02040503050406030204" pitchFamily="18" charset="0"/>
                        </a:rPr>
                        <a:t>EQF</a:t>
                      </a:r>
                      <a:endParaRPr lang="sr-Latn-RS" sz="1200" dirty="0">
                        <a:effectLst/>
                        <a:latin typeface="Cambria" panose="02040503050406030204" pitchFamily="18" charset="0"/>
                        <a:ea typeface="Cambria" panose="02040503050406030204" pitchFamily="18" charset="0"/>
                      </a:endParaRPr>
                    </a:p>
                    <a:p>
                      <a:pPr algn="ctr">
                        <a:lnSpc>
                          <a:spcPct val="120000"/>
                        </a:lnSpc>
                        <a:spcAft>
                          <a:spcPts val="0"/>
                        </a:spcAft>
                      </a:pPr>
                      <a:r>
                        <a:rPr lang="en-GB" sz="1200" dirty="0">
                          <a:effectLst/>
                          <a:latin typeface="Cambria" panose="02040503050406030204" pitchFamily="18" charset="0"/>
                          <a:ea typeface="Cambria" panose="02040503050406030204" pitchFamily="18" charset="0"/>
                        </a:rPr>
                        <a:t>LEVEL 2</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KNOWLEDGE</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u="sng" dirty="0">
                          <a:solidFill>
                            <a:srgbClr val="000000"/>
                          </a:solidFill>
                          <a:effectLst/>
                          <a:latin typeface="Times New Roman" panose="02020603050405020304" pitchFamily="18" charset="0"/>
                          <a:ea typeface="Calibri" panose="020F0502020204030204" pitchFamily="34" charset="0"/>
                        </a:rPr>
                        <a:t>Basic factual knowledge</a:t>
                      </a:r>
                      <a:r>
                        <a:rPr lang="en-GB" sz="1200" b="0" i="0" dirty="0">
                          <a:solidFill>
                            <a:srgbClr val="000000"/>
                          </a:solidFill>
                          <a:effectLst/>
                          <a:latin typeface="Times New Roman" panose="02020603050405020304" pitchFamily="18" charset="0"/>
                          <a:ea typeface="Calibri" panose="020F0502020204030204" pitchFamily="34" charset="0"/>
                        </a:rPr>
                        <a:t> of a </a:t>
                      </a:r>
                      <a:r>
                        <a:rPr lang="en-GB" sz="1200" b="0" i="0" u="sng" dirty="0">
                          <a:solidFill>
                            <a:srgbClr val="000000"/>
                          </a:solidFill>
                          <a:effectLst/>
                          <a:latin typeface="Times New Roman" panose="02020603050405020304" pitchFamily="18" charset="0"/>
                          <a:ea typeface="Calibri" panose="020F0502020204030204" pitchFamily="34" charset="0"/>
                        </a:rPr>
                        <a:t>field of work or study</a:t>
                      </a:r>
                      <a:endParaRPr lang="sr-Latn-RS" sz="1200" b="0" i="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KNOWLEDGE</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dirty="0">
                          <a:solidFill>
                            <a:srgbClr val="000000"/>
                          </a:solidFill>
                          <a:effectLst/>
                          <a:latin typeface="Times New Roman" panose="02020603050405020304" pitchFamily="18" charset="0"/>
                          <a:ea typeface="Calibri" panose="020F0502020204030204" pitchFamily="34" charset="0"/>
                        </a:rPr>
                        <a:t>Possesses </a:t>
                      </a:r>
                      <a:r>
                        <a:rPr lang="en-GB" sz="1200" b="0" i="0" u="sng" dirty="0">
                          <a:solidFill>
                            <a:srgbClr val="000000"/>
                          </a:solidFill>
                          <a:effectLst/>
                          <a:latin typeface="Times New Roman" panose="02020603050405020304" pitchFamily="18" charset="0"/>
                          <a:ea typeface="Calibri" panose="020F0502020204030204" pitchFamily="34" charset="0"/>
                        </a:rPr>
                        <a:t>general and vocational knowledge of facts and basic principles </a:t>
                      </a:r>
                      <a:r>
                        <a:rPr lang="en-GB" sz="1200" b="0" i="0" dirty="0">
                          <a:solidFill>
                            <a:srgbClr val="000000"/>
                          </a:solidFill>
                          <a:effectLst/>
                          <a:latin typeface="Times New Roman" panose="02020603050405020304" pitchFamily="18" charset="0"/>
                          <a:ea typeface="Calibri" panose="020F0502020204030204" pitchFamily="34" charset="0"/>
                        </a:rPr>
                        <a:t>necessary</a:t>
                      </a:r>
                      <a:r>
                        <a:rPr lang="en-GB" sz="1200" b="0" i="0" u="sng" dirty="0">
                          <a:solidFill>
                            <a:srgbClr val="000000"/>
                          </a:solidFill>
                          <a:effectLst/>
                          <a:latin typeface="Times New Roman" panose="02020603050405020304" pitchFamily="18" charset="0"/>
                          <a:ea typeface="Calibri" panose="020F0502020204030204" pitchFamily="34" charset="0"/>
                        </a:rPr>
                        <a:t> for work and / or learning</a:t>
                      </a:r>
                      <a:endParaRPr lang="sr-Latn-RS" sz="1200" b="0" i="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lnSpc>
                          <a:spcPct val="120000"/>
                        </a:lnSpc>
                        <a:spcAft>
                          <a:spcPts val="0"/>
                        </a:spcAft>
                      </a:pPr>
                      <a:r>
                        <a:rPr lang="en-GB" sz="1200" dirty="0">
                          <a:effectLst/>
                          <a:latin typeface="Cambria" panose="02040503050406030204" pitchFamily="18" charset="0"/>
                          <a:ea typeface="Cambria" panose="02040503050406030204" pitchFamily="18" charset="0"/>
                        </a:rPr>
                        <a:t>NQFS</a:t>
                      </a:r>
                      <a:endParaRPr lang="sr-Latn-RS" sz="1200" dirty="0">
                        <a:effectLst/>
                        <a:latin typeface="Cambria" panose="02040503050406030204" pitchFamily="18" charset="0"/>
                        <a:ea typeface="Cambria" panose="02040503050406030204" pitchFamily="18" charset="0"/>
                      </a:endParaRPr>
                    </a:p>
                    <a:p>
                      <a:pPr algn="ctr">
                        <a:lnSpc>
                          <a:spcPct val="120000"/>
                        </a:lnSpc>
                        <a:spcAft>
                          <a:spcPts val="0"/>
                        </a:spcAft>
                      </a:pPr>
                      <a:r>
                        <a:rPr lang="en-GB" sz="1200" dirty="0">
                          <a:effectLst/>
                          <a:latin typeface="Cambria" panose="02040503050406030204" pitchFamily="18" charset="0"/>
                          <a:ea typeface="Cambria" panose="02040503050406030204" pitchFamily="18" charset="0"/>
                        </a:rPr>
                        <a:t>LEVEL 2</a:t>
                      </a:r>
                      <a:endParaRPr lang="sr-Latn-R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278056117"/>
                  </a:ext>
                </a:extLst>
              </a:tr>
              <a:tr h="905608">
                <a:tc vMerge="1">
                  <a:txBody>
                    <a:bodyPr/>
                    <a:lstStyle/>
                    <a:p>
                      <a:endParaRPr lang="sr-Latn-RS"/>
                    </a:p>
                  </a:txBody>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SKILLS</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dirty="0">
                          <a:solidFill>
                            <a:srgbClr val="000000"/>
                          </a:solidFill>
                          <a:effectLst/>
                          <a:latin typeface="Times New Roman" panose="02020603050405020304" pitchFamily="18" charset="0"/>
                          <a:ea typeface="Calibri" panose="020F0502020204030204" pitchFamily="34" charset="0"/>
                        </a:rPr>
                        <a:t>Basic </a:t>
                      </a:r>
                      <a:r>
                        <a:rPr lang="en-GB" sz="1200" b="0" i="0" u="sng" dirty="0">
                          <a:solidFill>
                            <a:srgbClr val="000000"/>
                          </a:solidFill>
                          <a:effectLst/>
                          <a:latin typeface="Times New Roman" panose="02020603050405020304" pitchFamily="18" charset="0"/>
                          <a:ea typeface="Calibri" panose="020F0502020204030204" pitchFamily="34" charset="0"/>
                        </a:rPr>
                        <a:t>cognitive and practical skills</a:t>
                      </a:r>
                      <a:r>
                        <a:rPr lang="en-GB" sz="1200" b="0" i="0" dirty="0">
                          <a:solidFill>
                            <a:srgbClr val="000000"/>
                          </a:solidFill>
                          <a:effectLst/>
                          <a:latin typeface="Times New Roman" panose="02020603050405020304" pitchFamily="18" charset="0"/>
                          <a:ea typeface="Calibri" panose="020F0502020204030204" pitchFamily="34" charset="0"/>
                        </a:rPr>
                        <a:t> required to use relevant information in order </a:t>
                      </a:r>
                      <a:r>
                        <a:rPr lang="en-GB" sz="1200" b="0" i="0" u="sng" dirty="0">
                          <a:solidFill>
                            <a:srgbClr val="000000"/>
                          </a:solidFill>
                          <a:effectLst/>
                          <a:latin typeface="Times New Roman" panose="02020603050405020304" pitchFamily="18" charset="0"/>
                          <a:ea typeface="Calibri" panose="020F0502020204030204" pitchFamily="34" charset="0"/>
                        </a:rPr>
                        <a:t>to carry</a:t>
                      </a:r>
                      <a:br>
                        <a:rPr lang="en-GB" sz="1200" b="0" i="0" u="sng" dirty="0">
                          <a:solidFill>
                            <a:srgbClr val="000000"/>
                          </a:solidFill>
                          <a:effectLst/>
                          <a:latin typeface="Times New Roman" panose="02020603050405020304" pitchFamily="18" charset="0"/>
                          <a:ea typeface="Calibri" panose="020F0502020204030204" pitchFamily="34" charset="0"/>
                        </a:rPr>
                      </a:br>
                      <a:r>
                        <a:rPr lang="en-GB" sz="1200" b="0" i="0" u="sng" dirty="0">
                          <a:solidFill>
                            <a:srgbClr val="000000"/>
                          </a:solidFill>
                          <a:effectLst/>
                          <a:latin typeface="Times New Roman" panose="02020603050405020304" pitchFamily="18" charset="0"/>
                          <a:ea typeface="Calibri" panose="020F0502020204030204" pitchFamily="34" charset="0"/>
                        </a:rPr>
                        <a:t>out tasks </a:t>
                      </a:r>
                      <a:r>
                        <a:rPr lang="en-GB" sz="1200" b="0" i="0" dirty="0">
                          <a:solidFill>
                            <a:srgbClr val="000000"/>
                          </a:solidFill>
                          <a:effectLst/>
                          <a:latin typeface="Times New Roman" panose="02020603050405020304" pitchFamily="18" charset="0"/>
                          <a:ea typeface="Calibri" panose="020F0502020204030204" pitchFamily="34" charset="0"/>
                        </a:rPr>
                        <a:t>and </a:t>
                      </a:r>
                      <a:r>
                        <a:rPr lang="en-GB" sz="1200" b="0" i="0" u="sng" dirty="0">
                          <a:solidFill>
                            <a:srgbClr val="000000"/>
                          </a:solidFill>
                          <a:effectLst/>
                          <a:latin typeface="Times New Roman" panose="02020603050405020304" pitchFamily="18" charset="0"/>
                          <a:ea typeface="Calibri" panose="020F0502020204030204" pitchFamily="34" charset="0"/>
                        </a:rPr>
                        <a:t>to solve </a:t>
                      </a:r>
                      <a:r>
                        <a:rPr lang="en-GB" sz="1200" b="0" i="0" u="sng" dirty="0">
                          <a:solidFill>
                            <a:srgbClr val="000000"/>
                          </a:solidFill>
                          <a:effectLst/>
                          <a:latin typeface="Times New Roman" panose="02020603050405020304" pitchFamily="18" charset="0"/>
                          <a:ea typeface="Times New Roman" panose="02020603050405020304" pitchFamily="18" charset="0"/>
                        </a:rPr>
                        <a:t>routine problems </a:t>
                      </a:r>
                      <a:r>
                        <a:rPr lang="en-GB" sz="1200" b="0" i="0" dirty="0">
                          <a:solidFill>
                            <a:srgbClr val="000000"/>
                          </a:solidFill>
                          <a:effectLst/>
                          <a:latin typeface="Times New Roman" panose="02020603050405020304" pitchFamily="18" charset="0"/>
                          <a:ea typeface="Times New Roman" panose="02020603050405020304" pitchFamily="18" charset="0"/>
                        </a:rPr>
                        <a:t>using </a:t>
                      </a:r>
                      <a:r>
                        <a:rPr lang="en-GB" sz="1200" b="0" i="0" u="sng" dirty="0">
                          <a:solidFill>
                            <a:srgbClr val="000000"/>
                          </a:solidFill>
                          <a:effectLst/>
                          <a:latin typeface="Times New Roman" panose="02020603050405020304" pitchFamily="18" charset="0"/>
                          <a:ea typeface="Calibri" panose="020F0502020204030204" pitchFamily="34" charset="0"/>
                        </a:rPr>
                        <a:t>simple rules and tools</a:t>
                      </a:r>
                      <a:endParaRPr lang="sr-Latn-RS" sz="1200" b="0" i="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SKILLS</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Applies the </a:t>
                      </a:r>
                      <a:r>
                        <a:rPr lang="en-GB" sz="1200" b="0" i="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skills</a:t>
                      </a:r>
                      <a:r>
                        <a:rPr lang="en-GB" sz="12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required to perform </a:t>
                      </a:r>
                      <a:r>
                        <a:rPr lang="en-GB" sz="1200" b="0" i="0" u="sng" dirty="0">
                          <a:effectLst/>
                          <a:latin typeface="Times New Roman" panose="02020603050405020304" pitchFamily="18" charset="0"/>
                          <a:ea typeface="Calibri" panose="020F0502020204030204" pitchFamily="34" charset="0"/>
                          <a:cs typeface="Times New Roman" panose="02020603050405020304" pitchFamily="18" charset="0"/>
                        </a:rPr>
                        <a:t>routine, pre-determined operational tasks</a:t>
                      </a:r>
                      <a:r>
                        <a:rPr lang="en-GB" sz="1200" b="0" i="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r-Latn-RS" sz="1200" b="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i="0" u="none" dirty="0">
                          <a:solidFill>
                            <a:srgbClr val="000000"/>
                          </a:solidFill>
                          <a:effectLst/>
                          <a:latin typeface="Times New Roman" panose="02020603050405020304" pitchFamily="18" charset="0"/>
                          <a:ea typeface="Calibri" panose="020F0502020204030204" pitchFamily="34" charset="0"/>
                        </a:rPr>
                        <a:t>Handles tools and machines </a:t>
                      </a:r>
                      <a:r>
                        <a:rPr lang="en-GB" sz="1200" b="0" i="0" u="sng" dirty="0">
                          <a:solidFill>
                            <a:srgbClr val="000000"/>
                          </a:solidFill>
                          <a:effectLst/>
                          <a:latin typeface="Times New Roman" panose="02020603050405020304" pitchFamily="18" charset="0"/>
                          <a:ea typeface="Calibri" panose="020F0502020204030204" pitchFamily="34" charset="0"/>
                        </a:rPr>
                        <a:t>following detailed technical instructions</a:t>
                      </a:r>
                      <a:r>
                        <a:rPr lang="en-GB" sz="1200" b="0" i="0" dirty="0">
                          <a:solidFill>
                            <a:srgbClr val="000000"/>
                          </a:solidFill>
                          <a:effectLst/>
                          <a:latin typeface="Times New Roman" panose="02020603050405020304" pitchFamily="18" charset="0"/>
                          <a:ea typeface="Calibri" panose="020F0502020204030204" pitchFamily="34" charset="0"/>
                        </a:rPr>
                        <a:t> using </a:t>
                      </a:r>
                      <a:r>
                        <a:rPr lang="en-GB" sz="1200" b="0" i="0" u="sng" dirty="0">
                          <a:solidFill>
                            <a:srgbClr val="000000"/>
                          </a:solidFill>
                          <a:effectLst/>
                          <a:latin typeface="Times New Roman" panose="02020603050405020304" pitchFamily="18" charset="0"/>
                          <a:ea typeface="Calibri" panose="020F0502020204030204" pitchFamily="34" charset="0"/>
                        </a:rPr>
                        <a:t>prescribed work materials</a:t>
                      </a:r>
                      <a:endParaRPr lang="sr-Latn-RS" sz="1200" b="0" i="0" u="sng"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sr-Latn-RS"/>
                    </a:p>
                  </a:txBody>
                  <a:tcPr/>
                </a:tc>
                <a:extLst>
                  <a:ext uri="{0D108BD9-81ED-4DB2-BD59-A6C34878D82A}">
                    <a16:rowId xmlns:a16="http://schemas.microsoft.com/office/drawing/2014/main" xmlns="" val="1533329916"/>
                  </a:ext>
                </a:extLst>
              </a:tr>
              <a:tr h="905608">
                <a:tc vMerge="1">
                  <a:txBody>
                    <a:bodyPr/>
                    <a:lstStyle/>
                    <a:p>
                      <a:endParaRPr lang="sr-Latn-RS"/>
                    </a:p>
                  </a:txBody>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RESPONSIBILITY AND AUTONOMY</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dirty="0">
                          <a:solidFill>
                            <a:srgbClr val="000000"/>
                          </a:solidFill>
                          <a:effectLst/>
                          <a:latin typeface="Times New Roman" panose="02020603050405020304" pitchFamily="18" charset="0"/>
                          <a:ea typeface="Calibri" panose="020F0502020204030204" pitchFamily="34" charset="0"/>
                        </a:rPr>
                        <a:t>Work or </a:t>
                      </a:r>
                      <a:r>
                        <a:rPr lang="en-GB" sz="1200" b="0" i="0" dirty="0">
                          <a:solidFill>
                            <a:srgbClr val="000000"/>
                          </a:solidFill>
                          <a:effectLst/>
                          <a:latin typeface="Times New Roman" panose="02020603050405020304" pitchFamily="18" charset="0"/>
                          <a:ea typeface="Times New Roman" panose="02020603050405020304" pitchFamily="18" charset="0"/>
                        </a:rPr>
                        <a:t>study </a:t>
                      </a:r>
                      <a:r>
                        <a:rPr lang="en-GB" sz="1200" b="0" i="0" u="sng" dirty="0">
                          <a:solidFill>
                            <a:srgbClr val="000000"/>
                          </a:solidFill>
                          <a:effectLst/>
                          <a:latin typeface="Times New Roman" panose="02020603050405020304" pitchFamily="18" charset="0"/>
                          <a:ea typeface="Times New Roman" panose="02020603050405020304" pitchFamily="18" charset="0"/>
                        </a:rPr>
                        <a:t>under supervision with</a:t>
                      </a:r>
                      <a:r>
                        <a:rPr lang="en-GB" sz="1200" b="0" i="0" u="sng" dirty="0">
                          <a:solidFill>
                            <a:srgbClr val="000000"/>
                          </a:solidFill>
                          <a:effectLst/>
                          <a:latin typeface="Times New Roman" panose="02020603050405020304" pitchFamily="18" charset="0"/>
                          <a:ea typeface="Calibri" panose="020F0502020204030204" pitchFamily="34" charset="0"/>
                        </a:rPr>
                        <a:t> certain level of autonomy</a:t>
                      </a:r>
                      <a:endParaRPr lang="sr-Latn-RS" sz="1200" b="0" i="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20000"/>
                        </a:lnSpc>
                        <a:spcAft>
                          <a:spcPts val="0"/>
                        </a:spcAft>
                      </a:pPr>
                      <a:r>
                        <a:rPr lang="en-GB" sz="1200" b="0" i="0" dirty="0">
                          <a:effectLst/>
                          <a:latin typeface="Cambria" panose="02040503050406030204" pitchFamily="18" charset="0"/>
                          <a:ea typeface="Cambria" panose="02040503050406030204" pitchFamily="18" charset="0"/>
                        </a:rPr>
                        <a:t>ABILITIES AND ATTITUDES</a:t>
                      </a:r>
                      <a:endParaRPr lang="sr-Latn-RS" sz="1200" b="0" i="0" dirty="0">
                        <a:effectLst/>
                        <a:latin typeface="Cambria" panose="02040503050406030204" pitchFamily="18" charset="0"/>
                        <a:ea typeface="Cambria" panose="02040503050406030204" pitchFamily="18" charset="0"/>
                      </a:endParaRPr>
                    </a:p>
                    <a:p>
                      <a:pPr>
                        <a:lnSpc>
                          <a:spcPct val="120000"/>
                        </a:lnSpc>
                        <a:spcAft>
                          <a:spcPts val="0"/>
                        </a:spcAft>
                      </a:pPr>
                      <a:r>
                        <a:rPr lang="en-GB" sz="12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Performs tasks in accordance with </a:t>
                      </a:r>
                      <a:r>
                        <a:rPr lang="en-GB" sz="1200" b="0" i="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established technical and technological procedures, with supervision;</a:t>
                      </a:r>
                      <a:endParaRPr lang="sr-Latn-RS" sz="1200" b="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i="0" u="sng" dirty="0">
                          <a:solidFill>
                            <a:srgbClr val="000000"/>
                          </a:solidFill>
                          <a:effectLst/>
                          <a:latin typeface="Times New Roman" panose="02020603050405020304" pitchFamily="18" charset="0"/>
                          <a:ea typeface="Calibri" panose="020F0502020204030204" pitchFamily="34" charset="0"/>
                        </a:rPr>
                        <a:t>Is responsible for the implementation of established procedures, means and organisation of own work</a:t>
                      </a:r>
                      <a:endParaRPr lang="sr-Latn-RS" sz="1200" b="0" i="0" dirty="0">
                        <a:effectLst/>
                        <a:latin typeface="Cambria" panose="02040503050406030204" pitchFamily="18" charset="0"/>
                        <a:ea typeface="Cambria" panose="02040503050406030204" pitchFamily="18" charset="0"/>
                        <a:cs typeface="Times New Roman" panose="02020603050405020304" pitchFamily="18" charset="0"/>
                      </a:endParaRPr>
                    </a:p>
                  </a:txBody>
                  <a:tcPr marL="26084" marR="26084" marT="26084" marB="260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sr-Latn-RS"/>
                    </a:p>
                  </a:txBody>
                  <a:tcPr/>
                </a:tc>
                <a:extLst>
                  <a:ext uri="{0D108BD9-81ED-4DB2-BD59-A6C34878D82A}">
                    <a16:rowId xmlns:a16="http://schemas.microsoft.com/office/drawing/2014/main" xmlns="" val="1562979047"/>
                  </a:ext>
                </a:extLst>
              </a:tr>
            </a:tbl>
          </a:graphicData>
        </a:graphic>
      </p:graphicFrame>
      <p:graphicFrame>
        <p:nvGraphicFramePr>
          <p:cNvPr id="5" name="Table 4">
            <a:extLst>
              <a:ext uri="{FF2B5EF4-FFF2-40B4-BE49-F238E27FC236}">
                <a16:creationId xmlns:a16="http://schemas.microsoft.com/office/drawing/2014/main" xmlns="" id="{D2871FC2-09E1-4815-8114-45CD765798B5}"/>
              </a:ext>
            </a:extLst>
          </p:cNvPr>
          <p:cNvGraphicFramePr>
            <a:graphicFrameLocks noGrp="1"/>
          </p:cNvGraphicFramePr>
          <p:nvPr>
            <p:extLst>
              <p:ext uri="{D42A27DB-BD31-4B8C-83A1-F6EECF244321}">
                <p14:modId xmlns:p14="http://schemas.microsoft.com/office/powerpoint/2010/main" val="1539776383"/>
              </p:ext>
            </p:extLst>
          </p:nvPr>
        </p:nvGraphicFramePr>
        <p:xfrm>
          <a:off x="286151" y="3429000"/>
          <a:ext cx="11619698" cy="3330859"/>
        </p:xfrm>
        <a:graphic>
          <a:graphicData uri="http://schemas.openxmlformats.org/drawingml/2006/table">
            <a:tbl>
              <a:tblPr firstRow="1" firstCol="1" bandRow="1">
                <a:tableStyleId>{5DA37D80-6434-44D0-A028-1B22A696006F}</a:tableStyleId>
              </a:tblPr>
              <a:tblGrid>
                <a:gridCol w="601329">
                  <a:extLst>
                    <a:ext uri="{9D8B030D-6E8A-4147-A177-3AD203B41FA5}">
                      <a16:colId xmlns:a16="http://schemas.microsoft.com/office/drawing/2014/main" xmlns="" val="68944919"/>
                    </a:ext>
                  </a:extLst>
                </a:gridCol>
                <a:gridCol w="5060238">
                  <a:extLst>
                    <a:ext uri="{9D8B030D-6E8A-4147-A177-3AD203B41FA5}">
                      <a16:colId xmlns:a16="http://schemas.microsoft.com/office/drawing/2014/main" xmlns="" val="216587089"/>
                    </a:ext>
                  </a:extLst>
                </a:gridCol>
                <a:gridCol w="5428685">
                  <a:extLst>
                    <a:ext uri="{9D8B030D-6E8A-4147-A177-3AD203B41FA5}">
                      <a16:colId xmlns:a16="http://schemas.microsoft.com/office/drawing/2014/main" xmlns="" val="2761599252"/>
                    </a:ext>
                  </a:extLst>
                </a:gridCol>
                <a:gridCol w="529446">
                  <a:extLst>
                    <a:ext uri="{9D8B030D-6E8A-4147-A177-3AD203B41FA5}">
                      <a16:colId xmlns:a16="http://schemas.microsoft.com/office/drawing/2014/main" xmlns="" val="3347066528"/>
                    </a:ext>
                  </a:extLst>
                </a:gridCol>
              </a:tblGrid>
              <a:tr h="632935">
                <a:tc rowSpan="3">
                  <a:txBody>
                    <a:bodyPr/>
                    <a:lstStyle/>
                    <a:p>
                      <a:pPr algn="ctr">
                        <a:lnSpc>
                          <a:spcPct val="120000"/>
                        </a:lnSpc>
                        <a:spcAft>
                          <a:spcPts val="0"/>
                        </a:spcAft>
                      </a:pPr>
                      <a:r>
                        <a:rPr lang="en-GB" sz="1100" dirty="0">
                          <a:effectLst/>
                          <a:latin typeface="Cambria" panose="02040503050406030204" pitchFamily="18" charset="0"/>
                          <a:ea typeface="Cambria" panose="02040503050406030204" pitchFamily="18" charset="0"/>
                        </a:rPr>
                        <a:t>EQF</a:t>
                      </a:r>
                      <a:endParaRPr lang="sr-Latn-RS" sz="1100" dirty="0">
                        <a:effectLst/>
                        <a:latin typeface="Cambria" panose="02040503050406030204" pitchFamily="18" charset="0"/>
                        <a:ea typeface="Cambria" panose="02040503050406030204" pitchFamily="18" charset="0"/>
                      </a:endParaRPr>
                    </a:p>
                    <a:p>
                      <a:pPr algn="ctr">
                        <a:lnSpc>
                          <a:spcPct val="120000"/>
                        </a:lnSpc>
                        <a:spcAft>
                          <a:spcPts val="0"/>
                        </a:spcAft>
                      </a:pPr>
                      <a:r>
                        <a:rPr lang="en-GB" sz="1100" dirty="0">
                          <a:effectLst/>
                          <a:latin typeface="Cambria" panose="02040503050406030204" pitchFamily="18" charset="0"/>
                          <a:ea typeface="Cambria" panose="02040503050406030204" pitchFamily="18" charset="0"/>
                        </a:rPr>
                        <a:t>LEVEL 4</a:t>
                      </a:r>
                      <a:endParaRPr lang="sr-Latn-R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100" b="0" dirty="0">
                          <a:effectLst/>
                          <a:latin typeface="Cambria" panose="02040503050406030204" pitchFamily="18" charset="0"/>
                          <a:ea typeface="Cambria" panose="02040503050406030204" pitchFamily="18" charset="0"/>
                        </a:rPr>
                        <a:t>KNOWLEDGE</a:t>
                      </a:r>
                      <a:endParaRPr lang="sr-Latn-RS" sz="1100" b="0" dirty="0">
                        <a:effectLst/>
                        <a:latin typeface="Cambria" panose="02040503050406030204" pitchFamily="18" charset="0"/>
                        <a:ea typeface="Cambria" panose="02040503050406030204" pitchFamily="18" charset="0"/>
                      </a:endParaRPr>
                    </a:p>
                    <a:p>
                      <a:pPr>
                        <a:lnSpc>
                          <a:spcPct val="120000"/>
                        </a:lnSpc>
                        <a:spcAft>
                          <a:spcPts val="0"/>
                        </a:spcAft>
                      </a:pPr>
                      <a:r>
                        <a:rPr lang="en-GB" sz="1100" b="0" u="sng" dirty="0">
                          <a:effectLst/>
                          <a:latin typeface="Cambria" panose="02040503050406030204" pitchFamily="18" charset="0"/>
                          <a:ea typeface="Cambria" panose="02040503050406030204" pitchFamily="18" charset="0"/>
                        </a:rPr>
                        <a:t>Factual and theoretical</a:t>
                      </a:r>
                      <a:r>
                        <a:rPr lang="en-GB" sz="1100" b="0" u="none" dirty="0">
                          <a:effectLst/>
                          <a:latin typeface="Cambria" panose="02040503050406030204" pitchFamily="18" charset="0"/>
                          <a:ea typeface="Cambria" panose="02040503050406030204" pitchFamily="18" charset="0"/>
                        </a:rPr>
                        <a:t> knowledge </a:t>
                      </a:r>
                      <a:r>
                        <a:rPr lang="en-GB" sz="1100" b="0" u="sng" dirty="0">
                          <a:effectLst/>
                          <a:latin typeface="Cambria" panose="02040503050406030204" pitchFamily="18" charset="0"/>
                          <a:ea typeface="Cambria" panose="02040503050406030204" pitchFamily="18" charset="0"/>
                        </a:rPr>
                        <a:t>in broad contexts</a:t>
                      </a:r>
                      <a:r>
                        <a:rPr lang="en-GB" sz="1100" b="0" u="none" dirty="0">
                          <a:effectLst/>
                          <a:latin typeface="Cambria" panose="02040503050406030204" pitchFamily="18" charset="0"/>
                          <a:ea typeface="Cambria" panose="02040503050406030204" pitchFamily="18" charset="0"/>
                        </a:rPr>
                        <a:t> within </a:t>
                      </a:r>
                      <a:r>
                        <a:rPr lang="en-GB" sz="1100" b="0" u="sng" dirty="0">
                          <a:effectLst/>
                          <a:latin typeface="Cambria" panose="02040503050406030204" pitchFamily="18" charset="0"/>
                          <a:ea typeface="Cambria" panose="02040503050406030204" pitchFamily="18" charset="0"/>
                        </a:rPr>
                        <a:t>a field of work or study</a:t>
                      </a:r>
                      <a:endParaRPr lang="sr-Latn-R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100" b="0" dirty="0">
                          <a:effectLst/>
                          <a:latin typeface="Cambria" panose="02040503050406030204" pitchFamily="18" charset="0"/>
                          <a:ea typeface="Cambria" panose="02040503050406030204" pitchFamily="18" charset="0"/>
                        </a:rPr>
                        <a:t>KNOWLEDGE</a:t>
                      </a:r>
                      <a:endParaRPr lang="sr-Latn-RS" sz="1100" b="0" dirty="0">
                        <a:effectLst/>
                        <a:latin typeface="Cambria" panose="02040503050406030204" pitchFamily="18" charset="0"/>
                        <a:ea typeface="Cambria" panose="02040503050406030204" pitchFamily="18" charset="0"/>
                      </a:endParaRPr>
                    </a:p>
                    <a:p>
                      <a:pPr>
                        <a:lnSpc>
                          <a:spcPct val="120000"/>
                        </a:lnSpc>
                        <a:spcAft>
                          <a:spcPts val="0"/>
                        </a:spcAft>
                      </a:pPr>
                      <a:r>
                        <a:rPr lang="en-GB" sz="1100" b="0" kern="1200" dirty="0">
                          <a:solidFill>
                            <a:schemeClr val="tx1"/>
                          </a:solidFill>
                          <a:effectLst/>
                          <a:latin typeface="Cambria" panose="02040503050406030204" pitchFamily="18" charset="0"/>
                          <a:ea typeface="Cambria" panose="02040503050406030204" pitchFamily="18" charset="0"/>
                          <a:cs typeface="+mn-cs"/>
                        </a:rPr>
                        <a:t>Possesses </a:t>
                      </a:r>
                      <a:r>
                        <a:rPr lang="en-GB" sz="1100" b="0" u="sng" kern="1200" dirty="0">
                          <a:solidFill>
                            <a:schemeClr val="tx1"/>
                          </a:solidFill>
                          <a:effectLst/>
                          <a:latin typeface="Cambria" panose="02040503050406030204" pitchFamily="18" charset="0"/>
                          <a:ea typeface="Cambria" panose="02040503050406030204" pitchFamily="18" charset="0"/>
                          <a:cs typeface="+mn-cs"/>
                        </a:rPr>
                        <a:t>systematised and theoretical knowledge</a:t>
                      </a:r>
                      <a:r>
                        <a:rPr lang="en-GB" sz="1100" b="0" kern="1200" dirty="0">
                          <a:solidFill>
                            <a:schemeClr val="tx1"/>
                          </a:solidFill>
                          <a:effectLst/>
                          <a:latin typeface="Cambria" panose="02040503050406030204" pitchFamily="18" charset="0"/>
                          <a:ea typeface="Cambria" panose="02040503050406030204" pitchFamily="18" charset="0"/>
                          <a:cs typeface="+mn-cs"/>
                        </a:rPr>
                        <a:t> required for </a:t>
                      </a:r>
                      <a:r>
                        <a:rPr lang="en-GB" sz="1100" b="0" u="sng" kern="1200" dirty="0">
                          <a:solidFill>
                            <a:schemeClr val="tx1"/>
                          </a:solidFill>
                          <a:effectLst/>
                          <a:latin typeface="Cambria" panose="02040503050406030204" pitchFamily="18" charset="0"/>
                          <a:ea typeface="Cambria" panose="02040503050406030204" pitchFamily="18" charset="0"/>
                          <a:cs typeface="+mn-cs"/>
                        </a:rPr>
                        <a:t>work and / or learning</a:t>
                      </a:r>
                      <a:endParaRPr lang="sr-Latn-R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lnSpc>
                          <a:spcPct val="120000"/>
                        </a:lnSpc>
                        <a:spcAft>
                          <a:spcPts val="0"/>
                        </a:spcAft>
                      </a:pPr>
                      <a:r>
                        <a:rPr lang="en-GB" sz="1100" dirty="0">
                          <a:effectLst/>
                          <a:latin typeface="Cambria" panose="02040503050406030204" pitchFamily="18" charset="0"/>
                          <a:ea typeface="Cambria" panose="02040503050406030204" pitchFamily="18" charset="0"/>
                        </a:rPr>
                        <a:t>NQFS</a:t>
                      </a:r>
                      <a:endParaRPr lang="sr-Latn-RS" sz="1100" dirty="0">
                        <a:effectLst/>
                        <a:latin typeface="Cambria" panose="02040503050406030204" pitchFamily="18" charset="0"/>
                        <a:ea typeface="Cambria" panose="02040503050406030204" pitchFamily="18" charset="0"/>
                      </a:endParaRPr>
                    </a:p>
                    <a:p>
                      <a:pPr algn="ctr">
                        <a:lnSpc>
                          <a:spcPct val="120000"/>
                        </a:lnSpc>
                        <a:spcAft>
                          <a:spcPts val="0"/>
                        </a:spcAft>
                      </a:pPr>
                      <a:r>
                        <a:rPr lang="en-GB" sz="1100" dirty="0">
                          <a:effectLst/>
                          <a:latin typeface="Cambria" panose="02040503050406030204" pitchFamily="18" charset="0"/>
                          <a:ea typeface="Cambria" panose="02040503050406030204" pitchFamily="18" charset="0"/>
                        </a:rPr>
                        <a:t>LEVEL 4</a:t>
                      </a:r>
                      <a:endParaRPr lang="sr-Latn-R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42642959"/>
                  </a:ext>
                </a:extLst>
              </a:tr>
              <a:tr h="1098351">
                <a:tc vMerge="1">
                  <a:txBody>
                    <a:bodyPr/>
                    <a:lstStyle/>
                    <a:p>
                      <a:endParaRPr lang="sr-Latn-RS"/>
                    </a:p>
                  </a:txBody>
                  <a:tcPr/>
                </a:tc>
                <a:tc>
                  <a:txBody>
                    <a:bodyPr/>
                    <a:lstStyle/>
                    <a:p>
                      <a:pPr>
                        <a:lnSpc>
                          <a:spcPct val="120000"/>
                        </a:lnSpc>
                        <a:spcAft>
                          <a:spcPts val="0"/>
                        </a:spcAft>
                      </a:pPr>
                      <a:r>
                        <a:rPr lang="en-GB" sz="1100" dirty="0">
                          <a:effectLst/>
                          <a:latin typeface="Cambria" panose="02040503050406030204" pitchFamily="18" charset="0"/>
                          <a:ea typeface="Cambria" panose="02040503050406030204" pitchFamily="18" charset="0"/>
                        </a:rPr>
                        <a:t>SKILLS</a:t>
                      </a:r>
                      <a:endParaRPr lang="sr-Latn-RS" sz="1100" dirty="0">
                        <a:effectLst/>
                        <a:latin typeface="Cambria" panose="02040503050406030204" pitchFamily="18" charset="0"/>
                        <a:ea typeface="Cambria" panose="02040503050406030204" pitchFamily="18" charset="0"/>
                      </a:endParaRPr>
                    </a:p>
                    <a:p>
                      <a:pPr>
                        <a:lnSpc>
                          <a:spcPct val="120000"/>
                        </a:lnSpc>
                        <a:spcAft>
                          <a:spcPts val="0"/>
                        </a:spcAft>
                      </a:pPr>
                      <a:r>
                        <a:rPr lang="en-GB" sz="1100" u="none" dirty="0">
                          <a:effectLst/>
                          <a:latin typeface="Cambria" panose="02040503050406030204" pitchFamily="18" charset="0"/>
                          <a:ea typeface="Cambria" panose="02040503050406030204" pitchFamily="18" charset="0"/>
                        </a:rPr>
                        <a:t>A range of </a:t>
                      </a:r>
                      <a:r>
                        <a:rPr lang="en-GB" sz="1100" u="sng" dirty="0">
                          <a:effectLst/>
                          <a:latin typeface="Cambria" panose="02040503050406030204" pitchFamily="18" charset="0"/>
                          <a:ea typeface="Cambria" panose="02040503050406030204" pitchFamily="18" charset="0"/>
                        </a:rPr>
                        <a:t>cognitive and practical skills</a:t>
                      </a:r>
                      <a:r>
                        <a:rPr lang="en-GB" sz="1100" u="none" dirty="0">
                          <a:effectLst/>
                          <a:latin typeface="Cambria" panose="02040503050406030204" pitchFamily="18" charset="0"/>
                          <a:ea typeface="Cambria" panose="02040503050406030204" pitchFamily="18" charset="0"/>
                        </a:rPr>
                        <a:t> required </a:t>
                      </a:r>
                      <a:r>
                        <a:rPr lang="en-GB" sz="1100" u="sng" dirty="0">
                          <a:effectLst/>
                          <a:latin typeface="Cambria" panose="02040503050406030204" pitchFamily="18" charset="0"/>
                          <a:ea typeface="Cambria" panose="02040503050406030204" pitchFamily="18" charset="0"/>
                        </a:rPr>
                        <a:t>to generate solutions to specific problems in a field of work or study</a:t>
                      </a:r>
                      <a:endParaRPr lang="sr-Latn-R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100" b="0" dirty="0">
                          <a:effectLst/>
                          <a:latin typeface="Cambria" panose="02040503050406030204" pitchFamily="18" charset="0"/>
                          <a:ea typeface="Cambria" panose="02040503050406030204" pitchFamily="18" charset="0"/>
                        </a:rPr>
                        <a:t>SKILLS</a:t>
                      </a:r>
                      <a:endParaRPr lang="sr-Latn-RS" sz="1100" b="0" dirty="0">
                        <a:effectLst/>
                        <a:latin typeface="Cambria" panose="02040503050406030204" pitchFamily="18" charset="0"/>
                        <a:ea typeface="Cambria" panose="02040503050406030204" pitchFamily="18" charset="0"/>
                      </a:endParaRPr>
                    </a:p>
                    <a:p>
                      <a:pPr>
                        <a:lnSpc>
                          <a:spcPct val="120000"/>
                        </a:lnSpc>
                        <a:spcAft>
                          <a:spcPts val="0"/>
                        </a:spcAft>
                      </a:pPr>
                      <a:r>
                        <a:rPr lang="en-GB" sz="1100" b="0" kern="1200" dirty="0">
                          <a:solidFill>
                            <a:schemeClr val="tx1"/>
                          </a:solidFill>
                          <a:effectLst/>
                          <a:latin typeface="Cambria" panose="02040503050406030204" pitchFamily="18" charset="0"/>
                          <a:ea typeface="Cambria" panose="02040503050406030204" pitchFamily="18" charset="0"/>
                          <a:cs typeface="+mn-cs"/>
                        </a:rPr>
                        <a:t>Applies </a:t>
                      </a:r>
                      <a:r>
                        <a:rPr lang="en-GB" sz="1100" b="0" u="sng" kern="1200" dirty="0">
                          <a:solidFill>
                            <a:schemeClr val="tx1"/>
                          </a:solidFill>
                          <a:effectLst/>
                          <a:latin typeface="Cambria" panose="02040503050406030204" pitchFamily="18" charset="0"/>
                          <a:ea typeface="Cambria" panose="02040503050406030204" pitchFamily="18" charset="0"/>
                          <a:cs typeface="+mn-cs"/>
                        </a:rPr>
                        <a:t>the skills</a:t>
                      </a:r>
                      <a:r>
                        <a:rPr lang="en-GB" sz="1100" b="0" kern="1200" dirty="0">
                          <a:solidFill>
                            <a:schemeClr val="tx1"/>
                          </a:solidFill>
                          <a:effectLst/>
                          <a:latin typeface="Cambria" panose="02040503050406030204" pitchFamily="18" charset="0"/>
                          <a:ea typeface="Cambria" panose="02040503050406030204" pitchFamily="18" charset="0"/>
                          <a:cs typeface="+mn-cs"/>
                        </a:rPr>
                        <a:t> needed to </a:t>
                      </a:r>
                      <a:r>
                        <a:rPr lang="en-GB" sz="1100" b="0" u="sng" kern="1200" dirty="0">
                          <a:solidFill>
                            <a:schemeClr val="tx1"/>
                          </a:solidFill>
                          <a:effectLst/>
                          <a:latin typeface="Cambria" panose="02040503050406030204" pitchFamily="18" charset="0"/>
                          <a:ea typeface="Cambria" panose="02040503050406030204" pitchFamily="18" charset="0"/>
                          <a:cs typeface="+mn-cs"/>
                        </a:rPr>
                        <a:t>perform complex, diverse, often non-standard tasks using different methods and techniques</a:t>
                      </a:r>
                    </a:p>
                    <a:p>
                      <a:r>
                        <a:rPr lang="en-GB" sz="1100" b="0" kern="1200" dirty="0">
                          <a:solidFill>
                            <a:schemeClr val="tx1"/>
                          </a:solidFill>
                          <a:effectLst/>
                          <a:latin typeface="Cambria" panose="02040503050406030204" pitchFamily="18" charset="0"/>
                          <a:ea typeface="Cambria" panose="02040503050406030204" pitchFamily="18" charset="0"/>
                          <a:cs typeface="+mn-cs"/>
                        </a:rPr>
                        <a:t>Performs </a:t>
                      </a:r>
                      <a:r>
                        <a:rPr lang="en-GB" sz="1100" b="0" u="sng" kern="1200" dirty="0">
                          <a:solidFill>
                            <a:schemeClr val="tx1"/>
                          </a:solidFill>
                          <a:effectLst/>
                          <a:latin typeface="Cambria" panose="02040503050406030204" pitchFamily="18" charset="0"/>
                          <a:ea typeface="Cambria" panose="02040503050406030204" pitchFamily="18" charset="0"/>
                          <a:cs typeface="+mn-cs"/>
                        </a:rPr>
                        <a:t>selection</a:t>
                      </a:r>
                      <a:r>
                        <a:rPr lang="en-GB" sz="1100" b="0" kern="1200" dirty="0">
                          <a:solidFill>
                            <a:schemeClr val="tx1"/>
                          </a:solidFill>
                          <a:effectLst/>
                          <a:latin typeface="Cambria" panose="02040503050406030204" pitchFamily="18" charset="0"/>
                          <a:ea typeface="Cambria" panose="02040503050406030204" pitchFamily="18" charset="0"/>
                          <a:cs typeface="+mn-cs"/>
                        </a:rPr>
                        <a:t> of </a:t>
                      </a:r>
                      <a:r>
                        <a:rPr lang="en-GB" sz="1100" b="0" u="sng" kern="1200" dirty="0">
                          <a:solidFill>
                            <a:schemeClr val="tx1"/>
                          </a:solidFill>
                          <a:effectLst/>
                          <a:latin typeface="Cambria" panose="02040503050406030204" pitchFamily="18" charset="0"/>
                          <a:ea typeface="Cambria" panose="02040503050406030204" pitchFamily="18" charset="0"/>
                          <a:cs typeface="+mn-cs"/>
                        </a:rPr>
                        <a:t>relevant information</a:t>
                      </a:r>
                      <a:r>
                        <a:rPr lang="en-GB" sz="1100" b="0" kern="1200" dirty="0">
                          <a:solidFill>
                            <a:schemeClr val="tx1"/>
                          </a:solidFill>
                          <a:effectLst/>
                          <a:latin typeface="Cambria" panose="02040503050406030204" pitchFamily="18" charset="0"/>
                          <a:ea typeface="Cambria" panose="02040503050406030204" pitchFamily="18" charset="0"/>
                          <a:cs typeface="+mn-cs"/>
                        </a:rPr>
                        <a:t> gathered from </a:t>
                      </a:r>
                      <a:r>
                        <a:rPr lang="en-GB" sz="1100" b="0" u="sng" kern="1200" dirty="0">
                          <a:solidFill>
                            <a:schemeClr val="tx1"/>
                          </a:solidFill>
                          <a:effectLst/>
                          <a:latin typeface="Cambria" panose="02040503050406030204" pitchFamily="18" charset="0"/>
                          <a:ea typeface="Cambria" panose="02040503050406030204" pitchFamily="18" charset="0"/>
                          <a:cs typeface="+mn-cs"/>
                        </a:rPr>
                        <a:t>various sources</a:t>
                      </a:r>
                      <a:r>
                        <a:rPr lang="en-GB" sz="1100" b="0" kern="1200" dirty="0">
                          <a:solidFill>
                            <a:schemeClr val="tx1"/>
                          </a:solidFill>
                          <a:effectLst/>
                          <a:latin typeface="Cambria" panose="02040503050406030204" pitchFamily="18" charset="0"/>
                          <a:ea typeface="Cambria" panose="02040503050406030204" pitchFamily="18" charset="0"/>
                          <a:cs typeface="+mn-cs"/>
                        </a:rPr>
                        <a:t> for use in the work or learning;</a:t>
                      </a:r>
                      <a:endParaRPr lang="sr-Latn-RS" sz="1100" b="0" kern="1200" dirty="0">
                        <a:solidFill>
                          <a:schemeClr val="tx1"/>
                        </a:solidFill>
                        <a:effectLst/>
                        <a:latin typeface="Cambria" panose="02040503050406030204" pitchFamily="18" charset="0"/>
                        <a:ea typeface="Cambria" panose="02040503050406030204" pitchFamily="18" charset="0"/>
                        <a:cs typeface="+mn-cs"/>
                      </a:endParaRPr>
                    </a:p>
                    <a:p>
                      <a:r>
                        <a:rPr lang="en-GB" sz="1100" b="0" u="sng" kern="1200" dirty="0">
                          <a:solidFill>
                            <a:schemeClr val="tx1"/>
                          </a:solidFill>
                          <a:effectLst/>
                          <a:latin typeface="Cambria" panose="02040503050406030204" pitchFamily="18" charset="0"/>
                          <a:ea typeface="Cambria" panose="02040503050406030204" pitchFamily="18" charset="0"/>
                          <a:cs typeface="+mn-cs"/>
                        </a:rPr>
                        <a:t>Handles various equipment, machinery and plants</a:t>
                      </a:r>
                      <a:r>
                        <a:rPr lang="en-GB" sz="1100" b="0" kern="1200" dirty="0">
                          <a:solidFill>
                            <a:schemeClr val="tx1"/>
                          </a:solidFill>
                          <a:effectLst/>
                          <a:latin typeface="Cambria" panose="02040503050406030204" pitchFamily="18" charset="0"/>
                          <a:ea typeface="Cambria" panose="02040503050406030204" pitchFamily="18" charset="0"/>
                          <a:cs typeface="+mn-cs"/>
                        </a:rPr>
                        <a:t> using </a:t>
                      </a:r>
                      <a:r>
                        <a:rPr lang="en-GB" sz="1100" b="0" u="sng" kern="1200" dirty="0">
                          <a:solidFill>
                            <a:schemeClr val="tx1"/>
                          </a:solidFill>
                          <a:effectLst/>
                          <a:latin typeface="Cambria" panose="02040503050406030204" pitchFamily="18" charset="0"/>
                          <a:ea typeface="Cambria" panose="02040503050406030204" pitchFamily="18" charset="0"/>
                          <a:cs typeface="+mn-cs"/>
                        </a:rPr>
                        <a:t>different materials</a:t>
                      </a:r>
                      <a:endParaRPr lang="sr-Latn-R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sr-Latn-RS"/>
                    </a:p>
                  </a:txBody>
                  <a:tcPr/>
                </a:tc>
                <a:extLst>
                  <a:ext uri="{0D108BD9-81ED-4DB2-BD59-A6C34878D82A}">
                    <a16:rowId xmlns:a16="http://schemas.microsoft.com/office/drawing/2014/main" xmlns="" val="1395292337"/>
                  </a:ext>
                </a:extLst>
              </a:tr>
              <a:tr h="1560080">
                <a:tc vMerge="1">
                  <a:txBody>
                    <a:bodyPr/>
                    <a:lstStyle/>
                    <a:p>
                      <a:endParaRPr lang="sr-Latn-RS"/>
                    </a:p>
                  </a:txBody>
                  <a:tcPr/>
                </a:tc>
                <a:tc>
                  <a:txBody>
                    <a:bodyPr/>
                    <a:lstStyle/>
                    <a:p>
                      <a:pPr>
                        <a:lnSpc>
                          <a:spcPct val="120000"/>
                        </a:lnSpc>
                        <a:spcAft>
                          <a:spcPts val="0"/>
                        </a:spcAft>
                      </a:pPr>
                      <a:r>
                        <a:rPr lang="en-GB" sz="1100" dirty="0">
                          <a:effectLst/>
                          <a:latin typeface="Cambria" panose="02040503050406030204" pitchFamily="18" charset="0"/>
                          <a:ea typeface="Cambria" panose="02040503050406030204" pitchFamily="18" charset="0"/>
                        </a:rPr>
                        <a:t>RESPONSIBILITY AND AUTONOMY</a:t>
                      </a:r>
                      <a:endParaRPr lang="sr-Latn-RS" sz="1100" dirty="0">
                        <a:effectLst/>
                        <a:latin typeface="Cambria" panose="02040503050406030204" pitchFamily="18" charset="0"/>
                        <a:ea typeface="Cambria" panose="02040503050406030204" pitchFamily="18" charset="0"/>
                      </a:endParaRPr>
                    </a:p>
                    <a:p>
                      <a:pPr>
                        <a:lnSpc>
                          <a:spcPct val="120000"/>
                        </a:lnSpc>
                        <a:spcAft>
                          <a:spcPts val="0"/>
                        </a:spcAft>
                      </a:pPr>
                      <a:r>
                        <a:rPr lang="en-GB" sz="1100" i="1" kern="1200" dirty="0">
                          <a:solidFill>
                            <a:schemeClr val="tx1"/>
                          </a:solidFill>
                          <a:effectLst/>
                          <a:latin typeface="Cambria" panose="02040503050406030204" pitchFamily="18" charset="0"/>
                          <a:ea typeface="Cambria" panose="02040503050406030204" pitchFamily="18" charset="0"/>
                          <a:cs typeface="+mn-cs"/>
                        </a:rPr>
                        <a:t>Exercise </a:t>
                      </a:r>
                      <a:r>
                        <a:rPr lang="en-GB" sz="1100" i="1" u="sng" kern="1200" dirty="0">
                          <a:solidFill>
                            <a:schemeClr val="tx1"/>
                          </a:solidFill>
                          <a:effectLst/>
                          <a:latin typeface="Cambria" panose="02040503050406030204" pitchFamily="18" charset="0"/>
                          <a:ea typeface="Cambria" panose="02040503050406030204" pitchFamily="18" charset="0"/>
                          <a:cs typeface="+mn-cs"/>
                        </a:rPr>
                        <a:t>self-management within the guidelines</a:t>
                      </a:r>
                      <a:r>
                        <a:rPr lang="en-GB" sz="1100" i="1" kern="1200" dirty="0">
                          <a:solidFill>
                            <a:schemeClr val="tx1"/>
                          </a:solidFill>
                          <a:effectLst/>
                          <a:latin typeface="Cambria" panose="02040503050406030204" pitchFamily="18" charset="0"/>
                          <a:ea typeface="Cambria" panose="02040503050406030204" pitchFamily="18" charset="0"/>
                          <a:cs typeface="+mn-cs"/>
                        </a:rPr>
                        <a:t> of work or study contexts that are </a:t>
                      </a:r>
                      <a:r>
                        <a:rPr lang="en-GB" sz="1100" i="1" u="sng" kern="1200" dirty="0">
                          <a:solidFill>
                            <a:schemeClr val="tx1"/>
                          </a:solidFill>
                          <a:effectLst/>
                          <a:latin typeface="Cambria" panose="02040503050406030204" pitchFamily="18" charset="0"/>
                          <a:ea typeface="Cambria" panose="02040503050406030204" pitchFamily="18" charset="0"/>
                          <a:cs typeface="+mn-cs"/>
                        </a:rPr>
                        <a:t>usually predictable</a:t>
                      </a:r>
                      <a:r>
                        <a:rPr lang="en-GB" sz="1100" i="1" kern="1200" dirty="0">
                          <a:solidFill>
                            <a:schemeClr val="tx1"/>
                          </a:solidFill>
                          <a:effectLst/>
                          <a:latin typeface="Cambria" panose="02040503050406030204" pitchFamily="18" charset="0"/>
                          <a:ea typeface="Cambria" panose="02040503050406030204" pitchFamily="18" charset="0"/>
                          <a:cs typeface="+mn-cs"/>
                        </a:rPr>
                        <a:t>, but are subject to</a:t>
                      </a:r>
                      <a:br>
                        <a:rPr lang="en-GB" sz="1100" i="1" kern="1200" dirty="0">
                          <a:solidFill>
                            <a:schemeClr val="tx1"/>
                          </a:solidFill>
                          <a:effectLst/>
                          <a:latin typeface="Cambria" panose="02040503050406030204" pitchFamily="18" charset="0"/>
                          <a:ea typeface="Cambria" panose="02040503050406030204" pitchFamily="18" charset="0"/>
                          <a:cs typeface="+mn-cs"/>
                        </a:rPr>
                      </a:br>
                      <a:r>
                        <a:rPr lang="en-GB" sz="1100" i="1" kern="1200" dirty="0">
                          <a:solidFill>
                            <a:schemeClr val="tx1"/>
                          </a:solidFill>
                          <a:effectLst/>
                          <a:latin typeface="Cambria" panose="02040503050406030204" pitchFamily="18" charset="0"/>
                          <a:ea typeface="Cambria" panose="02040503050406030204" pitchFamily="18" charset="0"/>
                          <a:cs typeface="+mn-cs"/>
                        </a:rPr>
                        <a:t>change</a:t>
                      </a:r>
                      <a:br>
                        <a:rPr lang="en-GB" sz="1100" i="1" kern="1200" dirty="0">
                          <a:solidFill>
                            <a:schemeClr val="tx1"/>
                          </a:solidFill>
                          <a:effectLst/>
                          <a:latin typeface="Cambria" panose="02040503050406030204" pitchFamily="18" charset="0"/>
                          <a:ea typeface="Cambria" panose="02040503050406030204" pitchFamily="18" charset="0"/>
                          <a:cs typeface="+mn-cs"/>
                        </a:rPr>
                      </a:br>
                      <a:r>
                        <a:rPr lang="en-GB" sz="1100" i="1" u="sng" kern="1200" dirty="0">
                          <a:solidFill>
                            <a:schemeClr val="tx1"/>
                          </a:solidFill>
                          <a:effectLst/>
                          <a:latin typeface="Cambria" panose="02040503050406030204" pitchFamily="18" charset="0"/>
                          <a:ea typeface="Cambria" panose="02040503050406030204" pitchFamily="18" charset="0"/>
                          <a:cs typeface="+mn-cs"/>
                        </a:rPr>
                        <a:t>Supervise the routine work of others</a:t>
                      </a:r>
                      <a:r>
                        <a:rPr lang="en-GB" sz="1100" i="1" kern="1200" dirty="0">
                          <a:solidFill>
                            <a:schemeClr val="tx1"/>
                          </a:solidFill>
                          <a:effectLst/>
                          <a:latin typeface="Cambria" panose="02040503050406030204" pitchFamily="18" charset="0"/>
                          <a:ea typeface="Cambria" panose="02040503050406030204" pitchFamily="18" charset="0"/>
                          <a:cs typeface="+mn-cs"/>
                        </a:rPr>
                        <a:t>, taking some </a:t>
                      </a:r>
                      <a:r>
                        <a:rPr lang="en-GB" sz="1100" i="1" u="sng" kern="1200" dirty="0">
                          <a:solidFill>
                            <a:schemeClr val="tx1"/>
                          </a:solidFill>
                          <a:effectLst/>
                          <a:latin typeface="Cambria" panose="02040503050406030204" pitchFamily="18" charset="0"/>
                          <a:ea typeface="Cambria" panose="02040503050406030204" pitchFamily="18" charset="0"/>
                          <a:cs typeface="+mn-cs"/>
                        </a:rPr>
                        <a:t>responsibility for the evaluation and improvement</a:t>
                      </a:r>
                      <a:r>
                        <a:rPr lang="en-GB" sz="1100" i="1" kern="1200" dirty="0">
                          <a:solidFill>
                            <a:schemeClr val="tx1"/>
                          </a:solidFill>
                          <a:effectLst/>
                          <a:latin typeface="Cambria" panose="02040503050406030204" pitchFamily="18" charset="0"/>
                          <a:ea typeface="Cambria" panose="02040503050406030204" pitchFamily="18" charset="0"/>
                          <a:cs typeface="+mn-cs"/>
                        </a:rPr>
                        <a:t> of work or study activities</a:t>
                      </a:r>
                      <a:endParaRPr lang="sr-Latn-R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0000"/>
                        </a:lnSpc>
                        <a:spcAft>
                          <a:spcPts val="0"/>
                        </a:spcAft>
                      </a:pPr>
                      <a:r>
                        <a:rPr lang="en-GB" sz="1100" dirty="0">
                          <a:effectLst/>
                          <a:latin typeface="Cambria" panose="02040503050406030204" pitchFamily="18" charset="0"/>
                          <a:ea typeface="Cambria" panose="02040503050406030204" pitchFamily="18" charset="0"/>
                        </a:rPr>
                        <a:t>ABILITIES AND ATTITUDES</a:t>
                      </a:r>
                      <a:endParaRPr lang="sr-Latn-RS" sz="1100" dirty="0">
                        <a:effectLst/>
                        <a:latin typeface="Cambria" panose="02040503050406030204" pitchFamily="18" charset="0"/>
                        <a:ea typeface="Cambria" panose="02040503050406030204" pitchFamily="18" charset="0"/>
                      </a:endParaRPr>
                    </a:p>
                    <a:p>
                      <a:r>
                        <a:rPr lang="en-GB" sz="1100" b="0" kern="1200" dirty="0">
                          <a:solidFill>
                            <a:schemeClr val="tx1"/>
                          </a:solidFill>
                          <a:effectLst/>
                          <a:latin typeface="Cambria" panose="02040503050406030204" pitchFamily="18" charset="0"/>
                          <a:ea typeface="Cambria" panose="02040503050406030204" pitchFamily="18" charset="0"/>
                          <a:cs typeface="+mn-cs"/>
                        </a:rPr>
                        <a:t>Performs tasks </a:t>
                      </a:r>
                      <a:r>
                        <a:rPr lang="en-GB" sz="1100" b="0" u="sng" kern="1200" dirty="0">
                          <a:solidFill>
                            <a:schemeClr val="tx1"/>
                          </a:solidFill>
                          <a:effectLst/>
                          <a:latin typeface="Cambria" panose="02040503050406030204" pitchFamily="18" charset="0"/>
                          <a:ea typeface="Cambria" panose="02040503050406030204" pitchFamily="18" charset="0"/>
                          <a:cs typeface="+mn-cs"/>
                        </a:rPr>
                        <a:t>independently</a:t>
                      </a:r>
                      <a:r>
                        <a:rPr lang="en-GB" sz="1100" b="0" kern="1200" dirty="0">
                          <a:solidFill>
                            <a:schemeClr val="tx1"/>
                          </a:solidFill>
                          <a:effectLst/>
                          <a:latin typeface="Cambria" panose="02040503050406030204" pitchFamily="18" charset="0"/>
                          <a:ea typeface="Cambria" panose="02040503050406030204" pitchFamily="18" charset="0"/>
                          <a:cs typeface="+mn-cs"/>
                        </a:rPr>
                        <a:t> in </a:t>
                      </a:r>
                      <a:r>
                        <a:rPr lang="en-GB" sz="1100" b="0" u="sng" kern="1200" dirty="0">
                          <a:solidFill>
                            <a:schemeClr val="tx1"/>
                          </a:solidFill>
                          <a:effectLst/>
                          <a:latin typeface="Cambria" panose="02040503050406030204" pitchFamily="18" charset="0"/>
                          <a:ea typeface="Cambria" panose="02040503050406030204" pitchFamily="18" charset="0"/>
                          <a:cs typeface="+mn-cs"/>
                        </a:rPr>
                        <a:t>accordance with technical and technological procedures</a:t>
                      </a:r>
                      <a:r>
                        <a:rPr lang="en-GB" sz="1100" b="0" kern="1200" dirty="0">
                          <a:solidFill>
                            <a:schemeClr val="tx1"/>
                          </a:solidFill>
                          <a:effectLst/>
                          <a:latin typeface="Cambria" panose="02040503050406030204" pitchFamily="18" charset="0"/>
                          <a:ea typeface="Cambria" panose="02040503050406030204" pitchFamily="18" charset="0"/>
                          <a:cs typeface="+mn-cs"/>
                        </a:rPr>
                        <a:t>;</a:t>
                      </a:r>
                      <a:endParaRPr lang="sr-Latn-RS" sz="1100" b="0" kern="1200" dirty="0">
                        <a:solidFill>
                          <a:schemeClr val="tx1"/>
                        </a:solidFill>
                        <a:effectLst/>
                        <a:latin typeface="Cambria" panose="02040503050406030204" pitchFamily="18" charset="0"/>
                        <a:ea typeface="Cambria" panose="02040503050406030204" pitchFamily="18" charset="0"/>
                        <a:cs typeface="+mn-cs"/>
                      </a:endParaRPr>
                    </a:p>
                    <a:p>
                      <a:r>
                        <a:rPr lang="en-GB" sz="1100" b="0" u="sng" kern="1200" dirty="0">
                          <a:solidFill>
                            <a:schemeClr val="tx1"/>
                          </a:solidFill>
                          <a:effectLst/>
                          <a:latin typeface="Cambria" panose="02040503050406030204" pitchFamily="18" charset="0"/>
                          <a:ea typeface="Cambria" panose="02040503050406030204" pitchFamily="18" charset="0"/>
                          <a:cs typeface="+mn-cs"/>
                        </a:rPr>
                        <a:t>Organises and controls own work and / or small group work</a:t>
                      </a:r>
                      <a:r>
                        <a:rPr lang="en-GB" sz="1100" b="0" kern="1200" dirty="0">
                          <a:solidFill>
                            <a:schemeClr val="tx1"/>
                          </a:solidFill>
                          <a:effectLst/>
                          <a:latin typeface="Cambria" panose="02040503050406030204" pitchFamily="18" charset="0"/>
                          <a:ea typeface="Cambria" panose="02040503050406030204" pitchFamily="18" charset="0"/>
                          <a:cs typeface="+mn-cs"/>
                        </a:rPr>
                        <a:t>;</a:t>
                      </a:r>
                      <a:endParaRPr lang="sr-Latn-RS" sz="1100" b="0" kern="1200" dirty="0">
                        <a:solidFill>
                          <a:schemeClr val="tx1"/>
                        </a:solidFill>
                        <a:effectLst/>
                        <a:latin typeface="Cambria" panose="02040503050406030204" pitchFamily="18" charset="0"/>
                        <a:ea typeface="Cambria" panose="02040503050406030204" pitchFamily="18" charset="0"/>
                        <a:cs typeface="+mn-cs"/>
                      </a:endParaRPr>
                    </a:p>
                    <a:p>
                      <a:r>
                        <a:rPr lang="en-GB" sz="1100" b="0" u="sng" kern="1200" dirty="0">
                          <a:solidFill>
                            <a:schemeClr val="tx1"/>
                          </a:solidFill>
                          <a:effectLst/>
                          <a:latin typeface="Cambria" panose="02040503050406030204" pitchFamily="18" charset="0"/>
                          <a:ea typeface="Cambria" panose="02040503050406030204" pitchFamily="18" charset="0"/>
                          <a:cs typeface="+mn-cs"/>
                        </a:rPr>
                        <a:t>Identifies problems and participates in solving them</a:t>
                      </a:r>
                      <a:r>
                        <a:rPr lang="en-GB" sz="1100" b="0" kern="1200" dirty="0">
                          <a:solidFill>
                            <a:schemeClr val="tx1"/>
                          </a:solidFill>
                          <a:effectLst/>
                          <a:latin typeface="Cambria" panose="02040503050406030204" pitchFamily="18" charset="0"/>
                          <a:ea typeface="Cambria" panose="02040503050406030204" pitchFamily="18" charset="0"/>
                          <a:cs typeface="+mn-cs"/>
                        </a:rPr>
                        <a:t>;</a:t>
                      </a:r>
                      <a:endParaRPr lang="sr-Latn-RS" sz="1100" b="0" kern="1200" dirty="0">
                        <a:solidFill>
                          <a:schemeClr val="tx1"/>
                        </a:solidFill>
                        <a:effectLst/>
                        <a:latin typeface="Cambria" panose="02040503050406030204" pitchFamily="18" charset="0"/>
                        <a:ea typeface="Cambria" panose="02040503050406030204" pitchFamily="18" charset="0"/>
                        <a:cs typeface="+mn-cs"/>
                      </a:endParaRPr>
                    </a:p>
                    <a:p>
                      <a:r>
                        <a:rPr lang="en-GB" sz="1100" b="0" u="sng" kern="1200" dirty="0">
                          <a:solidFill>
                            <a:schemeClr val="tx1"/>
                          </a:solidFill>
                          <a:effectLst/>
                          <a:latin typeface="Cambria" panose="02040503050406030204" pitchFamily="18" charset="0"/>
                          <a:ea typeface="Cambria" panose="02040503050406030204" pitchFamily="18" charset="0"/>
                          <a:cs typeface="+mn-cs"/>
                        </a:rPr>
                        <a:t>Is responsible for choosing procedures</a:t>
                      </a:r>
                      <a:r>
                        <a:rPr lang="en-GB" sz="1100" b="0" kern="1200" dirty="0">
                          <a:solidFill>
                            <a:schemeClr val="tx1"/>
                          </a:solidFill>
                          <a:effectLst/>
                          <a:latin typeface="Cambria" panose="02040503050406030204" pitchFamily="18" charset="0"/>
                          <a:ea typeface="Cambria" panose="02040503050406030204" pitchFamily="18" charset="0"/>
                          <a:cs typeface="+mn-cs"/>
                        </a:rPr>
                        <a:t> and method of his own work, and </a:t>
                      </a:r>
                      <a:r>
                        <a:rPr lang="en-GB" sz="1100" b="0" u="sng" kern="1200" dirty="0">
                          <a:solidFill>
                            <a:schemeClr val="tx1"/>
                          </a:solidFill>
                          <a:effectLst/>
                          <a:latin typeface="Cambria" panose="02040503050406030204" pitchFamily="18" charset="0"/>
                          <a:ea typeface="Cambria" panose="02040503050406030204" pitchFamily="18" charset="0"/>
                          <a:cs typeface="+mn-cs"/>
                        </a:rPr>
                        <a:t>for operative work of others</a:t>
                      </a:r>
                      <a:endParaRPr lang="sr-Latn-RS" sz="1100" b="0" dirty="0">
                        <a:effectLst/>
                        <a:latin typeface="Cambria" panose="02040503050406030204" pitchFamily="18" charset="0"/>
                        <a:ea typeface="Cambria" panose="02040503050406030204" pitchFamily="18" charset="0"/>
                        <a:cs typeface="Times New Roman" panose="02020603050405020304" pitchFamily="18" charset="0"/>
                      </a:endParaRPr>
                    </a:p>
                  </a:txBody>
                  <a:tcPr marL="15710" marR="15710" marT="15710" marB="157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sr-Latn-RS"/>
                    </a:p>
                  </a:txBody>
                  <a:tcPr/>
                </a:tc>
                <a:extLst>
                  <a:ext uri="{0D108BD9-81ED-4DB2-BD59-A6C34878D82A}">
                    <a16:rowId xmlns:a16="http://schemas.microsoft.com/office/drawing/2014/main" xmlns="" val="3045191779"/>
                  </a:ext>
                </a:extLst>
              </a:tr>
            </a:tbl>
          </a:graphicData>
        </a:graphic>
      </p:graphicFrame>
      <p:cxnSp>
        <p:nvCxnSpPr>
          <p:cNvPr id="6" name="Straight Connector 5">
            <a:extLst>
              <a:ext uri="{FF2B5EF4-FFF2-40B4-BE49-F238E27FC236}">
                <a16:creationId xmlns:a16="http://schemas.microsoft.com/office/drawing/2014/main" xmlns="" id="{45F6BF20-DE03-4E07-ADAA-8F95ECBC0CB0}"/>
              </a:ext>
            </a:extLst>
          </p:cNvPr>
          <p:cNvCxnSpPr/>
          <p:nvPr/>
        </p:nvCxnSpPr>
        <p:spPr>
          <a:xfrm>
            <a:off x="70701" y="3335728"/>
            <a:ext cx="1205059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85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2674373"/>
            <a:ext cx="10515600" cy="2048441"/>
          </a:xfrm>
        </p:spPr>
        <p:txBody>
          <a:bodyPr/>
          <a:lstStyle/>
          <a:p>
            <a:r>
              <a:rPr lang="en-US" sz="3200" dirty="0"/>
              <a:t>The national qualifications frameworks or systems and their qualifications are based on the principle and objective of learning outcomes and related to arrangements for validation of non-formal and informal learning and, where appropriate, to credit systems</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3 </a:t>
            </a:r>
            <a:endParaRPr lang="sr-Latn-RS" sz="3000" dirty="0">
              <a:solidFill>
                <a:schemeClr val="bg1"/>
              </a:solidFill>
            </a:endParaRPr>
          </a:p>
        </p:txBody>
      </p:sp>
    </p:spTree>
    <p:extLst>
      <p:ext uri="{BB962C8B-B14F-4D97-AF65-F5344CB8AC3E}">
        <p14:creationId xmlns:p14="http://schemas.microsoft.com/office/powerpoint/2010/main" val="244613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B8681-7069-428B-8F3F-D88BA74D693A}"/>
              </a:ext>
            </a:extLst>
          </p:cNvPr>
          <p:cNvSpPr>
            <a:spLocks noGrp="1"/>
          </p:cNvSpPr>
          <p:nvPr>
            <p:ph type="title"/>
          </p:nvPr>
        </p:nvSpPr>
        <p:spPr/>
        <p:txBody>
          <a:bodyPr/>
          <a:lstStyle/>
          <a:p>
            <a:r>
              <a:rPr lang="en-US" altLang="en-US" dirty="0">
                <a:ea typeface="MS PGothic" panose="020B0600070205080204" pitchFamily="34" charset="-128"/>
              </a:rPr>
              <a:t>Key concepts in NQFS</a:t>
            </a:r>
            <a:endParaRPr lang="sr-Latn-RS" dirty="0"/>
          </a:p>
        </p:txBody>
      </p:sp>
      <p:grpSp>
        <p:nvGrpSpPr>
          <p:cNvPr id="17" name="Group 16">
            <a:extLst>
              <a:ext uri="{FF2B5EF4-FFF2-40B4-BE49-F238E27FC236}">
                <a16:creationId xmlns:a16="http://schemas.microsoft.com/office/drawing/2014/main" xmlns="" id="{F12AC54F-022C-4EF9-B710-DA29849092E0}"/>
              </a:ext>
            </a:extLst>
          </p:cNvPr>
          <p:cNvGrpSpPr/>
          <p:nvPr/>
        </p:nvGrpSpPr>
        <p:grpSpPr>
          <a:xfrm>
            <a:off x="3699526" y="1570857"/>
            <a:ext cx="4870302" cy="4750629"/>
            <a:chOff x="3682284" y="1614444"/>
            <a:chExt cx="4896869" cy="4750629"/>
          </a:xfrm>
        </p:grpSpPr>
        <p:grpSp>
          <p:nvGrpSpPr>
            <p:cNvPr id="8" name="Group 7">
              <a:extLst>
                <a:ext uri="{FF2B5EF4-FFF2-40B4-BE49-F238E27FC236}">
                  <a16:creationId xmlns:a16="http://schemas.microsoft.com/office/drawing/2014/main" xmlns="" id="{F1420D89-98CE-4935-8D31-CD258539D487}"/>
                </a:ext>
              </a:extLst>
            </p:cNvPr>
            <p:cNvGrpSpPr/>
            <p:nvPr/>
          </p:nvGrpSpPr>
          <p:grpSpPr>
            <a:xfrm>
              <a:off x="3682284" y="1614444"/>
              <a:ext cx="4896869" cy="4750629"/>
              <a:chOff x="3682284" y="1614444"/>
              <a:chExt cx="4896869" cy="4750629"/>
            </a:xfrm>
          </p:grpSpPr>
          <p:sp>
            <p:nvSpPr>
              <p:cNvPr id="5" name="Rectangle: Rounded Corners 4">
                <a:extLst>
                  <a:ext uri="{FF2B5EF4-FFF2-40B4-BE49-F238E27FC236}">
                    <a16:creationId xmlns:a16="http://schemas.microsoft.com/office/drawing/2014/main" xmlns="" id="{4FC3AE26-EAE6-438B-B8F9-D13207F3FDD4}"/>
                  </a:ext>
                </a:extLst>
              </p:cNvPr>
              <p:cNvSpPr/>
              <p:nvPr/>
            </p:nvSpPr>
            <p:spPr>
              <a:xfrm>
                <a:off x="3682284" y="1614444"/>
                <a:ext cx="4896869" cy="475062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chemeClr val="tx2">
                        <a:lumMod val="50000"/>
                      </a:schemeClr>
                    </a:solidFill>
                    <a:latin typeface="Cambria" panose="02040503050406030204" pitchFamily="18" charset="0"/>
                    <a:ea typeface="Calibri" panose="020F0502020204030204" pitchFamily="34" charset="0"/>
                    <a:cs typeface="Arial" panose="020B0604020202020204" pitchFamily="34" charset="0"/>
                  </a:rPr>
                  <a:t>C</a:t>
                </a:r>
                <a:r>
                  <a:rPr lang="en-US" sz="2000" b="1" dirty="0">
                    <a:solidFill>
                      <a:schemeClr val="tx2">
                        <a:lumMod val="50000"/>
                      </a:schemeClr>
                    </a:solidFill>
                    <a:effectLst/>
                    <a:latin typeface="Cambria" panose="02040503050406030204" pitchFamily="18" charset="0"/>
                    <a:ea typeface="Calibri" panose="020F0502020204030204" pitchFamily="34" charset="0"/>
                    <a:cs typeface="Arial" panose="020B0604020202020204" pitchFamily="34" charset="0"/>
                  </a:rPr>
                  <a:t>ompetency based education</a:t>
                </a:r>
                <a:endParaRPr lang="sr-Latn-RS" sz="1100" b="1" dirty="0">
                  <a:solidFill>
                    <a:schemeClr val="tx2">
                      <a:lumMod val="50000"/>
                    </a:schemeClr>
                  </a:solidFill>
                  <a:effectLst/>
                  <a:ea typeface="Calibri" panose="020F0502020204030204" pitchFamily="34" charset="0"/>
                  <a:cs typeface="Arial" panose="020B0604020202020204" pitchFamily="34" charset="0"/>
                </a:endParaRPr>
              </a:p>
            </p:txBody>
          </p:sp>
          <p:sp>
            <p:nvSpPr>
              <p:cNvPr id="7" name="Oval 6">
                <a:extLst>
                  <a:ext uri="{FF2B5EF4-FFF2-40B4-BE49-F238E27FC236}">
                    <a16:creationId xmlns:a16="http://schemas.microsoft.com/office/drawing/2014/main" xmlns="" id="{A697B755-E2BC-4706-9A5F-4B5AE25C9A8F}"/>
                  </a:ext>
                </a:extLst>
              </p:cNvPr>
              <p:cNvSpPr/>
              <p:nvPr/>
            </p:nvSpPr>
            <p:spPr>
              <a:xfrm>
                <a:off x="4164421" y="2185988"/>
                <a:ext cx="3990975" cy="3990975"/>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r-Latn-RS"/>
              </a:p>
            </p:txBody>
          </p:sp>
        </p:grpSp>
        <p:sp>
          <p:nvSpPr>
            <p:cNvPr id="10" name="Oval 9">
              <a:extLst>
                <a:ext uri="{FF2B5EF4-FFF2-40B4-BE49-F238E27FC236}">
                  <a16:creationId xmlns:a16="http://schemas.microsoft.com/office/drawing/2014/main" xmlns="" id="{5C8BDF0A-CB1D-4A53-B3C8-7F7E83ECF5DC}"/>
                </a:ext>
              </a:extLst>
            </p:cNvPr>
            <p:cNvSpPr/>
            <p:nvPr/>
          </p:nvSpPr>
          <p:spPr>
            <a:xfrm>
              <a:off x="4769258" y="2790825"/>
              <a:ext cx="2781300" cy="2781300"/>
            </a:xfrm>
            <a:prstGeom prst="ellipse">
              <a:avLst/>
            </a:prstGeom>
            <a:solidFill>
              <a:srgbClr val="008000"/>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1" vert="horz" wrap="square" lIns="91440" tIns="45720" rIns="91440" bIns="45720" numCol="1" spcCol="0" rtlCol="0" fromWordArt="0" anchor="t" anchorCtr="0" forceAA="0" compatLnSpc="1">
              <a:prstTxWarp prst="textArchUp">
                <a:avLst/>
              </a:prstTxWarp>
              <a:noAutofit/>
            </a:bodyPr>
            <a:lstStyle/>
            <a:p>
              <a:pPr algn="ctr">
                <a:lnSpc>
                  <a:spcPct val="107000"/>
                </a:lnSpc>
                <a:spcAft>
                  <a:spcPts val="800"/>
                </a:spcAft>
              </a:pPr>
              <a:r>
                <a:rPr lang="en-US" sz="1100">
                  <a:effectLst/>
                  <a:ea typeface="Calibri" panose="020F0502020204030204" pitchFamily="34" charset="0"/>
                  <a:cs typeface="Arial" panose="020B0604020202020204" pitchFamily="34" charset="0"/>
                </a:rPr>
                <a:t> </a:t>
              </a:r>
              <a:endParaRPr lang="sr-Latn-RS" sz="1100">
                <a:effectLst/>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xmlns="" id="{6BA86D0B-25D8-45FC-91BC-71DBD54FD529}"/>
                </a:ext>
              </a:extLst>
            </p:cNvPr>
            <p:cNvSpPr/>
            <p:nvPr/>
          </p:nvSpPr>
          <p:spPr>
            <a:xfrm>
              <a:off x="5293133" y="3314700"/>
              <a:ext cx="1733550" cy="1733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07000"/>
                </a:lnSpc>
                <a:spcAft>
                  <a:spcPts val="800"/>
                </a:spcAft>
              </a:pPr>
              <a:r>
                <a:rPr lang="en-US" sz="2000">
                  <a:effectLst/>
                  <a:latin typeface="Cambria" panose="02040503050406030204" pitchFamily="18" charset="0"/>
                  <a:ea typeface="Calibri" panose="020F0502020204030204" pitchFamily="34" charset="0"/>
                  <a:cs typeface="Arial" panose="020B0604020202020204" pitchFamily="34" charset="0"/>
                </a:rPr>
                <a:t>Learning outcomes</a:t>
              </a:r>
              <a:endParaRPr lang="sr-Latn-RS" sz="1100">
                <a:effectLst/>
                <a:ea typeface="Calibri" panose="020F0502020204030204" pitchFamily="34" charset="0"/>
                <a:cs typeface="Arial" panose="020B0604020202020204" pitchFamily="34" charset="0"/>
              </a:endParaRPr>
            </a:p>
          </p:txBody>
        </p:sp>
      </p:grpSp>
      <p:sp>
        <p:nvSpPr>
          <p:cNvPr id="3" name="Content Placeholder 2">
            <a:extLst>
              <a:ext uri="{FF2B5EF4-FFF2-40B4-BE49-F238E27FC236}">
                <a16:creationId xmlns:a16="http://schemas.microsoft.com/office/drawing/2014/main" xmlns="" id="{9FC9FAA0-2A14-4993-8ADC-CC69E5752677}"/>
              </a:ext>
            </a:extLst>
          </p:cNvPr>
          <p:cNvSpPr>
            <a:spLocks noGrp="1"/>
          </p:cNvSpPr>
          <p:nvPr>
            <p:ph idx="1"/>
          </p:nvPr>
        </p:nvSpPr>
        <p:spPr>
          <a:xfrm rot="1333589">
            <a:off x="4075134" y="2899063"/>
            <a:ext cx="3105525" cy="5145791"/>
          </a:xfrm>
        </p:spPr>
        <p:txBody>
          <a:bodyPr>
            <a:prstTxWarp prst="textArchUp">
              <a:avLst>
                <a:gd name="adj" fmla="val 13524368"/>
              </a:avLst>
            </a:prstTxWarp>
          </a:bodyPr>
          <a:lstStyle/>
          <a:p>
            <a:r>
              <a:rPr lang="en-US" dirty="0">
                <a:solidFill>
                  <a:schemeClr val="bg1"/>
                </a:solidFill>
              </a:rPr>
              <a:t>Qualification standard</a:t>
            </a:r>
            <a:endParaRPr lang="sr-Latn-RS" dirty="0">
              <a:solidFill>
                <a:schemeClr val="bg1"/>
              </a:solidFill>
            </a:endParaRPr>
          </a:p>
        </p:txBody>
      </p:sp>
      <p:sp>
        <p:nvSpPr>
          <p:cNvPr id="19" name="TextBox 18">
            <a:extLst>
              <a:ext uri="{FF2B5EF4-FFF2-40B4-BE49-F238E27FC236}">
                <a16:creationId xmlns:a16="http://schemas.microsoft.com/office/drawing/2014/main" xmlns="" id="{0C0DAC50-8427-444A-BB06-535EE587EA0F}"/>
              </a:ext>
            </a:extLst>
          </p:cNvPr>
          <p:cNvSpPr txBox="1"/>
          <p:nvPr/>
        </p:nvSpPr>
        <p:spPr>
          <a:xfrm rot="20792229">
            <a:off x="4586262" y="2390961"/>
            <a:ext cx="3740419" cy="2076077"/>
          </a:xfrm>
          <a:prstGeom prst="rect">
            <a:avLst/>
          </a:prstGeom>
          <a:noFill/>
        </p:spPr>
        <p:txBody>
          <a:bodyPr wrap="square" rtlCol="0">
            <a:prstTxWarp prst="textArchUp">
              <a:avLst>
                <a:gd name="adj" fmla="val 10933534"/>
              </a:avLst>
            </a:prstTxWarp>
            <a:spAutoFit/>
          </a:bodyPr>
          <a:lstStyle/>
          <a:p>
            <a:r>
              <a:rPr lang="en-US" sz="2600" dirty="0">
                <a:latin typeface="Cambria" panose="02040503050406030204" pitchFamily="18" charset="0"/>
                <a:ea typeface="Cambria" panose="02040503050406030204" pitchFamily="18" charset="0"/>
              </a:rPr>
              <a:t>Qualification</a:t>
            </a:r>
            <a:endParaRPr lang="sr-Latn-RS" sz="26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CE06FD80-8C76-41C7-8A36-F2AD44403932}"/>
              </a:ext>
            </a:extLst>
          </p:cNvPr>
          <p:cNvSpPr txBox="1"/>
          <p:nvPr/>
        </p:nvSpPr>
        <p:spPr>
          <a:xfrm>
            <a:off x="158954" y="1386364"/>
            <a:ext cx="3162895" cy="4524315"/>
          </a:xfrm>
          <a:prstGeom prst="rect">
            <a:avLst/>
          </a:prstGeom>
          <a:noFill/>
        </p:spPr>
        <p:txBody>
          <a:bodyPr wrap="square" rtlCol="0">
            <a:spAutoFit/>
          </a:bodyPr>
          <a:lstStyle/>
          <a:p>
            <a:r>
              <a:rPr lang="en-GB" dirty="0">
                <a:solidFill>
                  <a:srgbClr val="FF0000"/>
                </a:solidFill>
                <a:latin typeface="Cambria" panose="02040503050406030204" pitchFamily="18" charset="0"/>
                <a:ea typeface="Cambria" panose="02040503050406030204" pitchFamily="18" charset="0"/>
              </a:rPr>
              <a:t>Qualification</a:t>
            </a:r>
            <a:r>
              <a:rPr lang="en-GB" dirty="0">
                <a:latin typeface="Cambria" panose="02040503050406030204" pitchFamily="18" charset="0"/>
                <a:ea typeface="Cambria" panose="02040503050406030204" pitchFamily="18" charset="0"/>
              </a:rPr>
              <a:t> is a formal recognition of the acquired </a:t>
            </a:r>
            <a:r>
              <a:rPr lang="en-GB" b="1" dirty="0">
                <a:latin typeface="Cambria" panose="02040503050406030204" pitchFamily="18" charset="0"/>
                <a:ea typeface="Cambria" panose="02040503050406030204" pitchFamily="18" charset="0"/>
              </a:rPr>
              <a:t>competencies</a:t>
            </a:r>
            <a:r>
              <a:rPr lang="en-GB" dirty="0">
                <a:latin typeface="Cambria" panose="02040503050406030204" pitchFamily="18" charset="0"/>
                <a:ea typeface="Cambria" panose="02040503050406030204" pitchFamily="18" charset="0"/>
              </a:rPr>
              <a:t>. An individual obtains a qualification when the competent body determines that he/she has achieved learning outcomes within a certain level and according to the determined </a:t>
            </a:r>
            <a:r>
              <a:rPr lang="en-GB" dirty="0">
                <a:solidFill>
                  <a:srgbClr val="FF0000"/>
                </a:solidFill>
                <a:latin typeface="Cambria" panose="02040503050406030204" pitchFamily="18" charset="0"/>
                <a:ea typeface="Cambria" panose="02040503050406030204" pitchFamily="18" charset="0"/>
              </a:rPr>
              <a:t>qualification standard</a:t>
            </a:r>
            <a:r>
              <a:rPr lang="en-GB" dirty="0">
                <a:latin typeface="Cambria" panose="02040503050406030204" pitchFamily="18" charset="0"/>
                <a:ea typeface="Cambria" panose="02040503050406030204" pitchFamily="18" charset="0"/>
              </a:rPr>
              <a:t>, which is confirmed by a public document (diploma or certificate).</a:t>
            </a:r>
          </a:p>
          <a:p>
            <a:r>
              <a:rPr lang="en-US" dirty="0">
                <a:latin typeface="Cambria" panose="02040503050406030204" pitchFamily="18" charset="0"/>
                <a:ea typeface="Cambria" panose="02040503050406030204" pitchFamily="18" charset="0"/>
              </a:rPr>
              <a:t>Description of </a:t>
            </a:r>
            <a:r>
              <a:rPr lang="en-US" dirty="0">
                <a:solidFill>
                  <a:srgbClr val="FF0000"/>
                </a:solidFill>
                <a:latin typeface="Cambria" panose="02040503050406030204" pitchFamily="18" charset="0"/>
                <a:ea typeface="Cambria" panose="02040503050406030204" pitchFamily="18" charset="0"/>
              </a:rPr>
              <a:t>Learning outcomes</a:t>
            </a:r>
            <a:r>
              <a:rPr lang="en-US" dirty="0">
                <a:latin typeface="Cambria" panose="02040503050406030204" pitchFamily="18" charset="0"/>
                <a:ea typeface="Cambria" panose="02040503050406030204" pitchFamily="18" charset="0"/>
              </a:rPr>
              <a:t> is KEY  ELEMENT of  qualification standard. </a:t>
            </a:r>
          </a:p>
        </p:txBody>
      </p:sp>
      <p:sp>
        <p:nvSpPr>
          <p:cNvPr id="21" name="Rectangle 20">
            <a:extLst>
              <a:ext uri="{FF2B5EF4-FFF2-40B4-BE49-F238E27FC236}">
                <a16:creationId xmlns:a16="http://schemas.microsoft.com/office/drawing/2014/main" xmlns="" id="{198878B1-5431-4344-A2EB-01BAEE62E616}"/>
              </a:ext>
            </a:extLst>
          </p:cNvPr>
          <p:cNvSpPr/>
          <p:nvPr/>
        </p:nvSpPr>
        <p:spPr>
          <a:xfrm>
            <a:off x="9084514" y="2185132"/>
            <a:ext cx="2963699" cy="2308324"/>
          </a:xfrm>
          <a:prstGeom prst="rect">
            <a:avLst/>
          </a:prstGeom>
        </p:spPr>
        <p:txBody>
          <a:bodyPr wrap="square">
            <a:spAutoFit/>
          </a:bodyPr>
          <a:lstStyle/>
          <a:p>
            <a:pPr algn="r"/>
            <a:r>
              <a:rPr lang="en-GB" dirty="0">
                <a:latin typeface="Cambria" panose="02040503050406030204" pitchFamily="18" charset="0"/>
                <a:ea typeface="Cambria" panose="02040503050406030204" pitchFamily="18" charset="0"/>
              </a:rPr>
              <a:t>A </a:t>
            </a:r>
            <a:r>
              <a:rPr lang="en-GB" dirty="0">
                <a:solidFill>
                  <a:srgbClr val="FF0000"/>
                </a:solidFill>
                <a:latin typeface="Cambria" panose="02040503050406030204" pitchFamily="18" charset="0"/>
                <a:ea typeface="Cambria" panose="02040503050406030204" pitchFamily="18" charset="0"/>
              </a:rPr>
              <a:t>competence</a:t>
            </a:r>
            <a:r>
              <a:rPr lang="en-GB" dirty="0">
                <a:latin typeface="Cambria" panose="02040503050406030204" pitchFamily="18" charset="0"/>
                <a:ea typeface="Cambria" panose="02040503050406030204" pitchFamily="18" charset="0"/>
              </a:rPr>
              <a:t> is an integrated set of related knowledge, skills, abilities and attitudes, which enables the individual to perform effectively in accordance with the qualification standard.</a:t>
            </a:r>
            <a:endParaRPr lang="sr-Latn-RS"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03389C94-6003-4231-B43F-6DB1753057B7}"/>
              </a:ext>
            </a:extLst>
          </p:cNvPr>
          <p:cNvSpPr txBox="1"/>
          <p:nvPr/>
        </p:nvSpPr>
        <p:spPr>
          <a:xfrm>
            <a:off x="9240709" y="4417963"/>
            <a:ext cx="2789764" cy="2031325"/>
          </a:xfrm>
          <a:prstGeom prst="rect">
            <a:avLst/>
          </a:prstGeom>
          <a:noFill/>
        </p:spPr>
        <p:txBody>
          <a:bodyPr wrap="square" rtlCol="0">
            <a:spAutoFit/>
          </a:bodyPr>
          <a:lstStyle/>
          <a:p>
            <a:pPr algn="r"/>
            <a:r>
              <a:rPr lang="en-GB" dirty="0">
                <a:solidFill>
                  <a:srgbClr val="FF0000"/>
                </a:solidFill>
                <a:latin typeface="Cambria" panose="02040503050406030204" pitchFamily="18" charset="0"/>
                <a:ea typeface="Cambria" panose="02040503050406030204" pitchFamily="18" charset="0"/>
              </a:rPr>
              <a:t>Learning outcomes </a:t>
            </a:r>
            <a:r>
              <a:rPr lang="en-GB" dirty="0">
                <a:latin typeface="Cambria" panose="02040503050406030204" pitchFamily="18" charset="0"/>
                <a:ea typeface="Cambria" panose="02040503050406030204" pitchFamily="18" charset="0"/>
              </a:rPr>
              <a:t>are clear statements of what an individual is expected to know, understand and is able to demonstrate, i.e. do when the learning process is completed.</a:t>
            </a:r>
          </a:p>
        </p:txBody>
      </p:sp>
    </p:spTree>
    <p:extLst>
      <p:ext uri="{BB962C8B-B14F-4D97-AF65-F5344CB8AC3E}">
        <p14:creationId xmlns:p14="http://schemas.microsoft.com/office/powerpoint/2010/main" val="124854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21740A21-53A3-4F9D-B634-F514A21F617C}"/>
              </a:ext>
            </a:extLst>
          </p:cNvPr>
          <p:cNvSpPr>
            <a:spLocks noGrp="1"/>
          </p:cNvSpPr>
          <p:nvPr>
            <p:ph type="title"/>
          </p:nvPr>
        </p:nvSpPr>
        <p:spPr/>
        <p:txBody>
          <a:bodyPr/>
          <a:lstStyle/>
          <a:p>
            <a:r>
              <a:rPr lang="en-US" altLang="en-US" dirty="0">
                <a:ea typeface="MS PGothic" panose="020B0600070205080204" pitchFamily="34" charset="-128"/>
              </a:rPr>
              <a:t>Qualification standard elements</a:t>
            </a:r>
          </a:p>
        </p:txBody>
      </p:sp>
      <p:graphicFrame>
        <p:nvGraphicFramePr>
          <p:cNvPr id="29712" name="Content Placeholder 29711">
            <a:extLst>
              <a:ext uri="{FF2B5EF4-FFF2-40B4-BE49-F238E27FC236}">
                <a16:creationId xmlns:a16="http://schemas.microsoft.com/office/drawing/2014/main" xmlns="" id="{A30FF8F2-F83B-457E-8402-0CCD586EC99B}"/>
              </a:ext>
            </a:extLst>
          </p:cNvPr>
          <p:cNvGraphicFramePr>
            <a:graphicFrameLocks noGrp="1"/>
          </p:cNvGraphicFramePr>
          <p:nvPr>
            <p:ph idx="1"/>
            <p:extLst>
              <p:ext uri="{D42A27DB-BD31-4B8C-83A1-F6EECF244321}">
                <p14:modId xmlns:p14="http://schemas.microsoft.com/office/powerpoint/2010/main" val="936331124"/>
              </p:ext>
            </p:extLst>
          </p:nvPr>
        </p:nvGraphicFramePr>
        <p:xfrm>
          <a:off x="602226" y="1122363"/>
          <a:ext cx="10515600" cy="5321582"/>
        </p:xfrm>
        <a:graphic>
          <a:graphicData uri="http://schemas.openxmlformats.org/drawingml/2006/table">
            <a:tbl>
              <a:tblPr firstRow="1" firstCol="1" bandRow="1"/>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262113">
                <a:tc gridSpan="2">
                  <a:txBody>
                    <a:bodyPr/>
                    <a:lstStyle/>
                    <a:p>
                      <a:pPr algn="ctr">
                        <a:lnSpc>
                          <a:spcPct val="107000"/>
                        </a:lnSpc>
                        <a:spcAft>
                          <a:spcPts val="0"/>
                        </a:spcAft>
                      </a:pPr>
                      <a:r>
                        <a:rPr lang="hr-HR" sz="13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QUALIFICATION STANDARD</a:t>
                      </a:r>
                      <a:endParaRPr lang="en-GB"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hMerge="1">
                  <a:txBody>
                    <a:bodyPr/>
                    <a:lstStyle/>
                    <a:p>
                      <a:endParaRPr lang="en-GB"/>
                    </a:p>
                  </a:txBody>
                  <a:tcPr/>
                </a:tc>
                <a:extLst>
                  <a:ext uri="{0D108BD9-81ED-4DB2-BD59-A6C34878D82A}">
                    <a16:rowId xmlns:a16="http://schemas.microsoft.com/office/drawing/2014/main" xmlns="" val="10000"/>
                  </a:ext>
                </a:extLst>
              </a:tr>
              <a:tr h="262113">
                <a:tc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Title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hMerge="1">
                  <a:txBody>
                    <a:bodyPr/>
                    <a:lstStyle/>
                    <a:p>
                      <a:endParaRPr lang="en-GB"/>
                    </a:p>
                  </a:txBody>
                  <a:tcPr/>
                </a:tc>
                <a:extLst>
                  <a:ext uri="{0D108BD9-81ED-4DB2-BD59-A6C34878D82A}">
                    <a16:rowId xmlns:a16="http://schemas.microsoft.com/office/drawing/2014/main" xmlns="" val="10001"/>
                  </a:ext>
                </a:extLst>
              </a:tr>
              <a:tr h="262113">
                <a:tc gridSpan="2">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Code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hMerge="1">
                  <a:txBody>
                    <a:bodyPr/>
                    <a:lstStyle/>
                    <a:p>
                      <a:endParaRPr lang="en-GB"/>
                    </a:p>
                  </a:txBody>
                  <a:tcPr/>
                </a:tc>
                <a:extLst>
                  <a:ext uri="{0D108BD9-81ED-4DB2-BD59-A6C34878D82A}">
                    <a16:rowId xmlns:a16="http://schemas.microsoft.com/office/drawing/2014/main" xmlns="" val="10002"/>
                  </a:ext>
                </a:extLst>
              </a:tr>
              <a:tr h="509606">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BASIC QUALIFICATION CHARACTERISTICS</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RELEVANCE OF QUALIFICATION FOR EMPLOYMENT AND FURTHER LEARNING</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0003"/>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CLASSNQFS / ISCED-F 2013</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Permeability within the qualifications system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NQFS LEVEL</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Occupation(s) to which qualification is related</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EQF level</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Occupational standard</a:t>
                      </a:r>
                      <a:r>
                        <a:rPr lang="en-GB" altLang="en-US" sz="1400" baseline="30000" noProof="0" dirty="0">
                          <a:latin typeface="Cambria" panose="02040503050406030204" pitchFamily="18" charset="0"/>
                          <a:ea typeface="Cambria" panose="02040503050406030204" pitchFamily="18" charset="0"/>
                          <a:cs typeface="Times New Roman" panose="02020603050405020304" pitchFamily="18" charset="0"/>
                          <a:hlinkClick r:id="rId3"/>
                        </a:rPr>
                        <a:t>[1]</a:t>
                      </a: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r h="87371">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QF-EHEA cycle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rowSpan="3">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Duties and tasks / only if there is no occupational</a:t>
                      </a:r>
                      <a:r>
                        <a:rPr lang="en-GB" sz="1300" baseline="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standard</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134115">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Field of education - HE qualifications</a:t>
                      </a: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xmlns="" val="10014"/>
                  </a:ext>
                </a:extLst>
              </a:tr>
              <a:tr h="0">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Field of work –</a:t>
                      </a:r>
                      <a:r>
                        <a:rPr lang="en-GB" sz="1300" baseline="0" noProof="0" dirty="0">
                          <a:effectLst/>
                          <a:latin typeface="Cambria" panose="02040503050406030204" pitchFamily="18" charset="0"/>
                          <a:ea typeface="Cambria" panose="02040503050406030204" pitchFamily="18" charset="0"/>
                          <a:cs typeface="Times New Roman" panose="02020603050405020304" pitchFamily="18" charset="0"/>
                        </a:rPr>
                        <a:t> VET qualifications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vMerge="1">
                  <a:txBody>
                    <a:bodyPr/>
                    <a:lstStyle/>
                    <a:p>
                      <a:endParaRPr lang="en-US"/>
                    </a:p>
                  </a:txBody>
                  <a:tcPr/>
                </a:tc>
                <a:extLst>
                  <a:ext uri="{0D108BD9-81ED-4DB2-BD59-A6C34878D82A}">
                    <a16:rowId xmlns:a16="http://schemas.microsoft.com/office/drawing/2014/main" xmlns="" val="10019"/>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LEARNING OUTCOMES</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0008"/>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Scope of the qualification (in credits or duration</a:t>
                      </a:r>
                      <a:r>
                        <a:rPr lang="en-GB" sz="1300" baseline="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of programme</a:t>
                      </a: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General description of the qualification</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9"/>
                  </a:ext>
                </a:extLst>
              </a:tr>
              <a:tr h="26211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Preconditions for the acquisition of the qualification</a:t>
                      </a: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Knowledge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0"/>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Form of  learning/education </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Skills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1"/>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public document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Abilities and attitudes</a:t>
                      </a: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2"/>
                  </a:ext>
                </a:extLst>
              </a:tr>
              <a:tr h="26211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Type of assessment of the achievement of learning outcomes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3"/>
                  </a:ext>
                </a:extLst>
              </a:tr>
              <a:tr h="262113">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QUALIFICATION STANDARD REFERENCE DATA</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nSpc>
                          <a:spcPct val="107000"/>
                        </a:lnSpc>
                        <a:spcAft>
                          <a:spcPts val="0"/>
                        </a:spcAft>
                      </a:pPr>
                      <a:r>
                        <a:rPr lang="en-GB" sz="1300" b="1"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QUALIFICATION QUALITY ASSURANCE</a:t>
                      </a:r>
                      <a:endParaRPr lang="en-GB" sz="1300" noProof="0"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0015"/>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Effective Date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Qualifications of programme organizers</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6"/>
                  </a:ext>
                </a:extLst>
              </a:tr>
              <a:tr h="262113">
                <a:tc>
                  <a:txBody>
                    <a:bodyPr/>
                    <a:lstStyle/>
                    <a:p>
                      <a:pPr>
                        <a:lnSpc>
                          <a:spcPct val="107000"/>
                        </a:lnSpc>
                        <a:spcAft>
                          <a:spcPts val="0"/>
                        </a:spcAft>
                      </a:pPr>
                      <a:r>
                        <a:rPr lang="en-GB" sz="1300" noProof="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Revision date</a:t>
                      </a:r>
                      <a:endParaRPr lang="en-GB" sz="1300" noProof="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 body competent for issuing the document</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7"/>
                  </a:ext>
                </a:extLst>
              </a:tr>
              <a:tr h="262113">
                <a:tc>
                  <a:txBody>
                    <a:bodyPr/>
                    <a:lstStyle/>
                    <a:p>
                      <a:pPr>
                        <a:lnSpc>
                          <a:spcPct val="107000"/>
                        </a:lnSpc>
                        <a:spcAft>
                          <a:spcPts val="0"/>
                        </a:spcAft>
                      </a:pPr>
                      <a:r>
                        <a:rPr lang="en-GB" sz="1300" noProof="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End date</a:t>
                      </a:r>
                      <a:endParaRPr lang="en-GB" sz="130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9423" marR="9423" marT="95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300" noProof="0" dirty="0">
                          <a:effectLst/>
                          <a:latin typeface="Cambria" panose="02040503050406030204" pitchFamily="18" charset="0"/>
                          <a:ea typeface="Cambria" panose="02040503050406030204" pitchFamily="18" charset="0"/>
                          <a:cs typeface="Times New Roman" panose="02020603050405020304" pitchFamily="18" charset="0"/>
                        </a:rPr>
                        <a:t> </a:t>
                      </a:r>
                    </a:p>
                  </a:txBody>
                  <a:tcPr marL="70983" marR="709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8"/>
                  </a:ext>
                </a:extLst>
              </a:tr>
            </a:tbl>
          </a:graphicData>
        </a:graphic>
      </p:graphicFrame>
      <p:sp>
        <p:nvSpPr>
          <p:cNvPr id="37891" name="Rectangle 65">
            <a:extLst>
              <a:ext uri="{FF2B5EF4-FFF2-40B4-BE49-F238E27FC236}">
                <a16:creationId xmlns:a16="http://schemas.microsoft.com/office/drawing/2014/main" xmlns="" id="{B2C20A33-AD96-4754-9F83-9F006388EBBB}"/>
              </a:ext>
            </a:extLst>
          </p:cNvPr>
          <p:cNvSpPr>
            <a:spLocks noChangeArrowheads="1"/>
          </p:cNvSpPr>
          <p:nvPr/>
        </p:nvSpPr>
        <p:spPr bwMode="auto">
          <a:xfrm>
            <a:off x="3073400" y="1023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
        <p:nvSpPr>
          <p:cNvPr id="37892" name="Rectangle 67">
            <a:extLst>
              <a:ext uri="{FF2B5EF4-FFF2-40B4-BE49-F238E27FC236}">
                <a16:creationId xmlns:a16="http://schemas.microsoft.com/office/drawing/2014/main" xmlns="" id="{E170D46D-678C-4E75-96B9-6693A1167E7E}"/>
              </a:ext>
            </a:extLst>
          </p:cNvPr>
          <p:cNvSpPr>
            <a:spLocks noChangeArrowheads="1"/>
          </p:cNvSpPr>
          <p:nvPr/>
        </p:nvSpPr>
        <p:spPr bwMode="auto">
          <a:xfrm>
            <a:off x="602226" y="6460688"/>
            <a:ext cx="10348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000" baseline="30000" dirty="0">
                <a:cs typeface="Times New Roman" panose="02020603050405020304" pitchFamily="18" charset="0"/>
                <a:hlinkClick r:id="rId3"/>
              </a:rPr>
              <a:t>[1]</a:t>
            </a:r>
            <a:r>
              <a:rPr lang="en-GB" altLang="en-US" sz="1000" dirty="0">
                <a:cs typeface="Times New Roman" panose="02020603050405020304" pitchFamily="18" charset="0"/>
              </a:rPr>
              <a:t> </a:t>
            </a:r>
            <a:r>
              <a:rPr lang="en-GB" altLang="en-US" sz="1000" dirty="0">
                <a:latin typeface="Times New Roman" panose="02020603050405020304" pitchFamily="18" charset="0"/>
                <a:cs typeface="Times New Roman" panose="02020603050405020304" pitchFamily="18" charset="0"/>
              </a:rPr>
              <a:t>Article 50. paragraph 3. of the Law on NQFS stipulates that until the adoption of occupational standards in accordance with the regulations relevant to employment</a:t>
            </a:r>
            <a:r>
              <a:rPr lang="en-GB" altLang="en-US" sz="1000" dirty="0">
                <a:solidFill>
                  <a:srgbClr val="000000"/>
                </a:solidFill>
                <a:latin typeface="Times New Roman" panose="02020603050405020304" pitchFamily="18" charset="0"/>
                <a:cs typeface="Times New Roman" panose="02020603050405020304" pitchFamily="18" charset="0"/>
              </a:rPr>
              <a:t>, the link between qualification standards and the labour market will be based on the data on occupations determined in accordance with labour and employment regulations.</a:t>
            </a:r>
            <a:endParaRPr lang="en-GB" altLang="en-US" sz="1800" dirty="0">
              <a:latin typeface="Arial" panose="020B0604020202020204" pitchFamily="34" charset="0"/>
            </a:endParaRPr>
          </a:p>
        </p:txBody>
      </p:sp>
      <p:sp>
        <p:nvSpPr>
          <p:cNvPr id="37893" name="Rectangle 71">
            <a:extLst>
              <a:ext uri="{FF2B5EF4-FFF2-40B4-BE49-F238E27FC236}">
                <a16:creationId xmlns:a16="http://schemas.microsoft.com/office/drawing/2014/main" xmlns="" id="{E9F435BE-CE18-4C07-B3D6-DD6A126E2EBF}"/>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
        <p:nvSpPr>
          <p:cNvPr id="37894" name="Rectangle 77">
            <a:extLst>
              <a:ext uri="{FF2B5EF4-FFF2-40B4-BE49-F238E27FC236}">
                <a16:creationId xmlns:a16="http://schemas.microsoft.com/office/drawing/2014/main" xmlns="" id="{3D84D700-F278-42C1-9C97-876064774457}"/>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
        <p:nvSpPr>
          <p:cNvPr id="37957" name="Rectangle 86">
            <a:extLst>
              <a:ext uri="{FF2B5EF4-FFF2-40B4-BE49-F238E27FC236}">
                <a16:creationId xmlns:a16="http://schemas.microsoft.com/office/drawing/2014/main" xmlns="" id="{9027FDAB-C29D-40FA-B448-3AAA258EE42D}"/>
              </a:ext>
            </a:extLst>
          </p:cNvPr>
          <p:cNvSpPr>
            <a:spLocks noChangeArrowheads="1"/>
          </p:cNvSpPr>
          <p:nvPr/>
        </p:nvSpPr>
        <p:spPr bwMode="auto">
          <a:xfrm>
            <a:off x="2405063" y="1855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1800">
                <a:latin typeface="Arial" panose="020B0604020202020204" pitchFamily="34" charset="0"/>
              </a:rPr>
              <a:t/>
            </a:r>
            <a:br>
              <a:rPr lang="en-GB" altLang="en-US" sz="1800">
                <a:latin typeface="Arial" panose="020B0604020202020204" pitchFamily="34" charset="0"/>
              </a:rPr>
            </a:br>
            <a:endParaRPr lang="en-GB" altLang="en-US" sz="1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8689C-E688-41C2-85B0-8C31985E5705}"/>
              </a:ext>
            </a:extLst>
          </p:cNvPr>
          <p:cNvSpPr>
            <a:spLocks noGrp="1"/>
          </p:cNvSpPr>
          <p:nvPr>
            <p:ph type="title"/>
          </p:nvPr>
        </p:nvSpPr>
        <p:spPr/>
        <p:txBody>
          <a:bodyPr/>
          <a:lstStyle/>
          <a:p>
            <a:r>
              <a:rPr lang="en-US" dirty="0"/>
              <a:t>Learning outcomes </a:t>
            </a:r>
            <a:endParaRPr lang="sr-Latn-RS" dirty="0"/>
          </a:p>
        </p:txBody>
      </p:sp>
      <p:sp>
        <p:nvSpPr>
          <p:cNvPr id="3" name="Content Placeholder 2">
            <a:extLst>
              <a:ext uri="{FF2B5EF4-FFF2-40B4-BE49-F238E27FC236}">
                <a16:creationId xmlns:a16="http://schemas.microsoft.com/office/drawing/2014/main" xmlns="" id="{5A36E503-D44F-427A-AE2F-C56F00AE404A}"/>
              </a:ext>
            </a:extLst>
          </p:cNvPr>
          <p:cNvSpPr>
            <a:spLocks noGrp="1"/>
          </p:cNvSpPr>
          <p:nvPr>
            <p:ph idx="1"/>
          </p:nvPr>
        </p:nvSpPr>
        <p:spPr>
          <a:xfrm>
            <a:off x="726899" y="1389916"/>
            <a:ext cx="10402529" cy="5054745"/>
          </a:xfrm>
        </p:spPr>
        <p:txBody>
          <a:bodyPr/>
          <a:lstStyle/>
          <a:p>
            <a:pPr marL="0" indent="0" algn="just">
              <a:buNone/>
            </a:pPr>
            <a:r>
              <a:rPr lang="en-GB" sz="2400" dirty="0"/>
              <a:t>Learning outcomes - an instrument for the process of </a:t>
            </a:r>
            <a:r>
              <a:rPr lang="en-GB" sz="2400" b="1" dirty="0"/>
              <a:t>standardisation</a:t>
            </a:r>
            <a:r>
              <a:rPr lang="en-GB" sz="2400" dirty="0"/>
              <a:t> in education, in terms of qualification and programme development and assessment procedures. </a:t>
            </a:r>
          </a:p>
          <a:p>
            <a:pPr marL="0" indent="0" algn="just">
              <a:buNone/>
            </a:pPr>
            <a:endParaRPr lang="en-GB" sz="2000" dirty="0"/>
          </a:p>
          <a:p>
            <a:pPr marL="0" indent="0" algn="just">
              <a:buNone/>
            </a:pPr>
            <a:endParaRPr lang="en-US" sz="2000" dirty="0"/>
          </a:p>
          <a:p>
            <a:pPr algn="just"/>
            <a:endParaRPr lang="en-US" sz="2000" dirty="0"/>
          </a:p>
          <a:p>
            <a:pPr algn="just"/>
            <a:endParaRPr lang="sr-Latn-RS" sz="2400" dirty="0"/>
          </a:p>
        </p:txBody>
      </p:sp>
      <p:graphicFrame>
        <p:nvGraphicFramePr>
          <p:cNvPr id="4" name="Table 4">
            <a:extLst>
              <a:ext uri="{FF2B5EF4-FFF2-40B4-BE49-F238E27FC236}">
                <a16:creationId xmlns:a16="http://schemas.microsoft.com/office/drawing/2014/main" xmlns="" id="{F15EB046-8CAE-4846-818E-4796443F246D}"/>
              </a:ext>
            </a:extLst>
          </p:cNvPr>
          <p:cNvGraphicFramePr>
            <a:graphicFrameLocks noGrp="1"/>
          </p:cNvGraphicFramePr>
          <p:nvPr>
            <p:extLst>
              <p:ext uri="{D42A27DB-BD31-4B8C-83A1-F6EECF244321}">
                <p14:modId xmlns:p14="http://schemas.microsoft.com/office/powerpoint/2010/main" val="287871992"/>
              </p:ext>
            </p:extLst>
          </p:nvPr>
        </p:nvGraphicFramePr>
        <p:xfrm>
          <a:off x="1062572" y="2662020"/>
          <a:ext cx="10066856" cy="3499920"/>
        </p:xfrm>
        <a:graphic>
          <a:graphicData uri="http://schemas.openxmlformats.org/drawingml/2006/table">
            <a:tbl>
              <a:tblPr firstRow="1" bandRow="1">
                <a:tableStyleId>{5C22544A-7EE6-4342-B048-85BDC9FD1C3A}</a:tableStyleId>
              </a:tblPr>
              <a:tblGrid>
                <a:gridCol w="10066856">
                  <a:extLst>
                    <a:ext uri="{9D8B030D-6E8A-4147-A177-3AD203B41FA5}">
                      <a16:colId xmlns:a16="http://schemas.microsoft.com/office/drawing/2014/main" xmlns="" val="2964187946"/>
                    </a:ext>
                  </a:extLst>
                </a:gridCol>
              </a:tblGrid>
              <a:tr h="1169316">
                <a:tc>
                  <a:txBody>
                    <a:bodyPr/>
                    <a:lstStyle/>
                    <a:p>
                      <a:pPr algn="just"/>
                      <a:r>
                        <a:rPr lang="en-GB" sz="2000" b="1" dirty="0">
                          <a:solidFill>
                            <a:schemeClr val="tx1"/>
                          </a:solidFill>
                          <a:latin typeface="Cambria" panose="02040503050406030204" pitchFamily="18" charset="0"/>
                          <a:ea typeface="Cambria" panose="02040503050406030204" pitchFamily="18" charset="0"/>
                        </a:rPr>
                        <a:t>GE</a:t>
                      </a:r>
                      <a:r>
                        <a:rPr lang="en-GB" sz="2000" b="0" dirty="0">
                          <a:solidFill>
                            <a:schemeClr val="tx1"/>
                          </a:solidFill>
                          <a:latin typeface="Cambria" panose="02040503050406030204" pitchFamily="18" charset="0"/>
                          <a:ea typeface="Cambria" panose="02040503050406030204" pitchFamily="18" charset="0"/>
                        </a:rPr>
                        <a:t> </a:t>
                      </a:r>
                      <a:r>
                        <a:rPr lang="en-US" sz="2000" b="0" dirty="0">
                          <a:solidFill>
                            <a:schemeClr val="tx1"/>
                          </a:solidFill>
                          <a:latin typeface="Cambria" panose="02040503050406030204" pitchFamily="18" charset="0"/>
                          <a:ea typeface="Cambria" panose="02040503050406030204" pitchFamily="18" charset="0"/>
                        </a:rPr>
                        <a:t>–</a:t>
                      </a:r>
                      <a:r>
                        <a:rPr lang="en-GB" sz="2000" b="0" dirty="0">
                          <a:solidFill>
                            <a:schemeClr val="tx1"/>
                          </a:solidFill>
                          <a:latin typeface="Cambria" panose="02040503050406030204" pitchFamily="18" charset="0"/>
                          <a:ea typeface="Cambria" panose="02040503050406030204" pitchFamily="18" charset="0"/>
                        </a:rPr>
                        <a:t> standards of students’ achievement and standards of cross-curricular competencies (basis for curricula development, assessment and examinations)</a:t>
                      </a:r>
                      <a:endParaRPr lang="sr-Latn-RS" sz="2000" b="0" dirty="0">
                        <a:solidFill>
                          <a:schemeClr val="tx1"/>
                        </a:solidFill>
                        <a:latin typeface="Cambria" panose="02040503050406030204" pitchFamily="18" charset="0"/>
                        <a:ea typeface="Cambria" panose="020405030504060302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655657599"/>
                  </a:ext>
                </a:extLst>
              </a:tr>
              <a:tr h="1019964">
                <a:tc>
                  <a:txBody>
                    <a:bodyPr/>
                    <a:lstStyle/>
                    <a:p>
                      <a:pPr algn="just"/>
                      <a:r>
                        <a:rPr lang="en-US" sz="2000" b="1" dirty="0">
                          <a:latin typeface="Cambria" panose="02040503050406030204" pitchFamily="18" charset="0"/>
                          <a:ea typeface="Cambria" panose="02040503050406030204" pitchFamily="18" charset="0"/>
                        </a:rPr>
                        <a:t>VET</a:t>
                      </a:r>
                      <a:r>
                        <a:rPr lang="en-US" sz="2000" b="0" dirty="0">
                          <a:latin typeface="Cambria" panose="02040503050406030204" pitchFamily="18" charset="0"/>
                          <a:ea typeface="Cambria" panose="02040503050406030204" pitchFamily="18" charset="0"/>
                        </a:rPr>
                        <a:t> –  qualification standards on which curricula learning outcomes are based</a:t>
                      </a:r>
                      <a:endParaRPr lang="sr-Latn-RS" sz="2000" b="0" dirty="0">
                        <a:latin typeface="Cambria" panose="02040503050406030204" pitchFamily="18" charset="0"/>
                        <a:ea typeface="Cambria" panose="020405030504060302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466724792"/>
                  </a:ext>
                </a:extLst>
              </a:tr>
              <a:tr h="1310640">
                <a:tc>
                  <a:txBody>
                    <a:bodyPr/>
                    <a:lstStyle/>
                    <a:p>
                      <a:pPr algn="just"/>
                      <a:r>
                        <a:rPr lang="en-US" sz="2000" b="1" dirty="0">
                          <a:latin typeface="Cambria" panose="02040503050406030204" pitchFamily="18" charset="0"/>
                          <a:ea typeface="Cambria" panose="02040503050406030204" pitchFamily="18" charset="0"/>
                        </a:rPr>
                        <a:t>HE</a:t>
                      </a:r>
                      <a:r>
                        <a:rPr lang="en-US" sz="2000" b="0" dirty="0">
                          <a:latin typeface="Cambria" panose="02040503050406030204" pitchFamily="18" charset="0"/>
                          <a:ea typeface="Cambria" panose="02040503050406030204" pitchFamily="18" charset="0"/>
                        </a:rPr>
                        <a:t> – </a:t>
                      </a:r>
                      <a:r>
                        <a:rPr lang="en-GB" sz="2000" b="0" dirty="0">
                          <a:latin typeface="Cambria" panose="02040503050406030204" pitchFamily="18" charset="0"/>
                          <a:ea typeface="Cambria" panose="02040503050406030204" pitchFamily="18" charset="0"/>
                        </a:rPr>
                        <a:t>accreditation standards for the institutions (the description for the qualification in compliance with the Dublin Descriptors of learning outcomes) and accreditation of a study programme (description of learning outcomes as an obligatory element of the programme, as well as general and subject-specific competencies)</a:t>
                      </a:r>
                      <a:endParaRPr lang="sr-Latn-RS" sz="2000" b="0" dirty="0">
                        <a:latin typeface="Cambria" panose="02040503050406030204" pitchFamily="18" charset="0"/>
                        <a:ea typeface="Cambria" panose="020405030504060302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755147254"/>
                  </a:ext>
                </a:extLst>
              </a:tr>
            </a:tbl>
          </a:graphicData>
        </a:graphic>
      </p:graphicFrame>
      <p:pic>
        <p:nvPicPr>
          <p:cNvPr id="7" name="Picture 6">
            <a:extLst>
              <a:ext uri="{FF2B5EF4-FFF2-40B4-BE49-F238E27FC236}">
                <a16:creationId xmlns:a16="http://schemas.microsoft.com/office/drawing/2014/main" xmlns="" id="{4C130DEF-3C0F-42B8-B000-97623D3BB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43" y="5275138"/>
            <a:ext cx="620771" cy="619728"/>
          </a:xfrm>
          <a:prstGeom prst="rect">
            <a:avLst/>
          </a:prstGeom>
        </p:spPr>
      </p:pic>
      <p:pic>
        <p:nvPicPr>
          <p:cNvPr id="9" name="Picture 8">
            <a:extLst>
              <a:ext uri="{FF2B5EF4-FFF2-40B4-BE49-F238E27FC236}">
                <a16:creationId xmlns:a16="http://schemas.microsoft.com/office/drawing/2014/main" xmlns="" id="{068FA23F-7403-4081-A3F3-DBF211EB3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496" y="4035235"/>
            <a:ext cx="624054" cy="619728"/>
          </a:xfrm>
          <a:prstGeom prst="rect">
            <a:avLst/>
          </a:prstGeom>
        </p:spPr>
      </p:pic>
      <p:pic>
        <p:nvPicPr>
          <p:cNvPr id="13" name="Picture 12">
            <a:extLst>
              <a:ext uri="{FF2B5EF4-FFF2-40B4-BE49-F238E27FC236}">
                <a16:creationId xmlns:a16="http://schemas.microsoft.com/office/drawing/2014/main" xmlns="" id="{0028ABCA-895B-4335-BDA3-5E60FBAEC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474" y="2903161"/>
            <a:ext cx="624054" cy="615664"/>
          </a:xfrm>
          <a:prstGeom prst="rect">
            <a:avLst/>
          </a:prstGeom>
        </p:spPr>
      </p:pic>
    </p:spTree>
    <p:extLst>
      <p:ext uri="{BB962C8B-B14F-4D97-AF65-F5344CB8AC3E}">
        <p14:creationId xmlns:p14="http://schemas.microsoft.com/office/powerpoint/2010/main" val="271681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931EC-36BC-44A7-BF6E-CEA474E0A152}"/>
              </a:ext>
            </a:extLst>
          </p:cNvPr>
          <p:cNvSpPr>
            <a:spLocks noGrp="1"/>
          </p:cNvSpPr>
          <p:nvPr>
            <p:ph type="title"/>
          </p:nvPr>
        </p:nvSpPr>
        <p:spPr>
          <a:xfrm>
            <a:off x="1084478" y="409651"/>
            <a:ext cx="10205314" cy="815645"/>
          </a:xfrm>
        </p:spPr>
        <p:txBody>
          <a:bodyPr/>
          <a:lstStyle/>
          <a:p>
            <a:r>
              <a:rPr lang="en-US" dirty="0"/>
              <a:t>Learning outcomes  in VET</a:t>
            </a:r>
            <a:endParaRPr lang="sr-Latn-RS" sz="2000" dirty="0"/>
          </a:p>
        </p:txBody>
      </p:sp>
      <p:graphicFrame>
        <p:nvGraphicFramePr>
          <p:cNvPr id="4" name="Content Placeholder 3">
            <a:extLst>
              <a:ext uri="{FF2B5EF4-FFF2-40B4-BE49-F238E27FC236}">
                <a16:creationId xmlns:a16="http://schemas.microsoft.com/office/drawing/2014/main" xmlns="" id="{8ED40D02-3F14-4E46-8F08-31D1334A57AB}"/>
              </a:ext>
            </a:extLst>
          </p:cNvPr>
          <p:cNvGraphicFramePr>
            <a:graphicFrameLocks noGrp="1"/>
          </p:cNvGraphicFramePr>
          <p:nvPr>
            <p:ph idx="1"/>
            <p:extLst>
              <p:ext uri="{D42A27DB-BD31-4B8C-83A1-F6EECF244321}">
                <p14:modId xmlns:p14="http://schemas.microsoft.com/office/powerpoint/2010/main" val="3689770131"/>
              </p:ext>
            </p:extLst>
          </p:nvPr>
        </p:nvGraphicFramePr>
        <p:xfrm>
          <a:off x="605028" y="1773249"/>
          <a:ext cx="10981944" cy="4960446"/>
        </p:xfrm>
        <a:graphic>
          <a:graphicData uri="http://schemas.openxmlformats.org/drawingml/2006/table">
            <a:tbl>
              <a:tblPr firstRow="1" firstCol="1" lastRow="1" lastCol="1" bandRow="1" bandCol="1">
                <a:tableStyleId>{72833802-FEF1-4C79-8D5D-14CF1EAF98D9}</a:tableStyleId>
              </a:tblPr>
              <a:tblGrid>
                <a:gridCol w="1726692">
                  <a:extLst>
                    <a:ext uri="{9D8B030D-6E8A-4147-A177-3AD203B41FA5}">
                      <a16:colId xmlns:a16="http://schemas.microsoft.com/office/drawing/2014/main" xmlns="" val="4068120860"/>
                    </a:ext>
                  </a:extLst>
                </a:gridCol>
                <a:gridCol w="3050811">
                  <a:extLst>
                    <a:ext uri="{9D8B030D-6E8A-4147-A177-3AD203B41FA5}">
                      <a16:colId xmlns:a16="http://schemas.microsoft.com/office/drawing/2014/main" xmlns="" val="536570390"/>
                    </a:ext>
                  </a:extLst>
                </a:gridCol>
                <a:gridCol w="2481309">
                  <a:extLst>
                    <a:ext uri="{9D8B030D-6E8A-4147-A177-3AD203B41FA5}">
                      <a16:colId xmlns:a16="http://schemas.microsoft.com/office/drawing/2014/main" xmlns="" val="3007500091"/>
                    </a:ext>
                  </a:extLst>
                </a:gridCol>
                <a:gridCol w="3723132">
                  <a:extLst>
                    <a:ext uri="{9D8B030D-6E8A-4147-A177-3AD203B41FA5}">
                      <a16:colId xmlns:a16="http://schemas.microsoft.com/office/drawing/2014/main" xmlns="" val="4129352970"/>
                    </a:ext>
                  </a:extLst>
                </a:gridCol>
              </a:tblGrid>
              <a:tr h="503741">
                <a:tc>
                  <a:txBody>
                    <a:bodyPr/>
                    <a:lstStyle/>
                    <a:p>
                      <a:pPr algn="ctr">
                        <a:lnSpc>
                          <a:spcPct val="107000"/>
                        </a:lnSpc>
                        <a:spcAft>
                          <a:spcPts val="0"/>
                        </a:spcAft>
                      </a:pPr>
                      <a:r>
                        <a:rPr lang="en-GB" sz="1500" dirty="0">
                          <a:effectLst/>
                          <a:latin typeface="Cambria" panose="02040503050406030204" pitchFamily="18" charset="0"/>
                          <a:ea typeface="Cambria" panose="02040503050406030204" pitchFamily="18" charset="0"/>
                        </a:rPr>
                        <a:t>Vocational</a:t>
                      </a:r>
                    </a:p>
                    <a:p>
                      <a:pPr algn="ctr">
                        <a:lnSpc>
                          <a:spcPct val="107000"/>
                        </a:lnSpc>
                        <a:spcAft>
                          <a:spcPts val="0"/>
                        </a:spcAft>
                      </a:pPr>
                      <a:r>
                        <a:rPr lang="en-GB" sz="1500" dirty="0">
                          <a:effectLst/>
                          <a:latin typeface="Cambria" panose="02040503050406030204" pitchFamily="18" charset="0"/>
                          <a:ea typeface="Cambria" panose="02040503050406030204" pitchFamily="18" charset="0"/>
                        </a:rPr>
                        <a:t>competencies</a:t>
                      </a:r>
                      <a:endParaRPr lang="sr-Latn-RS" sz="150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500" dirty="0">
                          <a:effectLst/>
                          <a:latin typeface="Cambria" panose="02040503050406030204" pitchFamily="18" charset="0"/>
                          <a:ea typeface="Cambria" panose="02040503050406030204" pitchFamily="18" charset="0"/>
                        </a:rPr>
                        <a:t>Knowledge</a:t>
                      </a:r>
                      <a:endParaRPr lang="sr-Latn-RS" sz="150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500" dirty="0">
                          <a:effectLst/>
                          <a:latin typeface="Cambria" panose="02040503050406030204" pitchFamily="18" charset="0"/>
                          <a:ea typeface="Cambria" panose="02040503050406030204" pitchFamily="18" charset="0"/>
                        </a:rPr>
                        <a:t>Skills</a:t>
                      </a:r>
                      <a:endParaRPr lang="sr-Latn-RS" sz="150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500" dirty="0">
                          <a:effectLst/>
                          <a:latin typeface="Cambria" panose="02040503050406030204" pitchFamily="18" charset="0"/>
                          <a:ea typeface="Cambria" panose="02040503050406030204" pitchFamily="18" charset="0"/>
                        </a:rPr>
                        <a:t>Abilities and attitudes</a:t>
                      </a:r>
                      <a:endParaRPr lang="sr-Latn-RS" sz="150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66284798"/>
                  </a:ext>
                </a:extLst>
              </a:tr>
              <a:tr h="293783">
                <a:tc gridSpan="4">
                  <a:txBody>
                    <a:bodyPr/>
                    <a:lstStyle/>
                    <a:p>
                      <a:pPr marL="358775" indent="0" algn="l">
                        <a:lnSpc>
                          <a:spcPct val="107000"/>
                        </a:lnSpc>
                        <a:spcAft>
                          <a:spcPts val="0"/>
                        </a:spcAft>
                      </a:pPr>
                      <a:r>
                        <a:rPr lang="en-GB" sz="1500" b="0" dirty="0">
                          <a:effectLst/>
                          <a:latin typeface="Cambria" panose="02040503050406030204" pitchFamily="18" charset="0"/>
                          <a:ea typeface="Cambria" panose="02040503050406030204" pitchFamily="18" charset="0"/>
                        </a:rPr>
                        <a:t>Upon the completion of the educational programme, the person shall be able to:</a:t>
                      </a:r>
                      <a:endParaRPr lang="sr-Latn-RS" sz="1500" b="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lnT w="12700" cap="flat" cmpd="sng" algn="ctr">
                      <a:solidFill>
                        <a:schemeClr val="bg1"/>
                      </a:solidFill>
                      <a:prstDash val="solid"/>
                      <a:round/>
                      <a:headEnd type="none" w="med" len="med"/>
                      <a:tailEnd type="none" w="med" len="med"/>
                    </a:lnT>
                  </a:tcPr>
                </a:tc>
                <a:tc hMerge="1">
                  <a:txBody>
                    <a:bodyPr/>
                    <a:lstStyle/>
                    <a:p>
                      <a:endParaRPr lang="sr-Latn-RS"/>
                    </a:p>
                  </a:txBody>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xmlns="" val="2290670765"/>
                  </a:ext>
                </a:extLst>
              </a:tr>
              <a:tr h="4162922">
                <a:tc>
                  <a:txBody>
                    <a:bodyPr/>
                    <a:lstStyle/>
                    <a:p>
                      <a:pPr>
                        <a:lnSpc>
                          <a:spcPct val="107000"/>
                        </a:lnSpc>
                        <a:spcAft>
                          <a:spcPts val="0"/>
                        </a:spcAft>
                      </a:pPr>
                      <a:r>
                        <a:rPr lang="en-GB" sz="1500" b="0" dirty="0">
                          <a:effectLst/>
                          <a:latin typeface="Cambria" panose="02040503050406030204" pitchFamily="18" charset="0"/>
                          <a:ea typeface="Cambria" panose="02040503050406030204" pitchFamily="18" charset="0"/>
                        </a:rPr>
                        <a:t>Organise freight transport</a:t>
                      </a:r>
                      <a:endParaRPr lang="sr-Latn-RS" sz="1500" b="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tc>
                <a:tc>
                  <a:txBody>
                    <a:bodyPr/>
                    <a:lstStyle/>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specify the types and explain the characteristics of the goods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distinguish different types of packaging</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distinguish different types of transport and explain their characteristics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explain the exploitation and technical characteristics of the means of transport</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specify and describe the transport routes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explain the environmental protection measures</a:t>
                      </a:r>
                      <a:endParaRPr lang="sr-Latn-RS" sz="1500" b="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tc>
                <a:tc>
                  <a:txBody>
                    <a:bodyPr/>
                    <a:lstStyle/>
                    <a:p>
                      <a:pPr>
                        <a:lnSpc>
                          <a:spcPct val="107000"/>
                        </a:lnSpc>
                        <a:spcAft>
                          <a:spcPts val="0"/>
                        </a:spcAft>
                      </a:pPr>
                      <a:r>
                        <a:rPr lang="en-GB" sz="1500" b="0" dirty="0">
                          <a:effectLst/>
                          <a:latin typeface="Cambria" panose="02040503050406030204" pitchFamily="18" charset="0"/>
                          <a:ea typeface="Cambria" panose="02040503050406030204" pitchFamily="18" charset="0"/>
                        </a:rPr>
                        <a:t>- select the type of vehicle</a:t>
                      </a:r>
                      <a:endParaRPr lang="sr-Latn-RS" sz="1500" b="0" dirty="0">
                        <a:effectLst/>
                        <a:latin typeface="Cambria" panose="02040503050406030204" pitchFamily="18" charset="0"/>
                        <a:ea typeface="Cambria" panose="02040503050406030204" pitchFamily="18" charset="0"/>
                      </a:endParaRPr>
                    </a:p>
                    <a:p>
                      <a:pPr>
                        <a:lnSpc>
                          <a:spcPct val="107000"/>
                        </a:lnSpc>
                        <a:spcAft>
                          <a:spcPts val="0"/>
                        </a:spcAft>
                      </a:pPr>
                      <a:r>
                        <a:rPr lang="en-GB" sz="1500" b="0" dirty="0">
                          <a:effectLst/>
                          <a:latin typeface="Cambria" panose="02040503050406030204" pitchFamily="18" charset="0"/>
                          <a:ea typeface="Cambria" panose="02040503050406030204" pitchFamily="18" charset="0"/>
                        </a:rPr>
                        <a:t>- select the type of transport route</a:t>
                      </a:r>
                      <a:endParaRPr lang="sr-Latn-RS" sz="1500" b="0" dirty="0">
                        <a:effectLst/>
                        <a:latin typeface="Cambria" panose="02040503050406030204" pitchFamily="18" charset="0"/>
                        <a:ea typeface="Cambria" panose="02040503050406030204" pitchFamily="18" charset="0"/>
                      </a:endParaRPr>
                    </a:p>
                    <a:p>
                      <a:pPr>
                        <a:lnSpc>
                          <a:spcPct val="107000"/>
                        </a:lnSpc>
                        <a:spcAft>
                          <a:spcPts val="0"/>
                        </a:spcAft>
                      </a:pPr>
                      <a:r>
                        <a:rPr lang="en-GB" sz="1500" b="0" dirty="0">
                          <a:effectLst/>
                          <a:latin typeface="Cambria" panose="02040503050406030204" pitchFamily="18" charset="0"/>
                          <a:ea typeface="Cambria" panose="02040503050406030204" pitchFamily="18" charset="0"/>
                        </a:rPr>
                        <a:t>- fill in the transportation documents</a:t>
                      </a:r>
                      <a:endParaRPr lang="sr-Latn-RS" sz="1500" b="0" dirty="0">
                        <a:effectLst/>
                        <a:latin typeface="Cambria" panose="02040503050406030204" pitchFamily="18" charset="0"/>
                        <a:ea typeface="Cambria" panose="02040503050406030204" pitchFamily="18" charset="0"/>
                      </a:endParaRPr>
                    </a:p>
                    <a:p>
                      <a:pPr>
                        <a:lnSpc>
                          <a:spcPct val="107000"/>
                        </a:lnSpc>
                        <a:spcAft>
                          <a:spcPts val="0"/>
                        </a:spcAft>
                      </a:pPr>
                      <a:r>
                        <a:rPr lang="en-GB" sz="1500" b="0" dirty="0">
                          <a:effectLst/>
                          <a:latin typeface="Cambria" panose="02040503050406030204" pitchFamily="18" charset="0"/>
                          <a:ea typeface="Cambria" panose="02040503050406030204" pitchFamily="18" charset="0"/>
                        </a:rPr>
                        <a:t>- calculate and invoice the freight transport services</a:t>
                      </a:r>
                      <a:endParaRPr lang="sr-Latn-RS" sz="1500" b="0" dirty="0">
                        <a:effectLst/>
                        <a:latin typeface="Cambria" panose="02040503050406030204" pitchFamily="18" charset="0"/>
                        <a:ea typeface="Cambria" panose="02040503050406030204" pitchFamily="18" charset="0"/>
                      </a:endParaRPr>
                    </a:p>
                    <a:p>
                      <a:pPr>
                        <a:lnSpc>
                          <a:spcPct val="107000"/>
                        </a:lnSpc>
                        <a:spcAft>
                          <a:spcPts val="0"/>
                        </a:spcAft>
                      </a:pPr>
                      <a:r>
                        <a:rPr lang="en-GB" sz="1500" b="0" dirty="0">
                          <a:effectLst/>
                          <a:latin typeface="Cambria" panose="02040503050406030204" pitchFamily="18" charset="0"/>
                          <a:ea typeface="Cambria" panose="02040503050406030204" pitchFamily="18" charset="0"/>
                        </a:rPr>
                        <a:t>- implement environmental protection measures</a:t>
                      </a:r>
                      <a:endParaRPr lang="sr-Latn-RS" sz="1500" b="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tc>
                <a:tc>
                  <a:txBody>
                    <a:bodyPr/>
                    <a:lstStyle/>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conscientiously, responsibly, properly and accurately perform entrusted tasks;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effectively plan and organize time and set priorities;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demonstrate a positive attitude towards the importance of implementing regulations and applicable traffic standards;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display a positive attitude towards the functionality and operability of machines and devices used in the performance of the business;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demonstrate kindness, communication skills, entrepreneurial spirit and flexibility in relation to associates and clients;</a:t>
                      </a:r>
                      <a:endParaRPr lang="sr-Latn-RS" sz="1500" b="0" dirty="0">
                        <a:effectLst/>
                        <a:latin typeface="Cambria" panose="02040503050406030204" pitchFamily="18" charset="0"/>
                        <a:ea typeface="Cambria" panose="02040503050406030204" pitchFamily="18" charset="0"/>
                      </a:endParaRPr>
                    </a:p>
                    <a:p>
                      <a:pPr marL="179388" lvl="0" indent="-179388">
                        <a:lnSpc>
                          <a:spcPct val="107000"/>
                        </a:lnSpc>
                        <a:spcAft>
                          <a:spcPts val="0"/>
                        </a:spcAft>
                        <a:buFont typeface="Trebuchet MS" panose="020B0603020202020204" pitchFamily="34" charset="0"/>
                        <a:buChar char="-"/>
                        <a:tabLst/>
                      </a:pPr>
                      <a:r>
                        <a:rPr lang="en-GB" sz="1500" b="0" dirty="0">
                          <a:effectLst/>
                          <a:latin typeface="Cambria" panose="02040503050406030204" pitchFamily="18" charset="0"/>
                          <a:ea typeface="Cambria" panose="02040503050406030204" pitchFamily="18" charset="0"/>
                        </a:rPr>
                        <a:t>problem solving at work;</a:t>
                      </a:r>
                      <a:endParaRPr lang="sr-Latn-RS" sz="1500" b="0" dirty="0">
                        <a:effectLst/>
                        <a:latin typeface="Cambria" panose="02040503050406030204" pitchFamily="18" charset="0"/>
                        <a:ea typeface="Cambria" panose="02040503050406030204" pitchFamily="18" charset="0"/>
                        <a:cs typeface="Times New Roman" panose="02020603050405020304" pitchFamily="18" charset="0"/>
                      </a:endParaRPr>
                    </a:p>
                  </a:txBody>
                  <a:tcPr marL="41333" marR="41333" marT="0" marB="0" anchor="ctr"/>
                </a:tc>
                <a:extLst>
                  <a:ext uri="{0D108BD9-81ED-4DB2-BD59-A6C34878D82A}">
                    <a16:rowId xmlns:a16="http://schemas.microsoft.com/office/drawing/2014/main" xmlns="" val="512739031"/>
                  </a:ext>
                </a:extLst>
              </a:tr>
            </a:tbl>
          </a:graphicData>
        </a:graphic>
      </p:graphicFrame>
      <p:sp>
        <p:nvSpPr>
          <p:cNvPr id="3" name="TextBox 2">
            <a:extLst>
              <a:ext uri="{FF2B5EF4-FFF2-40B4-BE49-F238E27FC236}">
                <a16:creationId xmlns:a16="http://schemas.microsoft.com/office/drawing/2014/main" xmlns="" id="{422269C5-2BE5-450C-A005-21A0CC84B44A}"/>
              </a:ext>
            </a:extLst>
          </p:cNvPr>
          <p:cNvSpPr txBox="1"/>
          <p:nvPr/>
        </p:nvSpPr>
        <p:spPr>
          <a:xfrm>
            <a:off x="2888615" y="1342361"/>
            <a:ext cx="6414769" cy="430887"/>
          </a:xfrm>
          <a:prstGeom prst="rect">
            <a:avLst/>
          </a:prstGeom>
          <a:noFill/>
        </p:spPr>
        <p:txBody>
          <a:bodyPr wrap="none" rtlCol="0">
            <a:spAutoFit/>
          </a:bodyPr>
          <a:lstStyle/>
          <a:p>
            <a:r>
              <a:rPr lang="en-GB" sz="2200" dirty="0">
                <a:latin typeface="Cambria" panose="02040503050406030204" pitchFamily="18" charset="0"/>
                <a:ea typeface="Cambria" panose="02040503050406030204" pitchFamily="18" charset="0"/>
              </a:rPr>
              <a:t>Logistics and freight forwarding technician - Level 4</a:t>
            </a:r>
            <a:endParaRPr lang="sr-Latn-R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43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xmlns="" id="{E387B579-CAED-4F14-B614-7EA7A4E05B57}"/>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4819" name="Title 1">
            <a:extLst>
              <a:ext uri="{FF2B5EF4-FFF2-40B4-BE49-F238E27FC236}">
                <a16:creationId xmlns:a16="http://schemas.microsoft.com/office/drawing/2014/main" xmlns="" id="{F5AB09A6-EE57-4AD6-82C7-297AC5649B4C}"/>
              </a:ext>
            </a:extLst>
          </p:cNvPr>
          <p:cNvSpPr>
            <a:spLocks noGrp="1"/>
          </p:cNvSpPr>
          <p:nvPr>
            <p:ph type="title"/>
          </p:nvPr>
        </p:nvSpPr>
        <p:spPr/>
        <p:txBody>
          <a:bodyPr/>
          <a:lstStyle/>
          <a:p>
            <a:r>
              <a:rPr lang="en-US" altLang="en-US" dirty="0">
                <a:ea typeface="MS PGothic" panose="020B0600070205080204" pitchFamily="34" charset="-128"/>
              </a:rPr>
              <a:t>Credit System</a:t>
            </a:r>
          </a:p>
        </p:txBody>
      </p:sp>
      <p:sp>
        <p:nvSpPr>
          <p:cNvPr id="34820" name="Content Placeholder 2">
            <a:extLst>
              <a:ext uri="{FF2B5EF4-FFF2-40B4-BE49-F238E27FC236}">
                <a16:creationId xmlns:a16="http://schemas.microsoft.com/office/drawing/2014/main" xmlns="" id="{64070687-78B1-4C90-9BBE-8E7B4342FB80}"/>
              </a:ext>
            </a:extLst>
          </p:cNvPr>
          <p:cNvSpPr>
            <a:spLocks noGrp="1"/>
          </p:cNvSpPr>
          <p:nvPr>
            <p:ph idx="1"/>
          </p:nvPr>
        </p:nvSpPr>
        <p:spPr>
          <a:xfrm>
            <a:off x="838200" y="1197864"/>
            <a:ext cx="10311581" cy="4933379"/>
          </a:xfrm>
        </p:spPr>
        <p:txBody>
          <a:bodyPr/>
          <a:lstStyle/>
          <a:p>
            <a:pPr algn="just">
              <a:spcBef>
                <a:spcPct val="0"/>
              </a:spcBef>
              <a:spcAft>
                <a:spcPts val="1200"/>
              </a:spcAft>
              <a:buFont typeface="Courier New" panose="02070309020205020404" pitchFamily="49" charset="0"/>
              <a:buChar char="o"/>
            </a:pPr>
            <a:r>
              <a:rPr lang="en-GB" altLang="en-US" sz="2200" dirty="0">
                <a:cs typeface="Andalus" pitchFamily="18" charset="0"/>
              </a:rPr>
              <a:t>ECTS  is based on the principle that the sum of 60 ECTS points corresponds to the overall average student engagement during a 40-hour workweek in an academic year.</a:t>
            </a:r>
          </a:p>
          <a:p>
            <a:pPr algn="just">
              <a:spcBef>
                <a:spcPct val="0"/>
              </a:spcBef>
              <a:spcAft>
                <a:spcPts val="1200"/>
              </a:spcAft>
              <a:buFont typeface="Courier New" panose="02070309020205020404" pitchFamily="49" charset="0"/>
              <a:buChar char="o"/>
            </a:pPr>
            <a:r>
              <a:rPr lang="en-GB" altLang="en-US" sz="2200" dirty="0">
                <a:cs typeface="Andalus" pitchFamily="18" charset="0"/>
              </a:rPr>
              <a:t>Student workload - about 1500-1800 hours per year - </a:t>
            </a:r>
            <a:r>
              <a:rPr lang="en-GB" altLang="en-US" sz="2200" b="1" dirty="0">
                <a:cs typeface="Andalus" pitchFamily="18" charset="0"/>
              </a:rPr>
              <a:t>1 ECTS </a:t>
            </a:r>
            <a:r>
              <a:rPr lang="en-GB" altLang="en-US" sz="2200" dirty="0">
                <a:cs typeface="Andalus" pitchFamily="18" charset="0"/>
              </a:rPr>
              <a:t>credit is awarded for about </a:t>
            </a:r>
            <a:r>
              <a:rPr lang="en-GB" altLang="en-US" sz="2200" b="1" dirty="0">
                <a:cs typeface="Andalus" pitchFamily="18" charset="0"/>
              </a:rPr>
              <a:t>25-30</a:t>
            </a:r>
            <a:r>
              <a:rPr lang="en-GB" altLang="en-US" sz="2200" dirty="0">
                <a:cs typeface="Andalus" pitchFamily="18" charset="0"/>
              </a:rPr>
              <a:t> working hours.</a:t>
            </a:r>
          </a:p>
          <a:p>
            <a:pPr algn="just">
              <a:spcBef>
                <a:spcPct val="0"/>
              </a:spcBef>
              <a:spcAft>
                <a:spcPts val="1200"/>
              </a:spcAft>
              <a:buFont typeface="Courier New" panose="02070309020205020404" pitchFamily="49" charset="0"/>
              <a:buChar char="o"/>
            </a:pPr>
            <a:r>
              <a:rPr lang="en-GB" altLang="en-US" sz="2200" dirty="0">
                <a:cs typeface="Andalus" pitchFamily="18" charset="0"/>
              </a:rPr>
              <a:t>The student workload expressed through ECTS credits implies the time required to complete </a:t>
            </a:r>
            <a:r>
              <a:rPr lang="en-GB" altLang="en-US" sz="2200" b="1" dirty="0">
                <a:cs typeface="Andalus" pitchFamily="18" charset="0"/>
              </a:rPr>
              <a:t>learning activities</a:t>
            </a:r>
            <a:r>
              <a:rPr lang="en-GB" altLang="en-US" sz="2200" dirty="0">
                <a:cs typeface="Andalus" pitchFamily="18" charset="0"/>
              </a:rPr>
              <a:t>: attending classes, seminars, consultations, independent research and learning, project preparation, exams, practical classes, etc.</a:t>
            </a:r>
          </a:p>
          <a:p>
            <a:pPr algn="just">
              <a:spcBef>
                <a:spcPct val="0"/>
              </a:spcBef>
              <a:spcAft>
                <a:spcPts val="1200"/>
              </a:spcAft>
              <a:buFont typeface="Courier New" panose="02070309020205020404" pitchFamily="49" charset="0"/>
              <a:buChar char="o"/>
            </a:pPr>
            <a:r>
              <a:rPr lang="en-GB" altLang="en-US" sz="2200" b="1" dirty="0">
                <a:cs typeface="Andalus" pitchFamily="18" charset="0"/>
              </a:rPr>
              <a:t>Transfer of ECTS </a:t>
            </a:r>
            <a:r>
              <a:rPr lang="en-GB" altLang="en-US" sz="2200" dirty="0">
                <a:cs typeface="Andalus" pitchFamily="18" charset="0"/>
              </a:rPr>
              <a:t>credits is possible </a:t>
            </a:r>
            <a:r>
              <a:rPr lang="en-GB" altLang="en-US" sz="2200" b="1" dirty="0">
                <a:cs typeface="Andalus" pitchFamily="18" charset="0"/>
              </a:rPr>
              <a:t>between different study programs</a:t>
            </a:r>
            <a:r>
              <a:rPr lang="en-GB" altLang="en-US" sz="2200" dirty="0">
                <a:cs typeface="Andalus" pitchFamily="18" charset="0"/>
              </a:rPr>
              <a:t>, within the same cycle and type of studies, while in international mobility programmes transfer of ECTS credits is possible also between different cycles and types of studies</a:t>
            </a:r>
          </a:p>
          <a:p>
            <a:pPr algn="just">
              <a:spcBef>
                <a:spcPct val="0"/>
              </a:spcBef>
              <a:spcAft>
                <a:spcPts val="1200"/>
              </a:spcAft>
              <a:buFont typeface="Courier New" panose="02070309020205020404" pitchFamily="49" charset="0"/>
              <a:buChar char="o"/>
            </a:pPr>
            <a:r>
              <a:rPr lang="en-GB" altLang="en-US" sz="2200" dirty="0">
                <a:cs typeface="Andalus" pitchFamily="18" charset="0"/>
              </a:rPr>
              <a:t>Implementation of the system ECVET is foreseen in the Strategy, but neither decision nor regulation has been adopted. </a:t>
            </a:r>
          </a:p>
        </p:txBody>
      </p:sp>
    </p:spTree>
  </p:cSld>
  <p:clrMapOvr>
    <a:masterClrMapping/>
  </p:clrMapOvr>
  <p:transition spd="slow" advTm="713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FAA32-B704-4357-AD3A-CF4FC9EDEF1A}"/>
              </a:ext>
            </a:extLst>
          </p:cNvPr>
          <p:cNvSpPr>
            <a:spLocks noGrp="1"/>
          </p:cNvSpPr>
          <p:nvPr>
            <p:ph type="title"/>
          </p:nvPr>
        </p:nvSpPr>
        <p:spPr/>
        <p:txBody>
          <a:bodyPr/>
          <a:lstStyle/>
          <a:p>
            <a:r>
              <a:rPr lang="en-US" dirty="0"/>
              <a:t>VNFIL</a:t>
            </a:r>
            <a:endParaRPr lang="sr-Latn-RS" dirty="0"/>
          </a:p>
        </p:txBody>
      </p:sp>
      <p:sp>
        <p:nvSpPr>
          <p:cNvPr id="3" name="Content Placeholder 2">
            <a:extLst>
              <a:ext uri="{FF2B5EF4-FFF2-40B4-BE49-F238E27FC236}">
                <a16:creationId xmlns:a16="http://schemas.microsoft.com/office/drawing/2014/main" xmlns="" id="{BEB26404-F79B-420F-BDF3-01FDBA41CF5C}"/>
              </a:ext>
            </a:extLst>
          </p:cNvPr>
          <p:cNvSpPr>
            <a:spLocks noGrp="1"/>
          </p:cNvSpPr>
          <p:nvPr>
            <p:ph idx="1"/>
          </p:nvPr>
        </p:nvSpPr>
        <p:spPr>
          <a:xfrm>
            <a:off x="838200" y="1563624"/>
            <a:ext cx="10515600" cy="4613339"/>
          </a:xfrm>
        </p:spPr>
        <p:txBody>
          <a:bodyPr/>
          <a:lstStyle/>
          <a:p>
            <a:pPr algn="just">
              <a:spcBef>
                <a:spcPts val="0"/>
              </a:spcBef>
              <a:spcAft>
                <a:spcPts val="1200"/>
              </a:spcAft>
            </a:pPr>
            <a:r>
              <a:rPr lang="en-GB" sz="2400" dirty="0"/>
              <a:t>RPL - an AE activity which is achieved through the assessment of knowledge, skills, abilities and attitudes acquired through education, life or work experience, which enables further learning and increases competitiveness in the labour market; the term is equated with the term VNFIL, in line with the European guidelines for validating non-formal and informal learning (NQFS Law)</a:t>
            </a:r>
          </a:p>
          <a:p>
            <a:pPr algn="just">
              <a:spcBef>
                <a:spcPts val="0"/>
              </a:spcBef>
              <a:spcAft>
                <a:spcPts val="1200"/>
              </a:spcAft>
            </a:pPr>
            <a:r>
              <a:rPr lang="en-GB" sz="2400" dirty="0"/>
              <a:t>2014. Concept of RPL </a:t>
            </a:r>
          </a:p>
          <a:p>
            <a:pPr algn="just">
              <a:spcBef>
                <a:spcPts val="0"/>
              </a:spcBef>
              <a:spcAft>
                <a:spcPts val="1200"/>
              </a:spcAft>
            </a:pPr>
            <a:r>
              <a:rPr lang="en-GB" sz="2400" dirty="0"/>
              <a:t>2019. with the IPA project support Concept is revised and in this moment bylaw on RPL is drafted</a:t>
            </a:r>
          </a:p>
          <a:p>
            <a:pPr algn="just">
              <a:spcBef>
                <a:spcPts val="0"/>
              </a:spcBef>
              <a:spcAft>
                <a:spcPts val="1200"/>
              </a:spcAft>
            </a:pPr>
            <a:r>
              <a:rPr lang="en-US" sz="2400" dirty="0"/>
              <a:t>List of qualifications for RPL (levels 1-3 and 5) is proposed by SSC</a:t>
            </a:r>
          </a:p>
          <a:p>
            <a:pPr algn="just">
              <a:spcBef>
                <a:spcPts val="0"/>
              </a:spcBef>
              <a:spcAft>
                <a:spcPts val="1200"/>
              </a:spcAft>
            </a:pPr>
            <a:r>
              <a:rPr lang="en-US" sz="2400" dirty="0"/>
              <a:t>CBA will be applied in process of recognition based on qualification standards</a:t>
            </a:r>
          </a:p>
        </p:txBody>
      </p:sp>
    </p:spTree>
    <p:extLst>
      <p:ext uri="{BB962C8B-B14F-4D97-AF65-F5344CB8AC3E}">
        <p14:creationId xmlns:p14="http://schemas.microsoft.com/office/powerpoint/2010/main" val="346226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2529348"/>
            <a:ext cx="10515600" cy="1799304"/>
          </a:xfrm>
        </p:spPr>
        <p:txBody>
          <a:bodyPr/>
          <a:lstStyle/>
          <a:p>
            <a:r>
              <a:rPr lang="en-US" sz="3200" dirty="0"/>
              <a:t>The procedures for inclusion of qualifications in the national qualifications framework or for describing the place of qualifications in the national qualification system are transparent</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4 </a:t>
            </a:r>
            <a:endParaRPr lang="sr-Latn-RS" sz="3000" dirty="0">
              <a:solidFill>
                <a:schemeClr val="bg1"/>
              </a:solidFill>
            </a:endParaRPr>
          </a:p>
        </p:txBody>
      </p:sp>
    </p:spTree>
    <p:extLst>
      <p:ext uri="{BB962C8B-B14F-4D97-AF65-F5344CB8AC3E}">
        <p14:creationId xmlns:p14="http://schemas.microsoft.com/office/powerpoint/2010/main" val="131252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5677F233-48E9-4D6B-A803-4F48597A9EAA}"/>
              </a:ext>
            </a:extLst>
          </p:cNvPr>
          <p:cNvGrpSpPr/>
          <p:nvPr/>
        </p:nvGrpSpPr>
        <p:grpSpPr>
          <a:xfrm>
            <a:off x="838200" y="548997"/>
            <a:ext cx="2671916" cy="5919827"/>
            <a:chOff x="838200" y="548997"/>
            <a:chExt cx="2671916" cy="5919827"/>
          </a:xfrm>
        </p:grpSpPr>
        <p:grpSp>
          <p:nvGrpSpPr>
            <p:cNvPr id="25" name="Group 24">
              <a:extLst>
                <a:ext uri="{FF2B5EF4-FFF2-40B4-BE49-F238E27FC236}">
                  <a16:creationId xmlns:a16="http://schemas.microsoft.com/office/drawing/2014/main" xmlns="" id="{708A0885-D9F8-4BEE-B854-40433DBCD25A}"/>
                </a:ext>
              </a:extLst>
            </p:cNvPr>
            <p:cNvGrpSpPr/>
            <p:nvPr/>
          </p:nvGrpSpPr>
          <p:grpSpPr>
            <a:xfrm>
              <a:off x="838200" y="548997"/>
              <a:ext cx="2671916" cy="5518595"/>
              <a:chOff x="819765" y="1030778"/>
              <a:chExt cx="2671916" cy="5518595"/>
            </a:xfrm>
          </p:grpSpPr>
          <p:grpSp>
            <p:nvGrpSpPr>
              <p:cNvPr id="4" name="Group 3">
                <a:extLst>
                  <a:ext uri="{FF2B5EF4-FFF2-40B4-BE49-F238E27FC236}">
                    <a16:creationId xmlns:a16="http://schemas.microsoft.com/office/drawing/2014/main" xmlns="" id="{339FDF64-53C9-4525-977F-0844B3129398}"/>
                  </a:ext>
                </a:extLst>
              </p:cNvPr>
              <p:cNvGrpSpPr/>
              <p:nvPr/>
            </p:nvGrpSpPr>
            <p:grpSpPr>
              <a:xfrm>
                <a:off x="1533905" y="1483013"/>
                <a:ext cx="927547" cy="927547"/>
                <a:chOff x="5200650" y="1100266"/>
                <a:chExt cx="1600200" cy="1600200"/>
              </a:xfrm>
            </p:grpSpPr>
            <p:sp>
              <p:nvSpPr>
                <p:cNvPr id="5" name="Oval 4">
                  <a:extLst>
                    <a:ext uri="{FF2B5EF4-FFF2-40B4-BE49-F238E27FC236}">
                      <a16:creationId xmlns:a16="http://schemas.microsoft.com/office/drawing/2014/main" xmlns="" id="{B768CFAD-F414-4235-82B2-8E2CCA326F00}"/>
                    </a:ext>
                  </a:extLst>
                </p:cNvPr>
                <p:cNvSpPr/>
                <p:nvPr/>
              </p:nvSpPr>
              <p:spPr>
                <a:xfrm>
                  <a:off x="5200650" y="1100266"/>
                  <a:ext cx="1600200" cy="1600200"/>
                </a:xfrm>
                <a:prstGeom prst="ellipse">
                  <a:avLst/>
                </a:prstGeom>
                <a:noFill/>
                <a:ln w="127000">
                  <a:solidFill>
                    <a:srgbClr val="2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6" name="Picture 5">
                  <a:extLst>
                    <a:ext uri="{FF2B5EF4-FFF2-40B4-BE49-F238E27FC236}">
                      <a16:creationId xmlns:a16="http://schemas.microsoft.com/office/drawing/2014/main" xmlns="" id="{7A74B290-1B9E-4C1C-8BC7-3706CBB21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87" y="1252794"/>
                  <a:ext cx="1331243" cy="1290381"/>
                </a:xfrm>
                <a:prstGeom prst="rect">
                  <a:avLst/>
                </a:prstGeom>
              </p:spPr>
            </p:pic>
          </p:grpSp>
          <p:grpSp>
            <p:nvGrpSpPr>
              <p:cNvPr id="11" name="Group 10">
                <a:extLst>
                  <a:ext uri="{FF2B5EF4-FFF2-40B4-BE49-F238E27FC236}">
                    <a16:creationId xmlns:a16="http://schemas.microsoft.com/office/drawing/2014/main" xmlns="" id="{813EA367-19FE-4CCC-BE01-1C7C09168597}"/>
                  </a:ext>
                </a:extLst>
              </p:cNvPr>
              <p:cNvGrpSpPr/>
              <p:nvPr/>
            </p:nvGrpSpPr>
            <p:grpSpPr>
              <a:xfrm>
                <a:off x="819765" y="1030778"/>
                <a:ext cx="2671916" cy="5518595"/>
                <a:chOff x="819765" y="1030778"/>
                <a:chExt cx="2671916" cy="5518595"/>
              </a:xfrm>
            </p:grpSpPr>
            <p:cxnSp>
              <p:nvCxnSpPr>
                <p:cNvPr id="8" name="Straight Connector 7">
                  <a:extLst>
                    <a:ext uri="{FF2B5EF4-FFF2-40B4-BE49-F238E27FC236}">
                      <a16:creationId xmlns:a16="http://schemas.microsoft.com/office/drawing/2014/main" xmlns="" id="{08E66CB6-B205-48D4-A74B-FDCCFAB99F55}"/>
                    </a:ext>
                  </a:extLst>
                </p:cNvPr>
                <p:cNvCxnSpPr/>
                <p:nvPr/>
              </p:nvCxnSpPr>
              <p:spPr>
                <a:xfrm>
                  <a:off x="838200" y="1030778"/>
                  <a:ext cx="0" cy="5518595"/>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B8C3131-B006-493C-893B-8825BB9C238E}"/>
                    </a:ext>
                  </a:extLst>
                </p:cNvPr>
                <p:cNvCxnSpPr/>
                <p:nvPr/>
              </p:nvCxnSpPr>
              <p:spPr>
                <a:xfrm>
                  <a:off x="838200" y="1946787"/>
                  <a:ext cx="616974" cy="0"/>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68407F5-5D4A-489F-964F-FC8BAE615B6C}"/>
                    </a:ext>
                  </a:extLst>
                </p:cNvPr>
                <p:cNvCxnSpPr/>
                <p:nvPr/>
              </p:nvCxnSpPr>
              <p:spPr>
                <a:xfrm>
                  <a:off x="838200" y="3429000"/>
                  <a:ext cx="616974" cy="0"/>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0FF1B45-3D1D-415A-AAA3-0C7414C2EC0B}"/>
                    </a:ext>
                  </a:extLst>
                </p:cNvPr>
                <p:cNvCxnSpPr/>
                <p:nvPr/>
              </p:nvCxnSpPr>
              <p:spPr>
                <a:xfrm>
                  <a:off x="829597" y="4957916"/>
                  <a:ext cx="616974" cy="0"/>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778A2F0-B14E-4E3F-80C5-1DE2258E7BD3}"/>
                    </a:ext>
                  </a:extLst>
                </p:cNvPr>
                <p:cNvCxnSpPr/>
                <p:nvPr/>
              </p:nvCxnSpPr>
              <p:spPr>
                <a:xfrm>
                  <a:off x="819765" y="6505604"/>
                  <a:ext cx="616974" cy="0"/>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BE3CC30-A855-42EC-9BC2-DB8DABC4963D}"/>
                    </a:ext>
                  </a:extLst>
                </p:cNvPr>
                <p:cNvCxnSpPr>
                  <a:cxnSpLocks/>
                </p:cNvCxnSpPr>
                <p:nvPr/>
              </p:nvCxnSpPr>
              <p:spPr>
                <a:xfrm>
                  <a:off x="819765" y="1065190"/>
                  <a:ext cx="2671916" cy="0"/>
                </a:xfrm>
                <a:prstGeom prst="line">
                  <a:avLst/>
                </a:prstGeom>
                <a:ln w="76200">
                  <a:solidFill>
                    <a:srgbClr val="F39C1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xmlns="" id="{5F9103F7-3DF5-4B3F-A0DD-3FF8289E110E}"/>
                  </a:ext>
                </a:extLst>
              </p:cNvPr>
              <p:cNvGrpSpPr/>
              <p:nvPr/>
            </p:nvGrpSpPr>
            <p:grpSpPr>
              <a:xfrm>
                <a:off x="1546616" y="2965226"/>
                <a:ext cx="927548" cy="927548"/>
                <a:chOff x="5200650" y="624016"/>
                <a:chExt cx="1600200" cy="1600200"/>
              </a:xfrm>
            </p:grpSpPr>
            <p:sp>
              <p:nvSpPr>
                <p:cNvPr id="14" name="Oval 13">
                  <a:extLst>
                    <a:ext uri="{FF2B5EF4-FFF2-40B4-BE49-F238E27FC236}">
                      <a16:creationId xmlns:a16="http://schemas.microsoft.com/office/drawing/2014/main" xmlns="" id="{BD5E8367-2964-4983-9243-782A0D5D4D96}"/>
                    </a:ext>
                  </a:extLst>
                </p:cNvPr>
                <p:cNvSpPr/>
                <p:nvPr/>
              </p:nvSpPr>
              <p:spPr>
                <a:xfrm>
                  <a:off x="5200650" y="624016"/>
                  <a:ext cx="1600200" cy="1600200"/>
                </a:xfrm>
                <a:prstGeom prst="ellipse">
                  <a:avLst/>
                </a:prstGeom>
                <a:noFill/>
                <a:ln w="1270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15" name="Picture 14">
                  <a:extLst>
                    <a:ext uri="{FF2B5EF4-FFF2-40B4-BE49-F238E27FC236}">
                      <a16:creationId xmlns:a16="http://schemas.microsoft.com/office/drawing/2014/main" xmlns="" id="{D588D756-58AB-46EF-96C8-294B84476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62" y="990600"/>
                  <a:ext cx="1009975" cy="889106"/>
                </a:xfrm>
                <a:prstGeom prst="rect">
                  <a:avLst/>
                </a:prstGeom>
              </p:spPr>
            </p:pic>
          </p:grpSp>
          <p:grpSp>
            <p:nvGrpSpPr>
              <p:cNvPr id="17" name="Group 16">
                <a:extLst>
                  <a:ext uri="{FF2B5EF4-FFF2-40B4-BE49-F238E27FC236}">
                    <a16:creationId xmlns:a16="http://schemas.microsoft.com/office/drawing/2014/main" xmlns="" id="{E3A10EE5-12EB-407E-9102-1016E49822B2}"/>
                  </a:ext>
                </a:extLst>
              </p:cNvPr>
              <p:cNvGrpSpPr/>
              <p:nvPr/>
            </p:nvGrpSpPr>
            <p:grpSpPr>
              <a:xfrm>
                <a:off x="1533905" y="4494145"/>
                <a:ext cx="927541" cy="927541"/>
                <a:chOff x="5200650" y="1100266"/>
                <a:chExt cx="1600200" cy="1600200"/>
              </a:xfrm>
            </p:grpSpPr>
            <p:sp>
              <p:nvSpPr>
                <p:cNvPr id="18" name="Oval 17">
                  <a:extLst>
                    <a:ext uri="{FF2B5EF4-FFF2-40B4-BE49-F238E27FC236}">
                      <a16:creationId xmlns:a16="http://schemas.microsoft.com/office/drawing/2014/main" xmlns="" id="{731E7F99-6E12-4DA0-9541-A6D8407615B9}"/>
                    </a:ext>
                  </a:extLst>
                </p:cNvPr>
                <p:cNvSpPr/>
                <p:nvPr/>
              </p:nvSpPr>
              <p:spPr>
                <a:xfrm>
                  <a:off x="5200650" y="1100266"/>
                  <a:ext cx="1600200" cy="1600200"/>
                </a:xfrm>
                <a:prstGeom prst="ellipse">
                  <a:avLst/>
                </a:prstGeom>
                <a:noFill/>
                <a:ln w="1270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19" name="Picture 18">
                  <a:extLst>
                    <a:ext uri="{FF2B5EF4-FFF2-40B4-BE49-F238E27FC236}">
                      <a16:creationId xmlns:a16="http://schemas.microsoft.com/office/drawing/2014/main" xmlns="" id="{D448E202-DE8E-4D44-A7B1-6E72D134A0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988" y="1400303"/>
                  <a:ext cx="989523" cy="1000125"/>
                </a:xfrm>
                <a:prstGeom prst="rect">
                  <a:avLst/>
                </a:prstGeom>
              </p:spPr>
            </p:pic>
          </p:grpSp>
        </p:grpSp>
        <p:grpSp>
          <p:nvGrpSpPr>
            <p:cNvPr id="21" name="Group 20">
              <a:extLst>
                <a:ext uri="{FF2B5EF4-FFF2-40B4-BE49-F238E27FC236}">
                  <a16:creationId xmlns:a16="http://schemas.microsoft.com/office/drawing/2014/main" xmlns="" id="{D439289F-6D4F-4C2E-865A-795D6FC1C86F}"/>
                </a:ext>
              </a:extLst>
            </p:cNvPr>
            <p:cNvGrpSpPr/>
            <p:nvPr/>
          </p:nvGrpSpPr>
          <p:grpSpPr>
            <a:xfrm>
              <a:off x="1552333" y="5541276"/>
              <a:ext cx="927548" cy="927548"/>
              <a:chOff x="5200650" y="1100266"/>
              <a:chExt cx="1600200" cy="1600200"/>
            </a:xfrm>
          </p:grpSpPr>
          <p:sp>
            <p:nvSpPr>
              <p:cNvPr id="22" name="Oval 21">
                <a:extLst>
                  <a:ext uri="{FF2B5EF4-FFF2-40B4-BE49-F238E27FC236}">
                    <a16:creationId xmlns:a16="http://schemas.microsoft.com/office/drawing/2014/main" xmlns="" id="{0AF6B039-179A-42CA-A06C-F91F43FAD44B}"/>
                  </a:ext>
                </a:extLst>
              </p:cNvPr>
              <p:cNvSpPr/>
              <p:nvPr/>
            </p:nvSpPr>
            <p:spPr>
              <a:xfrm>
                <a:off x="5200650" y="1100266"/>
                <a:ext cx="1600200" cy="1600200"/>
              </a:xfrm>
              <a:prstGeom prst="ellipse">
                <a:avLst/>
              </a:prstGeom>
              <a:noFill/>
              <a:ln w="127000">
                <a:solidFill>
                  <a:srgbClr val="1F6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23" name="Picture 22">
                <a:extLst>
                  <a:ext uri="{FF2B5EF4-FFF2-40B4-BE49-F238E27FC236}">
                    <a16:creationId xmlns:a16="http://schemas.microsoft.com/office/drawing/2014/main" xmlns="" id="{F6F4D959-B7E8-4331-A3DA-65A5E9679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7496" y="1428242"/>
                <a:ext cx="1180590" cy="943484"/>
              </a:xfrm>
              <a:prstGeom prst="rect">
                <a:avLst/>
              </a:prstGeom>
            </p:spPr>
          </p:pic>
        </p:grpSp>
      </p:grpSp>
      <p:sp>
        <p:nvSpPr>
          <p:cNvPr id="27" name="TextBox 26">
            <a:extLst>
              <a:ext uri="{FF2B5EF4-FFF2-40B4-BE49-F238E27FC236}">
                <a16:creationId xmlns:a16="http://schemas.microsoft.com/office/drawing/2014/main" xmlns="" id="{58C61C4B-6EAD-420C-9531-26968240DB16}"/>
              </a:ext>
            </a:extLst>
          </p:cNvPr>
          <p:cNvSpPr txBox="1"/>
          <p:nvPr/>
        </p:nvSpPr>
        <p:spPr>
          <a:xfrm>
            <a:off x="2584041" y="2657302"/>
            <a:ext cx="8555905" cy="553998"/>
          </a:xfrm>
          <a:prstGeom prst="rect">
            <a:avLst/>
          </a:prstGeom>
          <a:noFill/>
        </p:spPr>
        <p:txBody>
          <a:bodyPr wrap="square" rtlCol="0">
            <a:spAutoFit/>
          </a:bodyPr>
          <a:lstStyle/>
          <a:p>
            <a:r>
              <a:rPr lang="en-GB" sz="3000" dirty="0">
                <a:solidFill>
                  <a:srgbClr val="9BBB59"/>
                </a:solidFill>
                <a:latin typeface="Cambria" panose="02040503050406030204" pitchFamily="18" charset="0"/>
                <a:ea typeface="Cambria" panose="02040503050406030204" pitchFamily="18" charset="0"/>
              </a:rPr>
              <a:t>Fulfilment of QF-EHEA criteria and procedures</a:t>
            </a:r>
          </a:p>
        </p:txBody>
      </p:sp>
      <p:sp>
        <p:nvSpPr>
          <p:cNvPr id="28" name="TextBox 27">
            <a:extLst>
              <a:ext uri="{FF2B5EF4-FFF2-40B4-BE49-F238E27FC236}">
                <a16:creationId xmlns:a16="http://schemas.microsoft.com/office/drawing/2014/main" xmlns="" id="{2C996AD5-47A0-480D-BD97-F88A825DF69A}"/>
              </a:ext>
            </a:extLst>
          </p:cNvPr>
          <p:cNvSpPr txBox="1"/>
          <p:nvPr/>
        </p:nvSpPr>
        <p:spPr>
          <a:xfrm>
            <a:off x="2558618" y="1167636"/>
            <a:ext cx="5277692" cy="553998"/>
          </a:xfrm>
          <a:prstGeom prst="rect">
            <a:avLst/>
          </a:prstGeom>
          <a:noFill/>
        </p:spPr>
        <p:txBody>
          <a:bodyPr wrap="square" rtlCol="0">
            <a:spAutoFit/>
          </a:bodyPr>
          <a:lstStyle/>
          <a:p>
            <a:r>
              <a:rPr lang="en-GB" sz="3000" dirty="0">
                <a:solidFill>
                  <a:srgbClr val="2C3E50"/>
                </a:solidFill>
                <a:latin typeface="Cambria" panose="02040503050406030204" pitchFamily="18" charset="0"/>
                <a:ea typeface="Cambria" panose="02040503050406030204" pitchFamily="18" charset="0"/>
              </a:rPr>
              <a:t>Fulfilment of EQF criteria</a:t>
            </a:r>
          </a:p>
        </p:txBody>
      </p:sp>
      <p:sp>
        <p:nvSpPr>
          <p:cNvPr id="29" name="TextBox 28">
            <a:extLst>
              <a:ext uri="{FF2B5EF4-FFF2-40B4-BE49-F238E27FC236}">
                <a16:creationId xmlns:a16="http://schemas.microsoft.com/office/drawing/2014/main" xmlns="" id="{0D78DAAA-28B9-4C23-850B-05ABD6C04AA9}"/>
              </a:ext>
            </a:extLst>
          </p:cNvPr>
          <p:cNvSpPr txBox="1"/>
          <p:nvPr/>
        </p:nvSpPr>
        <p:spPr>
          <a:xfrm>
            <a:off x="2577266" y="4202523"/>
            <a:ext cx="7756436" cy="553998"/>
          </a:xfrm>
          <a:prstGeom prst="rect">
            <a:avLst/>
          </a:prstGeom>
          <a:noFill/>
        </p:spPr>
        <p:txBody>
          <a:bodyPr wrap="square" rtlCol="0">
            <a:spAutoFit/>
          </a:bodyPr>
          <a:lstStyle/>
          <a:p>
            <a:r>
              <a:rPr lang="en-GB" sz="3000" dirty="0">
                <a:solidFill>
                  <a:srgbClr val="77933C"/>
                </a:solidFill>
                <a:latin typeface="Cambria" panose="02040503050406030204" pitchFamily="18" charset="0"/>
                <a:ea typeface="Cambria" panose="02040503050406030204" pitchFamily="18" charset="0"/>
              </a:rPr>
              <a:t>Future development </a:t>
            </a:r>
          </a:p>
        </p:txBody>
      </p:sp>
      <p:sp>
        <p:nvSpPr>
          <p:cNvPr id="30" name="TextBox 29">
            <a:extLst>
              <a:ext uri="{FF2B5EF4-FFF2-40B4-BE49-F238E27FC236}">
                <a16:creationId xmlns:a16="http://schemas.microsoft.com/office/drawing/2014/main" xmlns="" id="{C15368AE-4B04-4F0F-88F6-724615C454C0}"/>
              </a:ext>
            </a:extLst>
          </p:cNvPr>
          <p:cNvSpPr txBox="1"/>
          <p:nvPr/>
        </p:nvSpPr>
        <p:spPr>
          <a:xfrm>
            <a:off x="2584041" y="5559760"/>
            <a:ext cx="9405408" cy="553998"/>
          </a:xfrm>
          <a:prstGeom prst="rect">
            <a:avLst/>
          </a:prstGeom>
          <a:noFill/>
        </p:spPr>
        <p:txBody>
          <a:bodyPr wrap="square" rtlCol="0">
            <a:spAutoFit/>
          </a:bodyPr>
          <a:lstStyle/>
          <a:p>
            <a:r>
              <a:rPr lang="en-GB" sz="3000" dirty="0">
                <a:solidFill>
                  <a:srgbClr val="1F608B"/>
                </a:solidFill>
                <a:latin typeface="Cambria" panose="02040503050406030204" pitchFamily="18" charset="0"/>
                <a:ea typeface="Cambria" panose="02040503050406030204" pitchFamily="18" charset="0"/>
              </a:rPr>
              <a:t>Comments from EQF AG and updates - CEDEFOP, ETF</a:t>
            </a:r>
          </a:p>
        </p:txBody>
      </p:sp>
      <p:sp>
        <p:nvSpPr>
          <p:cNvPr id="31" name="Title 1">
            <a:extLst>
              <a:ext uri="{FF2B5EF4-FFF2-40B4-BE49-F238E27FC236}">
                <a16:creationId xmlns:a16="http://schemas.microsoft.com/office/drawing/2014/main" xmlns="" id="{A541DF1F-213D-4108-A21B-8D514C7A5ADE}"/>
              </a:ext>
            </a:extLst>
          </p:cNvPr>
          <p:cNvSpPr>
            <a:spLocks noGrp="1"/>
          </p:cNvSpPr>
          <p:nvPr>
            <p:ph type="title"/>
          </p:nvPr>
        </p:nvSpPr>
        <p:spPr>
          <a:xfrm>
            <a:off x="838200" y="261206"/>
            <a:ext cx="10515600" cy="665653"/>
          </a:xfrm>
        </p:spPr>
        <p:txBody>
          <a:bodyPr/>
          <a:lstStyle/>
          <a:p>
            <a:r>
              <a:rPr lang="en-US" dirty="0"/>
              <a:t>Presentation content</a:t>
            </a:r>
            <a:endParaRPr lang="sr-Latn-RS" dirty="0"/>
          </a:p>
        </p:txBody>
      </p:sp>
    </p:spTree>
    <p:extLst>
      <p:ext uri="{BB962C8B-B14F-4D97-AF65-F5344CB8AC3E}">
        <p14:creationId xmlns:p14="http://schemas.microsoft.com/office/powerpoint/2010/main" val="304207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2106F5-E00F-444B-9FF3-D787CE73F454}"/>
              </a:ext>
            </a:extLst>
          </p:cNvPr>
          <p:cNvSpPr>
            <a:spLocks noGrp="1"/>
          </p:cNvSpPr>
          <p:nvPr>
            <p:ph idx="1"/>
          </p:nvPr>
        </p:nvSpPr>
        <p:spPr>
          <a:xfrm>
            <a:off x="838200" y="1554480"/>
            <a:ext cx="10515600" cy="2984058"/>
          </a:xfrm>
        </p:spPr>
        <p:txBody>
          <a:bodyPr/>
          <a:lstStyle/>
          <a:p>
            <a:pPr marL="184150" lvl="2" indent="-173038"/>
            <a:r>
              <a:rPr lang="en-US" sz="2400" dirty="0"/>
              <a:t>establish reliable, transparent - assured process of qualification development</a:t>
            </a:r>
          </a:p>
          <a:p>
            <a:pPr marL="184150" lvl="2" indent="-173038"/>
            <a:r>
              <a:rPr lang="en-US" sz="2400" dirty="0"/>
              <a:t>open the system for different interested parties</a:t>
            </a:r>
          </a:p>
          <a:p>
            <a:pPr marL="184150" lvl="2" indent="-173038"/>
            <a:r>
              <a:rPr lang="en-US" sz="2400" dirty="0"/>
              <a:t>involve relevant actors in decision making </a:t>
            </a:r>
          </a:p>
          <a:p>
            <a:pPr marL="184150" lvl="2" indent="-173038"/>
            <a:r>
              <a:rPr lang="en-US" sz="2400" dirty="0"/>
              <a:t>qualifications based on relevant data</a:t>
            </a:r>
          </a:p>
          <a:p>
            <a:pPr marL="184150" lvl="2" indent="-173038"/>
            <a:r>
              <a:rPr lang="en-US" sz="2400" dirty="0"/>
              <a:t>support partnership on different levels </a:t>
            </a:r>
          </a:p>
          <a:p>
            <a:pPr marL="914400" lvl="2" indent="0">
              <a:buNone/>
            </a:pPr>
            <a:endParaRPr lang="sr-Latn-RS" dirty="0"/>
          </a:p>
        </p:txBody>
      </p:sp>
      <p:sp>
        <p:nvSpPr>
          <p:cNvPr id="5" name="TextBox 4">
            <a:extLst>
              <a:ext uri="{FF2B5EF4-FFF2-40B4-BE49-F238E27FC236}">
                <a16:creationId xmlns:a16="http://schemas.microsoft.com/office/drawing/2014/main" xmlns="" id="{74A492EF-0F78-9543-B1EB-DB88A6E55743}"/>
              </a:ext>
            </a:extLst>
          </p:cNvPr>
          <p:cNvSpPr txBox="1"/>
          <p:nvPr/>
        </p:nvSpPr>
        <p:spPr>
          <a:xfrm>
            <a:off x="838200" y="4784715"/>
            <a:ext cx="10604157" cy="1002519"/>
          </a:xfrm>
          <a:prstGeom prst="rect">
            <a:avLst/>
          </a:prstGeom>
          <a:solidFill>
            <a:schemeClr val="accent4">
              <a:lumMod val="20000"/>
              <a:lumOff val="80000"/>
            </a:schemeClr>
          </a:solidFill>
        </p:spPr>
        <p:txBody>
          <a:bodyPr wrap="square" rtlCol="0">
            <a:spAutoFit/>
          </a:bodyPr>
          <a:lstStyle/>
          <a:p>
            <a:pPr algn="ctr">
              <a:lnSpc>
                <a:spcPct val="130000"/>
              </a:lnSpc>
              <a:spcBef>
                <a:spcPts val="1200"/>
              </a:spcBef>
              <a:spcAft>
                <a:spcPts val="1200"/>
              </a:spcAft>
            </a:pPr>
            <a:r>
              <a:rPr lang="en-US" sz="2400" dirty="0">
                <a:latin typeface="Cambria" panose="02040503050406030204" pitchFamily="18" charset="0"/>
              </a:rPr>
              <a:t>NQFS regulates procedures for qualifications identification, development and registration</a:t>
            </a:r>
          </a:p>
        </p:txBody>
      </p:sp>
      <p:sp>
        <p:nvSpPr>
          <p:cNvPr id="4" name="Title 1">
            <a:extLst>
              <a:ext uri="{FF2B5EF4-FFF2-40B4-BE49-F238E27FC236}">
                <a16:creationId xmlns:a16="http://schemas.microsoft.com/office/drawing/2014/main" xmlns="" id="{A32F1734-46D0-4686-96CF-2ACE2296CB8F}"/>
              </a:ext>
            </a:extLst>
          </p:cNvPr>
          <p:cNvSpPr>
            <a:spLocks noGrp="1"/>
          </p:cNvSpPr>
          <p:nvPr>
            <p:ph type="title"/>
          </p:nvPr>
        </p:nvSpPr>
        <p:spPr>
          <a:xfrm>
            <a:off x="838200" y="365125"/>
            <a:ext cx="10515600" cy="665653"/>
          </a:xfrm>
        </p:spPr>
        <p:txBody>
          <a:bodyPr/>
          <a:lstStyle/>
          <a:p>
            <a:r>
              <a:rPr lang="en-US" dirty="0"/>
              <a:t>Strategic course in NQFS development </a:t>
            </a:r>
          </a:p>
        </p:txBody>
      </p:sp>
    </p:spTree>
    <p:extLst>
      <p:ext uri="{BB962C8B-B14F-4D97-AF65-F5344CB8AC3E}">
        <p14:creationId xmlns:p14="http://schemas.microsoft.com/office/powerpoint/2010/main" val="365471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6F9067-E1A6-4E0E-AC08-88AE09604134}"/>
              </a:ext>
            </a:extLst>
          </p:cNvPr>
          <p:cNvSpPr>
            <a:spLocks noGrp="1"/>
          </p:cNvSpPr>
          <p:nvPr>
            <p:ph type="title"/>
          </p:nvPr>
        </p:nvSpPr>
        <p:spPr/>
        <p:txBody>
          <a:bodyPr/>
          <a:lstStyle/>
          <a:p>
            <a:r>
              <a:rPr lang="en-US" dirty="0"/>
              <a:t>NQFS Legislation framework</a:t>
            </a:r>
            <a:endParaRPr lang="sr-Latn-RS" dirty="0"/>
          </a:p>
        </p:txBody>
      </p:sp>
      <p:graphicFrame>
        <p:nvGraphicFramePr>
          <p:cNvPr id="3" name="Diagram 2"/>
          <p:cNvGraphicFramePr/>
          <p:nvPr>
            <p:extLst>
              <p:ext uri="{D42A27DB-BD31-4B8C-83A1-F6EECF244321}">
                <p14:modId xmlns:p14="http://schemas.microsoft.com/office/powerpoint/2010/main" val="1721954815"/>
              </p:ext>
            </p:extLst>
          </p:nvPr>
        </p:nvGraphicFramePr>
        <p:xfrm>
          <a:off x="241298" y="1514247"/>
          <a:ext cx="6988177" cy="498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4166864059"/>
              </p:ext>
            </p:extLst>
          </p:nvPr>
        </p:nvGraphicFramePr>
        <p:xfrm>
          <a:off x="7336155" y="1123950"/>
          <a:ext cx="3750945" cy="55145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490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a:xfrm>
            <a:off x="597574" y="34793"/>
            <a:ext cx="10515600" cy="665653"/>
          </a:xfrm>
        </p:spPr>
        <p:txBody>
          <a:bodyPr/>
          <a:lstStyle/>
          <a:p>
            <a:r>
              <a:rPr lang="en-US" sz="4000" dirty="0"/>
              <a:t>Procedure for inclusion of qualification in NQFS</a:t>
            </a:r>
            <a:endParaRPr lang="sr-Latn-RS" sz="4000" dirty="0"/>
          </a:p>
        </p:txBody>
      </p:sp>
      <p:grpSp>
        <p:nvGrpSpPr>
          <p:cNvPr id="26" name="Group 25">
            <a:extLst>
              <a:ext uri="{FF2B5EF4-FFF2-40B4-BE49-F238E27FC236}">
                <a16:creationId xmlns:a16="http://schemas.microsoft.com/office/drawing/2014/main" xmlns="" id="{1C6A3EE9-4617-42EB-9641-054452DD66DC}"/>
              </a:ext>
            </a:extLst>
          </p:cNvPr>
          <p:cNvGrpSpPr/>
          <p:nvPr/>
        </p:nvGrpSpPr>
        <p:grpSpPr>
          <a:xfrm>
            <a:off x="891142" y="673410"/>
            <a:ext cx="10053832" cy="5952049"/>
            <a:chOff x="118355" y="-2"/>
            <a:chExt cx="9708474" cy="9104952"/>
          </a:xfrm>
        </p:grpSpPr>
        <p:grpSp>
          <p:nvGrpSpPr>
            <p:cNvPr id="27" name="Group 26">
              <a:extLst>
                <a:ext uri="{FF2B5EF4-FFF2-40B4-BE49-F238E27FC236}">
                  <a16:creationId xmlns:a16="http://schemas.microsoft.com/office/drawing/2014/main" xmlns="" id="{409C68D3-A5AA-4403-8C87-73984514247C}"/>
                </a:ext>
              </a:extLst>
            </p:cNvPr>
            <p:cNvGrpSpPr/>
            <p:nvPr/>
          </p:nvGrpSpPr>
          <p:grpSpPr>
            <a:xfrm>
              <a:off x="118355" y="-2"/>
              <a:ext cx="9700809" cy="9104952"/>
              <a:chOff x="118355" y="-2"/>
              <a:chExt cx="9700809" cy="9104952"/>
            </a:xfrm>
          </p:grpSpPr>
          <p:grpSp>
            <p:nvGrpSpPr>
              <p:cNvPr id="29" name="Group 28">
                <a:extLst>
                  <a:ext uri="{FF2B5EF4-FFF2-40B4-BE49-F238E27FC236}">
                    <a16:creationId xmlns:a16="http://schemas.microsoft.com/office/drawing/2014/main" xmlns="" id="{EECADE58-89E3-4ED0-90A4-4A79C62DB02D}"/>
                  </a:ext>
                </a:extLst>
              </p:cNvPr>
              <p:cNvGrpSpPr/>
              <p:nvPr/>
            </p:nvGrpSpPr>
            <p:grpSpPr>
              <a:xfrm>
                <a:off x="159472" y="-2"/>
                <a:ext cx="9659692" cy="9104952"/>
                <a:chOff x="7081" y="-2"/>
                <a:chExt cx="9660169" cy="9106454"/>
              </a:xfrm>
            </p:grpSpPr>
            <p:grpSp>
              <p:nvGrpSpPr>
                <p:cNvPr id="31" name="Group 30">
                  <a:extLst>
                    <a:ext uri="{FF2B5EF4-FFF2-40B4-BE49-F238E27FC236}">
                      <a16:creationId xmlns:a16="http://schemas.microsoft.com/office/drawing/2014/main" xmlns="" id="{C922D7BA-1DBB-45ED-B074-B2B3C2110079}"/>
                    </a:ext>
                  </a:extLst>
                </p:cNvPr>
                <p:cNvGrpSpPr/>
                <p:nvPr/>
              </p:nvGrpSpPr>
              <p:grpSpPr>
                <a:xfrm>
                  <a:off x="1023969" y="738138"/>
                  <a:ext cx="6998625" cy="423337"/>
                  <a:chOff x="-422694" y="-326387"/>
                  <a:chExt cx="6998625" cy="423337"/>
                </a:xfrm>
              </p:grpSpPr>
              <p:cxnSp>
                <p:nvCxnSpPr>
                  <p:cNvPr id="53" name="Straight Arrow Connector 52">
                    <a:extLst>
                      <a:ext uri="{FF2B5EF4-FFF2-40B4-BE49-F238E27FC236}">
                        <a16:creationId xmlns:a16="http://schemas.microsoft.com/office/drawing/2014/main" xmlns="" id="{061DFFBC-F0C8-4358-B891-54A2A26DE3E1}"/>
                      </a:ext>
                    </a:extLst>
                  </p:cNvPr>
                  <p:cNvCxnSpPr>
                    <a:cxnSpLocks/>
                  </p:cNvCxnSpPr>
                  <p:nvPr/>
                </p:nvCxnSpPr>
                <p:spPr>
                  <a:xfrm>
                    <a:off x="-422694" y="-326387"/>
                    <a:ext cx="609574" cy="423337"/>
                  </a:xfrm>
                  <a:prstGeom prst="straightConnector1">
                    <a:avLst/>
                  </a:prstGeom>
                  <a:ln w="158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6A02D27C-78C7-4B99-8091-E40A76CA747A}"/>
                      </a:ext>
                    </a:extLst>
                  </p:cNvPr>
                  <p:cNvCxnSpPr>
                    <a:cxnSpLocks/>
                  </p:cNvCxnSpPr>
                  <p:nvPr/>
                </p:nvCxnSpPr>
                <p:spPr>
                  <a:xfrm flipH="1">
                    <a:off x="5762085" y="-310550"/>
                    <a:ext cx="813846" cy="361413"/>
                  </a:xfrm>
                  <a:prstGeom prst="straightConnector1">
                    <a:avLst/>
                  </a:prstGeom>
                  <a:ln w="158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7781B8EA-6CB2-49D2-87DF-E8BFBCEBD45C}"/>
                      </a:ext>
                    </a:extLst>
                  </p:cNvPr>
                  <p:cNvCxnSpPr>
                    <a:cxnSpLocks/>
                  </p:cNvCxnSpPr>
                  <p:nvPr/>
                </p:nvCxnSpPr>
                <p:spPr>
                  <a:xfrm>
                    <a:off x="1856588" y="-314156"/>
                    <a:ext cx="0" cy="287102"/>
                  </a:xfrm>
                  <a:prstGeom prst="straightConnector1">
                    <a:avLst/>
                  </a:prstGeom>
                  <a:ln w="158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039C2135-FC6F-4150-BB99-0947799E79A6}"/>
                      </a:ext>
                    </a:extLst>
                  </p:cNvPr>
                  <p:cNvCxnSpPr>
                    <a:cxnSpLocks/>
                  </p:cNvCxnSpPr>
                  <p:nvPr/>
                </p:nvCxnSpPr>
                <p:spPr>
                  <a:xfrm>
                    <a:off x="4092376" y="-322782"/>
                    <a:ext cx="0" cy="309418"/>
                  </a:xfrm>
                  <a:prstGeom prst="straightConnector1">
                    <a:avLst/>
                  </a:prstGeom>
                  <a:ln w="158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xmlns="" id="{B8EBA0D8-D55B-4387-945B-0B08F9B87481}"/>
                    </a:ext>
                  </a:extLst>
                </p:cNvPr>
                <p:cNvGrpSpPr/>
                <p:nvPr/>
              </p:nvGrpSpPr>
              <p:grpSpPr>
                <a:xfrm>
                  <a:off x="7081" y="-2"/>
                  <a:ext cx="9660169" cy="9106454"/>
                  <a:chOff x="7081" y="-2"/>
                  <a:chExt cx="9660169" cy="9106454"/>
                </a:xfrm>
              </p:grpSpPr>
              <p:sp>
                <p:nvSpPr>
                  <p:cNvPr id="33" name="Rectangle: Rounded Corners 32">
                    <a:extLst>
                      <a:ext uri="{FF2B5EF4-FFF2-40B4-BE49-F238E27FC236}">
                        <a16:creationId xmlns:a16="http://schemas.microsoft.com/office/drawing/2014/main" xmlns="" id="{CDDC0D05-5C73-424D-B557-37AB1DD28976}"/>
                      </a:ext>
                    </a:extLst>
                  </p:cNvPr>
                  <p:cNvSpPr/>
                  <p:nvPr/>
                </p:nvSpPr>
                <p:spPr>
                  <a:xfrm>
                    <a:off x="27296" y="-1"/>
                    <a:ext cx="1990016" cy="8572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300" dirty="0">
                        <a:solidFill>
                          <a:schemeClr val="tx1"/>
                        </a:solidFill>
                        <a:effectLst/>
                        <a:latin typeface="Cambria" panose="02040503050406030204" pitchFamily="18" charset="0"/>
                        <a:ea typeface="Calibri" panose="020F0502020204030204" pitchFamily="34" charset="0"/>
                        <a:cs typeface="Arial" panose="020B0604020202020204" pitchFamily="34" charset="0"/>
                      </a:rPr>
                      <a:t>Bodies </a:t>
                    </a:r>
                    <a:endParaRPr lang="sr-Latn-RS" sz="1300" dirty="0">
                      <a:solidFill>
                        <a:schemeClr val="tx1"/>
                      </a:solidFill>
                      <a:effectLst/>
                      <a:ea typeface="Calibri" panose="020F0502020204030204" pitchFamily="34" charset="0"/>
                      <a:cs typeface="Arial" panose="020B0604020202020204" pitchFamily="34" charset="0"/>
                    </a:endParaRPr>
                  </a:p>
                  <a:p>
                    <a:pPr algn="ctr">
                      <a:lnSpc>
                        <a:spcPct val="107000"/>
                      </a:lnSpc>
                      <a:spcAft>
                        <a:spcPts val="0"/>
                      </a:spcAft>
                    </a:pPr>
                    <a:r>
                      <a:rPr lang="en-GB" sz="1300" dirty="0">
                        <a:solidFill>
                          <a:schemeClr val="tx1"/>
                        </a:solidFill>
                        <a:effectLst/>
                        <a:latin typeface="Cambria" panose="02040503050406030204" pitchFamily="18" charset="0"/>
                        <a:ea typeface="Calibri" panose="020F0502020204030204" pitchFamily="34" charset="0"/>
                        <a:cs typeface="Arial" panose="020B0604020202020204" pitchFamily="34" charset="0"/>
                      </a:rPr>
                      <a:t>(councils)</a:t>
                    </a:r>
                    <a:endParaRPr lang="sr-Latn-RS" sz="1300" dirty="0">
                      <a:solidFill>
                        <a:schemeClr val="tx1"/>
                      </a:solidFill>
                      <a:effectLst/>
                      <a:ea typeface="Calibri" panose="020F050202020403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xmlns="" id="{250168E0-A532-4576-A027-6760F97F1412}"/>
                      </a:ext>
                    </a:extLst>
                  </p:cNvPr>
                  <p:cNvSpPr/>
                  <p:nvPr/>
                </p:nvSpPr>
                <p:spPr>
                  <a:xfrm>
                    <a:off x="2421647" y="0"/>
                    <a:ext cx="1993909" cy="8572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US" sz="130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Government institutions (</a:t>
                    </a:r>
                    <a:r>
                      <a:rPr lang="en-US" sz="110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Ministries, Agencies, Institutes</a:t>
                    </a:r>
                    <a:r>
                      <a:rPr lang="en-US" sz="130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 </a:t>
                    </a:r>
                    <a:endParaRPr lang="sr-Latn-RS" sz="1300" dirty="0">
                      <a:effectLst/>
                      <a:ea typeface="Calibri" panose="020F050202020403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FC1F5292-E13F-4126-A453-A97E7C3937AB}"/>
                      </a:ext>
                    </a:extLst>
                  </p:cNvPr>
                  <p:cNvSpPr/>
                  <p:nvPr/>
                </p:nvSpPr>
                <p:spPr>
                  <a:xfrm>
                    <a:off x="4813195" y="0"/>
                    <a:ext cx="1923460" cy="85724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US" sz="1300" dirty="0">
                        <a:solidFill>
                          <a:schemeClr val="tx1"/>
                        </a:solidFill>
                        <a:effectLst/>
                        <a:latin typeface="Cambria" panose="02040503050406030204" pitchFamily="18" charset="0"/>
                        <a:ea typeface="Calibri" panose="020F0502020204030204" pitchFamily="34" charset="0"/>
                        <a:cs typeface="Arial" panose="020B0604020202020204" pitchFamily="34" charset="0"/>
                      </a:rPr>
                      <a:t>Schools, Universities, Faculties, Private providers </a:t>
                    </a:r>
                    <a:endParaRPr lang="sr-Latn-RS" sz="1300" dirty="0">
                      <a:solidFill>
                        <a:schemeClr val="tx1"/>
                      </a:solidFill>
                      <a:effectLst/>
                      <a:ea typeface="Calibri" panose="020F050202020403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AC88AFFE-038A-495E-8CCA-7F6D143E9F09}"/>
                      </a:ext>
                    </a:extLst>
                  </p:cNvPr>
                  <p:cNvSpPr/>
                  <p:nvPr/>
                </p:nvSpPr>
                <p:spPr>
                  <a:xfrm>
                    <a:off x="7286994" y="-2"/>
                    <a:ext cx="1719024" cy="85724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300" dirty="0">
                        <a:solidFill>
                          <a:schemeClr val="tx1"/>
                        </a:solidFill>
                        <a:effectLst/>
                        <a:latin typeface="Cambria" panose="02040503050406030204" pitchFamily="18" charset="0"/>
                        <a:ea typeface="Calibri" panose="020F0502020204030204" pitchFamily="34" charset="0"/>
                        <a:cs typeface="Arial" panose="020B0604020202020204" pitchFamily="34" charset="0"/>
                      </a:rPr>
                      <a:t>Employers, Professional associations</a:t>
                    </a:r>
                    <a:endParaRPr lang="sr-Latn-RS" sz="1300" dirty="0">
                      <a:solidFill>
                        <a:schemeClr val="tx1"/>
                      </a:solidFill>
                      <a:effectLst/>
                      <a:ea typeface="Calibri" panose="020F050202020403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F9F4339D-CA52-40BA-91F1-FAF3563319CD}"/>
                      </a:ext>
                    </a:extLst>
                  </p:cNvPr>
                  <p:cNvSpPr/>
                  <p:nvPr/>
                </p:nvSpPr>
                <p:spPr>
                  <a:xfrm>
                    <a:off x="1702988" y="1051160"/>
                    <a:ext cx="5457825" cy="857250"/>
                  </a:xfrm>
                  <a:prstGeom prst="roundRect">
                    <a:avLst/>
                  </a:prstGeom>
                  <a:solidFill>
                    <a:srgbClr val="9999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5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Initiative for developing and adopting the qualifications standard</a:t>
                    </a:r>
                    <a:endParaRPr lang="sr-Latn-RS" sz="1500" dirty="0">
                      <a:effectLst/>
                      <a:ea typeface="Calibri" panose="020F050202020403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xmlns="" id="{EF28603E-AB54-4B01-8128-14EA52A1CA6D}"/>
                      </a:ext>
                    </a:extLst>
                  </p:cNvPr>
                  <p:cNvSpPr/>
                  <p:nvPr/>
                </p:nvSpPr>
                <p:spPr>
                  <a:xfrm>
                    <a:off x="3321647" y="7868967"/>
                    <a:ext cx="2209800" cy="123617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07000"/>
                      </a:lnSpc>
                      <a:spcAft>
                        <a:spcPts val="0"/>
                      </a:spcAft>
                    </a:pPr>
                    <a:r>
                      <a:rPr lang="en-US" sz="1500" dirty="0" err="1">
                        <a:effectLst/>
                        <a:latin typeface="Cambria" panose="02040503050406030204" pitchFamily="18" charset="0"/>
                        <a:ea typeface="Calibri" panose="020F0502020204030204" pitchFamily="34" charset="0"/>
                        <a:cs typeface="Arial" panose="020B0604020202020204" pitchFamily="34" charset="0"/>
                      </a:rPr>
                      <a:t>MoESTD</a:t>
                    </a:r>
                    <a:endParaRPr lang="sr-Latn-RS" sz="1500" dirty="0">
                      <a:effectLst/>
                      <a:ea typeface="Calibri" panose="020F050202020403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xmlns="" id="{03E2FA93-C1A6-46ED-8B75-86EAD0F890A0}"/>
                      </a:ext>
                    </a:extLst>
                  </p:cNvPr>
                  <p:cNvSpPr/>
                  <p:nvPr/>
                </p:nvSpPr>
                <p:spPr>
                  <a:xfrm>
                    <a:off x="3009985" y="2262814"/>
                    <a:ext cx="2850078" cy="1234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Qualification Agency </a:t>
                    </a:r>
                    <a:endParaRPr lang="sr-Latn-RS" sz="1500" dirty="0">
                      <a:effectLst/>
                      <a:ea typeface="Calibri" panose="020F050202020403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F5BCA5E2-6A0A-4710-A4FC-C5CCCD901D3C}"/>
                      </a:ext>
                    </a:extLst>
                  </p:cNvPr>
                  <p:cNvSpPr/>
                  <p:nvPr/>
                </p:nvSpPr>
                <p:spPr>
                  <a:xfrm>
                    <a:off x="7081" y="7866698"/>
                    <a:ext cx="2838203" cy="123975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GB" sz="1500" dirty="0">
                        <a:effectLst/>
                        <a:latin typeface="Cambria" panose="02040503050406030204" pitchFamily="18" charset="0"/>
                        <a:ea typeface="Calibri" panose="020F0502020204030204" pitchFamily="34" charset="0"/>
                        <a:cs typeface="Arial" panose="020B0604020202020204" pitchFamily="34" charset="0"/>
                      </a:rPr>
                      <a:t>NQFS Council </a:t>
                    </a:r>
                    <a:endParaRPr lang="sr-Latn-RS" sz="1500" dirty="0">
                      <a:effectLst/>
                      <a:ea typeface="Calibri" panose="020F050202020403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xmlns="" id="{A3A99139-9D02-421D-AA02-4D32784E39EA}"/>
                      </a:ext>
                    </a:extLst>
                  </p:cNvPr>
                  <p:cNvSpPr/>
                  <p:nvPr/>
                </p:nvSpPr>
                <p:spPr>
                  <a:xfrm>
                    <a:off x="3009985" y="3884552"/>
                    <a:ext cx="2850078" cy="150816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GB" sz="1500" dirty="0">
                        <a:ln>
                          <a:noFill/>
                        </a:ln>
                        <a:effectLst/>
                        <a:latin typeface="Cambria" panose="02040503050406030204" pitchFamily="18" charset="0"/>
                        <a:ea typeface="Calibri" panose="020F0502020204030204" pitchFamily="34" charset="0"/>
                        <a:cs typeface="Arial" panose="020B0604020202020204" pitchFamily="34" charset="0"/>
                      </a:rPr>
                      <a:t>Sector Skill Council </a:t>
                    </a:r>
                    <a:endParaRPr lang="sr-Latn-RS" sz="1500" dirty="0">
                      <a:effectLst/>
                      <a:ea typeface="Calibri" panose="020F050202020403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xmlns="" id="{BC15F9F9-CC7C-4C63-A29A-1E8EF3962C67}"/>
                      </a:ext>
                    </a:extLst>
                  </p:cNvPr>
                  <p:cNvSpPr/>
                  <p:nvPr/>
                </p:nvSpPr>
                <p:spPr>
                  <a:xfrm>
                    <a:off x="3010298" y="5721160"/>
                    <a:ext cx="2850078" cy="1234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Qualification Agency </a:t>
                    </a:r>
                    <a:endParaRPr lang="sr-Latn-RS" sz="1500" dirty="0">
                      <a:effectLst/>
                      <a:ea typeface="Calibri" panose="020F0502020204030204" pitchFamily="34" charset="0"/>
                      <a:cs typeface="Arial" panose="020B0604020202020204" pitchFamily="34" charset="0"/>
                    </a:endParaRPr>
                  </a:p>
                </p:txBody>
              </p:sp>
              <p:sp>
                <p:nvSpPr>
                  <p:cNvPr id="43" name="Oval 42">
                    <a:extLst>
                      <a:ext uri="{FF2B5EF4-FFF2-40B4-BE49-F238E27FC236}">
                        <a16:creationId xmlns:a16="http://schemas.microsoft.com/office/drawing/2014/main" xmlns="" id="{B171414B-CAB7-42F9-857A-4CDC95C705F1}"/>
                      </a:ext>
                    </a:extLst>
                  </p:cNvPr>
                  <p:cNvSpPr/>
                  <p:nvPr/>
                </p:nvSpPr>
                <p:spPr>
                  <a:xfrm>
                    <a:off x="136791" y="4021953"/>
                    <a:ext cx="2053087" cy="1032394"/>
                  </a:xfrm>
                  <a:prstGeom prst="ellipse">
                    <a:avLst/>
                  </a:prstGeom>
                  <a:gradFill flip="none" rotWithShape="1">
                    <a:gsLst>
                      <a:gs pos="0">
                        <a:schemeClr val="accent1">
                          <a:lumMod val="50000"/>
                        </a:schemeClr>
                      </a:gs>
                      <a:gs pos="100000">
                        <a:schemeClr val="accent1"/>
                      </a:gs>
                    </a:gsLst>
                    <a:lin ang="5400000" scaled="1"/>
                    <a:tileRect/>
                  </a:grad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endParaRPr lang="sr-Latn-RS" sz="1300" i="1" dirty="0">
                      <a:effectLst/>
                      <a:ea typeface="Calibri" panose="020F0502020204030204" pitchFamily="34" charset="0"/>
                      <a:cs typeface="Arial" panose="020B0604020202020204" pitchFamily="34" charset="0"/>
                    </a:endParaRPr>
                  </a:p>
                </p:txBody>
              </p:sp>
              <p:sp>
                <p:nvSpPr>
                  <p:cNvPr id="44" name="Oval 43">
                    <a:extLst>
                      <a:ext uri="{FF2B5EF4-FFF2-40B4-BE49-F238E27FC236}">
                        <a16:creationId xmlns:a16="http://schemas.microsoft.com/office/drawing/2014/main" xmlns="" id="{A1D5FF9E-0B9D-40E4-8393-08600CE19EBE}"/>
                      </a:ext>
                    </a:extLst>
                  </p:cNvPr>
                  <p:cNvSpPr/>
                  <p:nvPr/>
                </p:nvSpPr>
                <p:spPr>
                  <a:xfrm>
                    <a:off x="7286994" y="1199356"/>
                    <a:ext cx="2380256" cy="1145011"/>
                  </a:xfrm>
                  <a:prstGeom prst="ellipse">
                    <a:avLst/>
                  </a:prstGeom>
                  <a:gradFill>
                    <a:gsLst>
                      <a:gs pos="100000">
                        <a:srgbClr val="CCECFF"/>
                      </a:gs>
                      <a:gs pos="0">
                        <a:srgbClr val="9999FF"/>
                      </a:gs>
                    </a:gsLst>
                    <a:lin ang="5400000" scaled="1"/>
                  </a:gradFill>
                  <a:ln w="1905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en-US" sz="1500">
                        <a:solidFill>
                          <a:srgbClr val="000000"/>
                        </a:solidFill>
                        <a:effectLst/>
                        <a:latin typeface="Cambria" panose="02040503050406030204" pitchFamily="18" charset="0"/>
                        <a:ea typeface="Calibri" panose="020F0502020204030204" pitchFamily="34" charset="0"/>
                        <a:cs typeface="Arial" panose="020B0604020202020204" pitchFamily="34" charset="0"/>
                      </a:rPr>
                      <a:t> </a:t>
                    </a:r>
                    <a:endParaRPr lang="sr-Latn-RS" sz="1500">
                      <a:effectLst/>
                      <a:ea typeface="Calibri" panose="020F0502020204030204" pitchFamily="34" charset="0"/>
                      <a:cs typeface="Arial" panose="020B0604020202020204" pitchFamily="34" charset="0"/>
                    </a:endParaRPr>
                  </a:p>
                </p:txBody>
              </p:sp>
              <p:sp>
                <p:nvSpPr>
                  <p:cNvPr id="45" name="Oval 44">
                    <a:extLst>
                      <a:ext uri="{FF2B5EF4-FFF2-40B4-BE49-F238E27FC236}">
                        <a16:creationId xmlns:a16="http://schemas.microsoft.com/office/drawing/2014/main" xmlns="" id="{1C131763-C5FA-4EE9-8AF4-B1E14029D8FF}"/>
                      </a:ext>
                    </a:extLst>
                  </p:cNvPr>
                  <p:cNvSpPr/>
                  <p:nvPr/>
                </p:nvSpPr>
                <p:spPr>
                  <a:xfrm>
                    <a:off x="6510784" y="5797331"/>
                    <a:ext cx="2380255" cy="1021138"/>
                  </a:xfrm>
                  <a:prstGeom prst="ellipse">
                    <a:avLst/>
                  </a:prstGeom>
                  <a:gradFill>
                    <a:gsLst>
                      <a:gs pos="0">
                        <a:schemeClr val="accent1">
                          <a:lumMod val="50000"/>
                        </a:schemeClr>
                      </a:gs>
                      <a:gs pos="100000">
                        <a:schemeClr val="accent1"/>
                      </a:gs>
                    </a:gsLst>
                    <a:lin ang="5400000" scaled="1"/>
                  </a:grad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a:effectLst/>
                        <a:latin typeface="Cambria" panose="02040503050406030204" pitchFamily="18" charset="0"/>
                        <a:ea typeface="Calibri" panose="020F0502020204030204" pitchFamily="34" charset="0"/>
                        <a:cs typeface="Arial" panose="020B0604020202020204" pitchFamily="34" charset="0"/>
                      </a:rPr>
                      <a:t> </a:t>
                    </a:r>
                    <a:endParaRPr lang="sr-Latn-RS" sz="1500">
                      <a:effectLst/>
                      <a:ea typeface="Calibri" panose="020F050202020403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xmlns="" id="{AC11DAE3-4D55-4599-9648-6A8705F6FEFE}"/>
                      </a:ext>
                    </a:extLst>
                  </p:cNvPr>
                  <p:cNvSpPr/>
                  <p:nvPr/>
                </p:nvSpPr>
                <p:spPr>
                  <a:xfrm>
                    <a:off x="3016950" y="2770664"/>
                    <a:ext cx="2840284" cy="738763"/>
                  </a:xfrm>
                  <a:prstGeom prst="roundRect">
                    <a:avLst/>
                  </a:prstGeom>
                  <a:solidFill>
                    <a:schemeClr val="accent1"/>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dirty="0">
                        <a:solidFill>
                          <a:srgbClr val="FFFFFF"/>
                        </a:solidFill>
                        <a:effectLst/>
                        <a:latin typeface="Cambria" panose="02040503050406030204" pitchFamily="18" charset="0"/>
                        <a:ea typeface="Calibri" panose="020F0502020204030204" pitchFamily="34" charset="0"/>
                        <a:cs typeface="Arial" panose="020B0604020202020204" pitchFamily="34" charset="0"/>
                      </a:rPr>
                      <a:t>Assessment of the relevance of the Initiative</a:t>
                    </a:r>
                    <a:endParaRPr lang="sr-Latn-RS" sz="1500" dirty="0">
                      <a:effectLst/>
                      <a:ea typeface="Calibri" panose="020F050202020403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xmlns="" id="{601035D3-D2BB-41B6-9719-CB861CA4D16C}"/>
                      </a:ext>
                    </a:extLst>
                  </p:cNvPr>
                  <p:cNvSpPr/>
                  <p:nvPr/>
                </p:nvSpPr>
                <p:spPr>
                  <a:xfrm>
                    <a:off x="3016950" y="6141073"/>
                    <a:ext cx="2836119" cy="815302"/>
                  </a:xfrm>
                  <a:prstGeom prst="roundRect">
                    <a:avLst/>
                  </a:prstGeom>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Development of qualification  standard</a:t>
                    </a:r>
                    <a:endParaRPr lang="sr-Latn-RS" sz="1500" dirty="0">
                      <a:effectLst/>
                      <a:ea typeface="Calibri" panose="020F050202020403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xmlns="" id="{840ADCAC-75DD-45C4-9370-A50DD153B31C}"/>
                      </a:ext>
                    </a:extLst>
                  </p:cNvPr>
                  <p:cNvSpPr/>
                  <p:nvPr/>
                </p:nvSpPr>
                <p:spPr>
                  <a:xfrm>
                    <a:off x="3016950" y="4333667"/>
                    <a:ext cx="2833052" cy="1047341"/>
                  </a:xfrm>
                  <a:prstGeom prst="roundRect">
                    <a:avLst/>
                  </a:prstGeom>
                  <a:solidFill>
                    <a:schemeClr val="accent6"/>
                  </a:solidFill>
                  <a:ln w="158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Decision making on development of qualification standard</a:t>
                    </a:r>
                    <a:endParaRPr lang="sr-Latn-RS" sz="1500" dirty="0">
                      <a:effectLst/>
                      <a:ea typeface="Calibri" panose="020F050202020403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xmlns="" id="{87DE400A-8C2B-4D53-AEA1-32AA073D5722}"/>
                      </a:ext>
                    </a:extLst>
                  </p:cNvPr>
                  <p:cNvSpPr/>
                  <p:nvPr/>
                </p:nvSpPr>
                <p:spPr>
                  <a:xfrm>
                    <a:off x="10572" y="8286769"/>
                    <a:ext cx="2824821" cy="810849"/>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dirty="0">
                        <a:solidFill>
                          <a:schemeClr val="tx1"/>
                        </a:solidFill>
                        <a:effectLst/>
                        <a:latin typeface="Cambria" panose="02040503050406030204" pitchFamily="18" charset="0"/>
                        <a:ea typeface="Calibri" panose="020F0502020204030204" pitchFamily="34" charset="0"/>
                        <a:cs typeface="Arial" panose="020B0604020202020204" pitchFamily="34" charset="0"/>
                      </a:rPr>
                      <a:t>Adoption of qualification standard</a:t>
                    </a:r>
                    <a:endParaRPr lang="sr-Latn-RS" sz="1500" dirty="0">
                      <a:solidFill>
                        <a:schemeClr val="tx1"/>
                      </a:solidFill>
                      <a:effectLst/>
                      <a:ea typeface="Calibri" panose="020F050202020403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xmlns="" id="{11317069-8357-4BB7-8D12-6C352D3C234B}"/>
                      </a:ext>
                    </a:extLst>
                  </p:cNvPr>
                  <p:cNvSpPr/>
                  <p:nvPr/>
                </p:nvSpPr>
                <p:spPr>
                  <a:xfrm>
                    <a:off x="6087214" y="7869635"/>
                    <a:ext cx="2850078" cy="12344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Qualification Agency </a:t>
                    </a:r>
                    <a:endParaRPr lang="sr-Latn-RS" sz="1500" dirty="0">
                      <a:effectLst/>
                      <a:ea typeface="Calibri" panose="020F050202020403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xmlns="" id="{4A519801-7650-472A-ABD0-231D0D335E98}"/>
                      </a:ext>
                    </a:extLst>
                  </p:cNvPr>
                  <p:cNvSpPr/>
                  <p:nvPr/>
                </p:nvSpPr>
                <p:spPr>
                  <a:xfrm>
                    <a:off x="6096904" y="8286769"/>
                    <a:ext cx="2830013" cy="807751"/>
                  </a:xfrm>
                  <a:prstGeom prst="roundRect">
                    <a:avLst/>
                  </a:prstGeom>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1500" dirty="0">
                        <a:effectLst/>
                        <a:latin typeface="Cambria" panose="02040503050406030204" pitchFamily="18" charset="0"/>
                        <a:ea typeface="Calibri" panose="020F0502020204030204" pitchFamily="34" charset="0"/>
                        <a:cs typeface="Arial" panose="020B0604020202020204" pitchFamily="34" charset="0"/>
                      </a:rPr>
                      <a:t>NQFS Register</a:t>
                    </a:r>
                    <a:endParaRPr lang="sr-Latn-RS" sz="1500" dirty="0">
                      <a:effectLst/>
                      <a:ea typeface="Calibri" panose="020F050202020403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xmlns="" id="{9DAEFC30-5396-425E-9EC5-7E60DCF18E3D}"/>
                      </a:ext>
                    </a:extLst>
                  </p:cNvPr>
                  <p:cNvSpPr/>
                  <p:nvPr/>
                </p:nvSpPr>
                <p:spPr>
                  <a:xfrm>
                    <a:off x="3329527" y="8286769"/>
                    <a:ext cx="2190648" cy="807750"/>
                  </a:xfrm>
                  <a:prstGeom prst="round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1500" dirty="0">
                        <a:solidFill>
                          <a:schemeClr val="tx1"/>
                        </a:solidFill>
                        <a:effectLst/>
                        <a:latin typeface="Cambria" panose="02040503050406030204" pitchFamily="18" charset="0"/>
                        <a:ea typeface="Calibri" panose="020F0502020204030204" pitchFamily="34" charset="0"/>
                        <a:cs typeface="Arial" panose="020B0604020202020204" pitchFamily="34" charset="0"/>
                      </a:rPr>
                      <a:t>Adoption</a:t>
                    </a:r>
                    <a:endParaRPr lang="sr-Latn-RS" sz="1500" dirty="0">
                      <a:solidFill>
                        <a:schemeClr val="tx1"/>
                      </a:solidFill>
                      <a:effectLst/>
                      <a:ea typeface="Calibri" panose="020F0502020204030204" pitchFamily="34" charset="0"/>
                      <a:cs typeface="Arial" panose="020B0604020202020204" pitchFamily="34" charset="0"/>
                    </a:endParaRPr>
                  </a:p>
                </p:txBody>
              </p:sp>
            </p:grpSp>
          </p:grpSp>
          <p:sp>
            <p:nvSpPr>
              <p:cNvPr id="30" name="Text Box 30">
                <a:extLst>
                  <a:ext uri="{FF2B5EF4-FFF2-40B4-BE49-F238E27FC236}">
                    <a16:creationId xmlns:a16="http://schemas.microsoft.com/office/drawing/2014/main" xmlns="" id="{344F02D9-AFF9-4591-8C3B-3267923EDDF6}"/>
                  </a:ext>
                </a:extLst>
              </p:cNvPr>
              <p:cNvSpPr txBox="1"/>
              <p:nvPr/>
            </p:nvSpPr>
            <p:spPr>
              <a:xfrm>
                <a:off x="6547882" y="6025433"/>
                <a:ext cx="2610082" cy="4830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US" sz="1300" i="1" dirty="0">
                    <a:solidFill>
                      <a:srgbClr val="FFFFFF"/>
                    </a:solidFill>
                    <a:effectLst/>
                    <a:latin typeface="Cambria" panose="02040503050406030204" pitchFamily="18" charset="0"/>
                    <a:ea typeface="Calibri" panose="020F0502020204030204" pitchFamily="34" charset="0"/>
                    <a:cs typeface="Arial" panose="020B0604020202020204" pitchFamily="34" charset="0"/>
                  </a:rPr>
                  <a:t>Rulebook on NQFS Register</a:t>
                </a:r>
                <a:endParaRPr lang="sr-Latn-RS" sz="13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1300" i="1" dirty="0">
                    <a:solidFill>
                      <a:srgbClr val="FFFFFF"/>
                    </a:solidFill>
                    <a:effectLst/>
                    <a:latin typeface="Cambria" panose="02040503050406030204" pitchFamily="18" charset="0"/>
                    <a:ea typeface="Calibri" panose="020F0502020204030204" pitchFamily="34" charset="0"/>
                    <a:cs typeface="Arial" panose="020B0604020202020204" pitchFamily="34" charset="0"/>
                  </a:rPr>
                  <a:t>Rulebook on CLASSNQFS</a:t>
                </a:r>
                <a:endParaRPr lang="sr-Latn-RS" sz="1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0" name="Text Box 30">
                <a:extLst>
                  <a:ext uri="{FF2B5EF4-FFF2-40B4-BE49-F238E27FC236}">
                    <a16:creationId xmlns:a16="http://schemas.microsoft.com/office/drawing/2014/main" xmlns="" id="{C0B8C9BE-1D6A-4055-943A-4CEDCCC310B4}"/>
                  </a:ext>
                </a:extLst>
              </p:cNvPr>
              <p:cNvSpPr txBox="1"/>
              <p:nvPr/>
            </p:nvSpPr>
            <p:spPr>
              <a:xfrm>
                <a:off x="118355" y="4240445"/>
                <a:ext cx="2394625" cy="4830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en-US" sz="1300" i="1" dirty="0">
                    <a:solidFill>
                      <a:schemeClr val="bg1"/>
                    </a:solidFill>
                    <a:latin typeface="Cambria" panose="02040503050406030204" pitchFamily="18" charset="0"/>
                    <a:ea typeface="Calibri" panose="020F0502020204030204" pitchFamily="34" charset="0"/>
                    <a:cs typeface="Arial" panose="020B0604020202020204" pitchFamily="34" charset="0"/>
                  </a:rPr>
                  <a:t>Methodology of qualification standard development</a:t>
                </a:r>
                <a:endParaRPr lang="sr-Latn-RS" sz="1300" i="1" dirty="0">
                  <a:solidFill>
                    <a:schemeClr val="bg1"/>
                  </a:solidFill>
                  <a:ea typeface="Calibri" panose="020F0502020204030204" pitchFamily="34" charset="0"/>
                  <a:cs typeface="Arial" panose="020B0604020202020204" pitchFamily="34" charset="0"/>
                </a:endParaRPr>
              </a:p>
            </p:txBody>
          </p:sp>
        </p:grpSp>
        <p:sp>
          <p:nvSpPr>
            <p:cNvPr id="28" name="Text Box 32">
              <a:extLst>
                <a:ext uri="{FF2B5EF4-FFF2-40B4-BE49-F238E27FC236}">
                  <a16:creationId xmlns:a16="http://schemas.microsoft.com/office/drawing/2014/main" xmlns="" id="{AAB1F289-98F2-49C5-B52D-831480D16DFE}"/>
                </a:ext>
              </a:extLst>
            </p:cNvPr>
            <p:cNvSpPr txBox="1"/>
            <p:nvPr/>
          </p:nvSpPr>
          <p:spPr>
            <a:xfrm>
              <a:off x="7382291" y="1298915"/>
              <a:ext cx="2444538" cy="71599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0"/>
                </a:spcAft>
              </a:pPr>
              <a:r>
                <a:rPr lang="en-US" sz="1300" i="1" dirty="0">
                  <a:solidFill>
                    <a:srgbClr val="000000"/>
                  </a:solidFill>
                  <a:effectLst/>
                  <a:latin typeface="Cambria" panose="02040503050406030204" pitchFamily="18" charset="0"/>
                  <a:ea typeface="Calibri" panose="020F0502020204030204" pitchFamily="34" charset="0"/>
                  <a:cs typeface="Arial" panose="020B0604020202020204" pitchFamily="34" charset="0"/>
                </a:rPr>
                <a:t>Elaborate justification of qualification and proposal of qualification standard</a:t>
              </a:r>
              <a:endParaRPr lang="sr-Latn-RS" sz="1300" dirty="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57" name="Straight Arrow Connector 56">
            <a:extLst>
              <a:ext uri="{FF2B5EF4-FFF2-40B4-BE49-F238E27FC236}">
                <a16:creationId xmlns:a16="http://schemas.microsoft.com/office/drawing/2014/main" xmlns="" id="{52BA9D5E-6E75-408C-8DDD-A7FE5CCA8CF9}"/>
              </a:ext>
            </a:extLst>
          </p:cNvPr>
          <p:cNvCxnSpPr>
            <a:cxnSpLocks/>
          </p:cNvCxnSpPr>
          <p:nvPr/>
        </p:nvCxnSpPr>
        <p:spPr>
          <a:xfrm flipH="1">
            <a:off x="2617959" y="5274444"/>
            <a:ext cx="2897760" cy="502026"/>
          </a:xfrm>
          <a:prstGeom prst="straightConnector1">
            <a:avLst/>
          </a:prstGeom>
          <a:ln w="15875">
            <a:gradFill flip="none" rotWithShape="1">
              <a:gsLst>
                <a:gs pos="0">
                  <a:schemeClr val="accent1">
                    <a:lumMod val="50000"/>
                  </a:schemeClr>
                </a:gs>
                <a:gs pos="100000">
                  <a:schemeClr val="tx2">
                    <a:lumMod val="60000"/>
                    <a:lumOff val="4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79DDBA6A-F7AA-477C-BE72-9C4748032558}"/>
              </a:ext>
            </a:extLst>
          </p:cNvPr>
          <p:cNvCxnSpPr/>
          <p:nvPr/>
        </p:nvCxnSpPr>
        <p:spPr>
          <a:xfrm>
            <a:off x="3915813" y="6033183"/>
            <a:ext cx="431165" cy="0"/>
          </a:xfrm>
          <a:prstGeom prst="straightConnector1">
            <a:avLst/>
          </a:prstGeom>
          <a:ln w="15875">
            <a:gradFill flip="none" rotWithShape="1">
              <a:gsLst>
                <a:gs pos="0">
                  <a:schemeClr val="tx2">
                    <a:lumMod val="60000"/>
                    <a:lumOff val="40000"/>
                  </a:schemeClr>
                </a:gs>
                <a:gs pos="100000">
                  <a:schemeClr val="accent5">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380CB437-C9B2-4C35-99B2-7157B7D67CC4}"/>
              </a:ext>
            </a:extLst>
          </p:cNvPr>
          <p:cNvCxnSpPr/>
          <p:nvPr/>
        </p:nvCxnSpPr>
        <p:spPr>
          <a:xfrm>
            <a:off x="6690866" y="6033183"/>
            <a:ext cx="431165" cy="0"/>
          </a:xfrm>
          <a:prstGeom prst="straightConnector1">
            <a:avLst/>
          </a:prstGeom>
          <a:ln w="15875">
            <a:gradFill flip="none" rotWithShape="1">
              <a:gsLst>
                <a:gs pos="100000">
                  <a:schemeClr val="accent1">
                    <a:lumMod val="50000"/>
                  </a:schemeClr>
                </a:gs>
                <a:gs pos="0">
                  <a:schemeClr val="accent5">
                    <a:lumMod val="5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23D5C4CC-8B10-4695-B007-13D802831B4D}"/>
              </a:ext>
            </a:extLst>
          </p:cNvPr>
          <p:cNvCxnSpPr>
            <a:cxnSpLocks/>
          </p:cNvCxnSpPr>
          <p:nvPr/>
        </p:nvCxnSpPr>
        <p:spPr>
          <a:xfrm>
            <a:off x="5529273" y="1954518"/>
            <a:ext cx="0" cy="190266"/>
          </a:xfrm>
          <a:prstGeom prst="straightConnector1">
            <a:avLst/>
          </a:prstGeom>
          <a:ln w="15875">
            <a:gradFill flip="none" rotWithShape="1">
              <a:gsLst>
                <a:gs pos="0">
                  <a:srgbClr val="7030A0"/>
                </a:gs>
                <a:gs pos="100000">
                  <a:schemeClr val="accent1">
                    <a:lumMod val="5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A8F2A8FE-4AFE-4842-9F8A-B72841C48C41}"/>
              </a:ext>
            </a:extLst>
          </p:cNvPr>
          <p:cNvCxnSpPr>
            <a:cxnSpLocks/>
          </p:cNvCxnSpPr>
          <p:nvPr/>
        </p:nvCxnSpPr>
        <p:spPr>
          <a:xfrm>
            <a:off x="5529273" y="2990284"/>
            <a:ext cx="0" cy="222101"/>
          </a:xfrm>
          <a:prstGeom prst="straightConnector1">
            <a:avLst/>
          </a:prstGeom>
          <a:ln w="15875">
            <a:gradFill flip="none" rotWithShape="1">
              <a:gsLst>
                <a:gs pos="0">
                  <a:schemeClr val="accent1">
                    <a:lumMod val="50000"/>
                  </a:schemeClr>
                </a:gs>
                <a:gs pos="100000">
                  <a:schemeClr val="accent6">
                    <a:lumMod val="5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3722AA3C-CC14-4215-8413-D0307586C13C}"/>
              </a:ext>
            </a:extLst>
          </p:cNvPr>
          <p:cNvCxnSpPr>
            <a:cxnSpLocks/>
          </p:cNvCxnSpPr>
          <p:nvPr/>
        </p:nvCxnSpPr>
        <p:spPr>
          <a:xfrm>
            <a:off x="5529273" y="4215198"/>
            <a:ext cx="0" cy="197608"/>
          </a:xfrm>
          <a:prstGeom prst="straightConnector1">
            <a:avLst/>
          </a:prstGeom>
          <a:ln w="15875">
            <a:gradFill flip="none" rotWithShape="1">
              <a:gsLst>
                <a:gs pos="0">
                  <a:schemeClr val="accent6">
                    <a:lumMod val="50000"/>
                  </a:schemeClr>
                </a:gs>
                <a:gs pos="100000">
                  <a:schemeClr val="accent1">
                    <a:lumMod val="50000"/>
                  </a:schemeClr>
                </a:gs>
              </a:gsLst>
              <a:lin ang="810000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208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NQFS Register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9389784"/>
              </p:ext>
            </p:extLst>
          </p:nvPr>
        </p:nvGraphicFramePr>
        <p:xfrm>
          <a:off x="548640" y="1049211"/>
          <a:ext cx="10515600" cy="5259927"/>
        </p:xfrm>
        <a:graphic>
          <a:graphicData uri="http://schemas.openxmlformats.org/drawingml/2006/table">
            <a:tbl>
              <a:tblPr firstRow="1" bandRow="1">
                <a:tableStyleId>{5C22544A-7EE6-4342-B048-85BDC9FD1C3A}</a:tableStyleId>
              </a:tblPr>
              <a:tblGrid>
                <a:gridCol w="3326027">
                  <a:extLst>
                    <a:ext uri="{9D8B030D-6E8A-4147-A177-3AD203B41FA5}">
                      <a16:colId xmlns:a16="http://schemas.microsoft.com/office/drawing/2014/main" xmlns="" val="20000"/>
                    </a:ext>
                  </a:extLst>
                </a:gridCol>
                <a:gridCol w="7189573">
                  <a:extLst>
                    <a:ext uri="{9D8B030D-6E8A-4147-A177-3AD203B41FA5}">
                      <a16:colId xmlns:a16="http://schemas.microsoft.com/office/drawing/2014/main" xmlns="" val="20001"/>
                    </a:ext>
                  </a:extLst>
                </a:gridCol>
              </a:tblGrid>
              <a:tr h="334010">
                <a:tc>
                  <a:txBody>
                    <a:bodyPr/>
                    <a:lstStyle/>
                    <a:p>
                      <a:pPr algn="ctr"/>
                      <a:r>
                        <a:rPr lang="en-US" sz="2000" dirty="0">
                          <a:latin typeface="Cambria" panose="02040503050406030204" pitchFamily="18" charset="0"/>
                          <a:ea typeface="Cambria" panose="02040503050406030204" pitchFamily="18" charset="0"/>
                        </a:rPr>
                        <a:t>Sub-registers</a:t>
                      </a:r>
                    </a:p>
                  </a:txBody>
                  <a:tcPr>
                    <a:solidFill>
                      <a:schemeClr val="accent2"/>
                    </a:solidFill>
                  </a:tcPr>
                </a:tc>
                <a:tc>
                  <a:txBody>
                    <a:bodyPr/>
                    <a:lstStyle/>
                    <a:p>
                      <a:pPr algn="ctr"/>
                      <a:r>
                        <a:rPr lang="en-US" sz="2000" dirty="0">
                          <a:latin typeface="Cambria" panose="02040503050406030204" pitchFamily="18" charset="0"/>
                          <a:ea typeface="Cambria" panose="02040503050406030204" pitchFamily="18" charset="0"/>
                        </a:rPr>
                        <a:t>Content - data</a:t>
                      </a:r>
                    </a:p>
                  </a:txBody>
                  <a:tcPr>
                    <a:solidFill>
                      <a:schemeClr val="accent2"/>
                    </a:solidFill>
                  </a:tcPr>
                </a:tc>
                <a:extLst>
                  <a:ext uri="{0D108BD9-81ED-4DB2-BD59-A6C34878D82A}">
                    <a16:rowId xmlns:a16="http://schemas.microsoft.com/office/drawing/2014/main" xmlns="" val="10000"/>
                  </a:ext>
                </a:extLst>
              </a:tr>
              <a:tr h="2588578">
                <a:tc>
                  <a:txBody>
                    <a:bodyPr/>
                    <a:lstStyle/>
                    <a:p>
                      <a:pPr algn="l"/>
                      <a:r>
                        <a:rPr lang="en-US" sz="2000" b="0" dirty="0">
                          <a:latin typeface="Cambria" panose="02040503050406030204" pitchFamily="18" charset="0"/>
                        </a:rPr>
                        <a:t>National</a:t>
                      </a:r>
                      <a:r>
                        <a:rPr lang="en-US" sz="2000" b="0" baseline="0" dirty="0">
                          <a:latin typeface="Cambria" panose="02040503050406030204" pitchFamily="18" charset="0"/>
                        </a:rPr>
                        <a:t> Qualifications </a:t>
                      </a:r>
                      <a:endParaRPr lang="en-US" sz="2000" b="0" dirty="0">
                        <a:latin typeface="Cambria" panose="02040503050406030204" pitchFamily="18" charset="0"/>
                      </a:endParaRPr>
                    </a:p>
                  </a:txBody>
                  <a:tcPr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r>
                        <a:rPr lang="en-US" sz="1800" u="sng" dirty="0">
                          <a:latin typeface="Cambria" panose="02040503050406030204" pitchFamily="18" charset="0"/>
                        </a:rPr>
                        <a:t>New qualifications </a:t>
                      </a:r>
                    </a:p>
                    <a:p>
                      <a:r>
                        <a:rPr lang="en-US" sz="1800" u="sng" dirty="0">
                          <a:latin typeface="Cambria" panose="02040503050406030204" pitchFamily="18" charset="0"/>
                        </a:rPr>
                        <a:t>Active</a:t>
                      </a:r>
                      <a:r>
                        <a:rPr lang="en-US" sz="1800" u="sng" baseline="0" dirty="0">
                          <a:latin typeface="Cambria" panose="02040503050406030204" pitchFamily="18" charset="0"/>
                        </a:rPr>
                        <a:t> qualifications</a:t>
                      </a:r>
                      <a:r>
                        <a:rPr lang="en-US" sz="1800" baseline="0" dirty="0">
                          <a:latin typeface="Cambria" panose="020405030504060302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Cambria" panose="02040503050406030204" pitchFamily="18" charset="0"/>
                        </a:rPr>
                        <a:t>  - </a:t>
                      </a:r>
                      <a:r>
                        <a:rPr lang="en-US" sz="1800" dirty="0">
                          <a:latin typeface="Cambria" panose="02040503050406030204" pitchFamily="18" charset="0"/>
                        </a:rPr>
                        <a:t>level</a:t>
                      </a:r>
                      <a:r>
                        <a:rPr lang="en-US" sz="1800" baseline="0" dirty="0">
                          <a:latin typeface="Cambria" panose="02040503050406030204" pitchFamily="18" charset="0"/>
                        </a:rPr>
                        <a:t> </a:t>
                      </a:r>
                      <a:r>
                        <a:rPr lang="en-US" sz="1800" dirty="0">
                          <a:latin typeface="Cambria" panose="02040503050406030204" pitchFamily="18" charset="0"/>
                        </a:rPr>
                        <a:t>NQFS 1</a:t>
                      </a:r>
                    </a:p>
                    <a:p>
                      <a:r>
                        <a:rPr lang="en-US" sz="1800" dirty="0">
                          <a:latin typeface="Cambria" panose="02040503050406030204" pitchFamily="18" charset="0"/>
                        </a:rPr>
                        <a:t>  -</a:t>
                      </a:r>
                      <a:r>
                        <a:rPr lang="en-US" sz="1800" baseline="0" dirty="0">
                          <a:latin typeface="Cambria" panose="02040503050406030204" pitchFamily="18" charset="0"/>
                        </a:rPr>
                        <a:t> qualifications on level </a:t>
                      </a:r>
                      <a:r>
                        <a:rPr lang="sr-Latn-RS" sz="1800" kern="1200" dirty="0">
                          <a:solidFill>
                            <a:schemeClr val="dk1"/>
                          </a:solidFill>
                          <a:effectLst/>
                          <a:latin typeface="Cambria" panose="02040503050406030204" pitchFamily="18" charset="0"/>
                          <a:ea typeface="+mn-ea"/>
                          <a:cs typeface="+mn-cs"/>
                        </a:rPr>
                        <a:t>2 </a:t>
                      </a:r>
                      <a:r>
                        <a:rPr lang="en-US" sz="1800" kern="1200" dirty="0">
                          <a:solidFill>
                            <a:schemeClr val="dk1"/>
                          </a:solidFill>
                          <a:effectLst/>
                          <a:latin typeface="Cambria" panose="02040503050406030204" pitchFamily="18" charset="0"/>
                          <a:ea typeface="+mn-ea"/>
                          <a:cs typeface="+mn-cs"/>
                        </a:rPr>
                        <a:t>NQFS</a:t>
                      </a:r>
                      <a:r>
                        <a:rPr lang="sr-Latn-RS" sz="1800" kern="1200" dirty="0">
                          <a:solidFill>
                            <a:schemeClr val="dk1"/>
                          </a:solidFill>
                          <a:effectLst/>
                          <a:latin typeface="Cambria" panose="02040503050406030204" pitchFamily="18" charset="0"/>
                          <a:ea typeface="+mn-ea"/>
                          <a:cs typeface="+mn-cs"/>
                        </a:rPr>
                        <a:t> </a:t>
                      </a:r>
                      <a:r>
                        <a:rPr lang="en-US" sz="1800" kern="1200" dirty="0">
                          <a:solidFill>
                            <a:schemeClr val="dk1"/>
                          </a:solidFill>
                          <a:effectLst/>
                          <a:latin typeface="Cambria" panose="02040503050406030204" pitchFamily="18" charset="0"/>
                          <a:ea typeface="+mn-ea"/>
                          <a:cs typeface="+mn-cs"/>
                        </a:rPr>
                        <a:t>from </a:t>
                      </a:r>
                      <a:r>
                        <a:rPr lang="sr-Latn-RS" sz="1800" kern="1200" dirty="0">
                          <a:solidFill>
                            <a:schemeClr val="dk1"/>
                          </a:solidFill>
                          <a:effectLst/>
                          <a:latin typeface="Cambria" panose="02040503050406030204" pitchFamily="18" charset="0"/>
                          <a:ea typeface="+mn-ea"/>
                          <a:cs typeface="+mn-cs"/>
                        </a:rPr>
                        <a:t>1992/1993 </a:t>
                      </a:r>
                      <a:endParaRPr lang="en-US" sz="1800" kern="1200" dirty="0">
                        <a:solidFill>
                          <a:schemeClr val="dk1"/>
                        </a:solidFill>
                        <a:effectLst/>
                        <a:latin typeface="Cambria" panose="02040503050406030204" pitchFamily="18" charset="0"/>
                        <a:ea typeface="+mn-ea"/>
                        <a:cs typeface="+mn-cs"/>
                      </a:endParaRPr>
                    </a:p>
                    <a:p>
                      <a:r>
                        <a:rPr lang="en-US" sz="1800" kern="1200" baseline="0" dirty="0">
                          <a:solidFill>
                            <a:schemeClr val="dk1"/>
                          </a:solidFill>
                          <a:effectLst/>
                          <a:latin typeface="Cambria" panose="02040503050406030204" pitchFamily="18" charset="0"/>
                          <a:ea typeface="+mn-ea"/>
                          <a:cs typeface="+mn-cs"/>
                        </a:rPr>
                        <a:t>  - levels 3 to 5 NQFS from</a:t>
                      </a:r>
                      <a:r>
                        <a:rPr lang="sr-Latn-RS" sz="1800" kern="1200" dirty="0">
                          <a:solidFill>
                            <a:schemeClr val="dk1"/>
                          </a:solidFill>
                          <a:effectLst/>
                          <a:latin typeface="Cambria" panose="02040503050406030204" pitchFamily="18" charset="0"/>
                          <a:ea typeface="+mn-ea"/>
                          <a:cs typeface="+mn-cs"/>
                        </a:rPr>
                        <a:t> 2005/2006</a:t>
                      </a:r>
                      <a:endParaRPr lang="en-US" sz="1800" kern="1200" dirty="0">
                        <a:solidFill>
                          <a:schemeClr val="dk1"/>
                        </a:solidFill>
                        <a:effectLst/>
                        <a:latin typeface="Cambria" panose="02040503050406030204" pitchFamily="18" charset="0"/>
                        <a:ea typeface="+mn-ea"/>
                        <a:cs typeface="+mn-cs"/>
                      </a:endParaRPr>
                    </a:p>
                    <a:p>
                      <a:pPr lvl="0"/>
                      <a:r>
                        <a:rPr lang="en-US" sz="1800" kern="1200" dirty="0">
                          <a:solidFill>
                            <a:schemeClr val="dk1"/>
                          </a:solidFill>
                          <a:effectLst/>
                          <a:latin typeface="Cambria" panose="02040503050406030204" pitchFamily="18" charset="0"/>
                          <a:ea typeface="+mn-ea"/>
                          <a:cs typeface="+mn-cs"/>
                        </a:rPr>
                        <a:t>  -</a:t>
                      </a:r>
                      <a:r>
                        <a:rPr lang="en-US" sz="1800" kern="1200" baseline="0" dirty="0">
                          <a:solidFill>
                            <a:schemeClr val="dk1"/>
                          </a:solidFill>
                          <a:effectLst/>
                          <a:latin typeface="Cambria" panose="02040503050406030204" pitchFamily="18" charset="0"/>
                          <a:ea typeface="+mn-ea"/>
                          <a:cs typeface="+mn-cs"/>
                        </a:rPr>
                        <a:t> levels </a:t>
                      </a:r>
                      <a:r>
                        <a:rPr lang="sr-Latn-RS" sz="1800" kern="1200" dirty="0">
                          <a:solidFill>
                            <a:schemeClr val="dk1"/>
                          </a:solidFill>
                          <a:effectLst/>
                          <a:latin typeface="Cambria" panose="02040503050406030204" pitchFamily="18" charset="0"/>
                          <a:ea typeface="+mn-ea"/>
                          <a:cs typeface="+mn-cs"/>
                        </a:rPr>
                        <a:t>6.1 </a:t>
                      </a:r>
                      <a:r>
                        <a:rPr lang="en-US" sz="1800" kern="1200" dirty="0">
                          <a:solidFill>
                            <a:schemeClr val="dk1"/>
                          </a:solidFill>
                          <a:effectLst/>
                          <a:latin typeface="Cambria" panose="02040503050406030204" pitchFamily="18" charset="0"/>
                          <a:ea typeface="+mn-ea"/>
                          <a:cs typeface="+mn-cs"/>
                        </a:rPr>
                        <a:t>to</a:t>
                      </a:r>
                      <a:r>
                        <a:rPr lang="sr-Latn-RS" sz="1800" kern="1200" dirty="0">
                          <a:solidFill>
                            <a:schemeClr val="dk1"/>
                          </a:solidFill>
                          <a:effectLst/>
                          <a:latin typeface="Cambria" panose="02040503050406030204" pitchFamily="18" charset="0"/>
                          <a:ea typeface="+mn-ea"/>
                          <a:cs typeface="+mn-cs"/>
                        </a:rPr>
                        <a:t> 8 </a:t>
                      </a:r>
                      <a:r>
                        <a:rPr lang="en-US" sz="1800" kern="1200" dirty="0">
                          <a:solidFill>
                            <a:schemeClr val="dk1"/>
                          </a:solidFill>
                          <a:effectLst/>
                          <a:latin typeface="Cambria" panose="02040503050406030204" pitchFamily="18" charset="0"/>
                          <a:ea typeface="+mn-ea"/>
                          <a:cs typeface="+mn-cs"/>
                        </a:rPr>
                        <a:t>NQFS from</a:t>
                      </a:r>
                      <a:r>
                        <a:rPr lang="en-US" sz="1800" kern="1200" baseline="0" dirty="0">
                          <a:solidFill>
                            <a:schemeClr val="dk1"/>
                          </a:solidFill>
                          <a:effectLst/>
                          <a:latin typeface="Cambria" panose="02040503050406030204" pitchFamily="18" charset="0"/>
                          <a:ea typeface="+mn-ea"/>
                          <a:cs typeface="+mn-cs"/>
                        </a:rPr>
                        <a:t> Bologna process introduction  </a:t>
                      </a:r>
                      <a:endParaRPr lang="en-US" sz="1800" dirty="0">
                        <a:latin typeface="Cambria" panose="02040503050406030204" pitchFamily="18" charset="0"/>
                      </a:endParaRPr>
                    </a:p>
                    <a:p>
                      <a:endParaRPr lang="en-US" sz="1800" dirty="0">
                        <a:latin typeface="Cambria" panose="02040503050406030204" pitchFamily="18" charset="0"/>
                      </a:endParaRPr>
                    </a:p>
                    <a:p>
                      <a:pPr algn="just"/>
                      <a:r>
                        <a:rPr lang="en-US" sz="1800" dirty="0">
                          <a:latin typeface="Cambria" panose="02040503050406030204" pitchFamily="18" charset="0"/>
                        </a:rPr>
                        <a:t>Register</a:t>
                      </a:r>
                      <a:r>
                        <a:rPr lang="en-US" sz="1800" baseline="0" dirty="0">
                          <a:latin typeface="Cambria" panose="02040503050406030204" pitchFamily="18" charset="0"/>
                        </a:rPr>
                        <a:t> has Archive which contains qualifications made before active qualifications, because they are mostly represented in working population</a:t>
                      </a:r>
                      <a:endParaRPr lang="en-US" sz="1800" dirty="0">
                        <a:latin typeface="Cambria" panose="02040503050406030204" pitchFamily="18" charset="0"/>
                      </a:endParaRPr>
                    </a:p>
                  </a:txBody>
                  <a:tcPr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1"/>
                  </a:ext>
                </a:extLst>
              </a:tr>
              <a:tr h="693007">
                <a:tc>
                  <a:txBody>
                    <a:bodyPr/>
                    <a:lstStyle/>
                    <a:p>
                      <a:pPr algn="l"/>
                      <a:r>
                        <a:rPr lang="en-US" sz="2000" b="0" dirty="0">
                          <a:latin typeface="Cambria" panose="02040503050406030204" pitchFamily="18" charset="0"/>
                        </a:rPr>
                        <a:t>Qualification standards</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r>
                        <a:rPr lang="en-US" sz="1800" u="sng" dirty="0">
                          <a:latin typeface="Cambria" panose="02040503050406030204" pitchFamily="18" charset="0"/>
                        </a:rPr>
                        <a:t>Standards of qualifications </a:t>
                      </a:r>
                      <a:r>
                        <a:rPr lang="en-US" sz="1800" u="none" dirty="0">
                          <a:latin typeface="Cambria" panose="02040503050406030204" pitchFamily="18" charset="0"/>
                        </a:rPr>
                        <a:t> - defined by Methodology of Q development</a:t>
                      </a:r>
                      <a:r>
                        <a:rPr lang="en-US" sz="1800" dirty="0">
                          <a:latin typeface="Cambria" panose="02040503050406030204" pitchFamily="18" charset="0"/>
                        </a:rPr>
                        <a:t> </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2"/>
                  </a:ext>
                </a:extLst>
              </a:tr>
              <a:tr h="1336040">
                <a:tc>
                  <a:txBody>
                    <a:bodyPr/>
                    <a:lstStyle/>
                    <a:p>
                      <a:pPr algn="l"/>
                      <a:r>
                        <a:rPr lang="en-GB" altLang="en-US" sz="2000" b="0" dirty="0">
                          <a:latin typeface="Cambria" panose="02040503050406030204" pitchFamily="18" charset="0"/>
                        </a:rPr>
                        <a:t>Publicly Recognized Organizers of Adult Education Activities (PROAEA)</a:t>
                      </a:r>
                      <a:endParaRPr lang="en-US" sz="2000" b="0" dirty="0">
                        <a:latin typeface="Cambria" panose="02040503050406030204" pitchFamily="18" charset="0"/>
                      </a:endParaRPr>
                    </a:p>
                  </a:txBody>
                  <a:tcPr anchor="ctr">
                    <a:lnT w="127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800" u="sng" dirty="0">
                          <a:latin typeface="Cambria" panose="02040503050406030204" pitchFamily="18" charset="0"/>
                        </a:rPr>
                        <a:t>Accredited PROAEA </a:t>
                      </a:r>
                      <a:r>
                        <a:rPr lang="en-GB" altLang="en-US" sz="1800" dirty="0">
                          <a:latin typeface="Cambria" panose="02040503050406030204" pitchFamily="18" charset="0"/>
                        </a:rPr>
                        <a:t> -  approved adult education programs/activities and employers with whom PROAEA realize practical work.</a:t>
                      </a:r>
                    </a:p>
                  </a:txBody>
                  <a:tcPr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4751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44550" y="2625317"/>
            <a:ext cx="10515600" cy="2097497"/>
          </a:xfrm>
        </p:spPr>
        <p:txBody>
          <a:bodyPr/>
          <a:lstStyle/>
          <a:p>
            <a:r>
              <a:rPr lang="en-US" sz="3200" dirty="0"/>
              <a:t>The national quality assurance system(s) for education and training refer(s) to the national qualifications frameworks or systems and are consistent with the principles on quality assurance as specified in Annex IV to this recommendation</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5 </a:t>
            </a:r>
            <a:endParaRPr lang="sr-Latn-RS" sz="3000" dirty="0">
              <a:solidFill>
                <a:schemeClr val="bg1"/>
              </a:solidFill>
            </a:endParaRPr>
          </a:p>
        </p:txBody>
      </p:sp>
    </p:spTree>
    <p:extLst>
      <p:ext uri="{BB962C8B-B14F-4D97-AF65-F5344CB8AC3E}">
        <p14:creationId xmlns:p14="http://schemas.microsoft.com/office/powerpoint/2010/main" val="183397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912"/>
            <a:ext cx="10515600" cy="665653"/>
          </a:xfrm>
        </p:spPr>
        <p:txBody>
          <a:bodyPr/>
          <a:lstStyle/>
          <a:p>
            <a:r>
              <a:rPr lang="en-US" dirty="0"/>
              <a:t>Quality assurance in GE – VET - AE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8431747"/>
              </p:ext>
            </p:extLst>
          </p:nvPr>
        </p:nvGraphicFramePr>
        <p:xfrm>
          <a:off x="838200" y="928398"/>
          <a:ext cx="10039708" cy="5830746"/>
        </p:xfrm>
        <a:graphic>
          <a:graphicData uri="http://schemas.openxmlformats.org/drawingml/2006/table">
            <a:tbl>
              <a:tblPr firstRow="1" firstCol="1" bandRow="1">
                <a:tableStyleId>{5C22544A-7EE6-4342-B048-85BDC9FD1C3A}</a:tableStyleId>
              </a:tblPr>
              <a:tblGrid>
                <a:gridCol w="2024892">
                  <a:extLst>
                    <a:ext uri="{9D8B030D-6E8A-4147-A177-3AD203B41FA5}">
                      <a16:colId xmlns:a16="http://schemas.microsoft.com/office/drawing/2014/main" xmlns="" val="20000"/>
                    </a:ext>
                  </a:extLst>
                </a:gridCol>
                <a:gridCol w="2913107">
                  <a:extLst>
                    <a:ext uri="{9D8B030D-6E8A-4147-A177-3AD203B41FA5}">
                      <a16:colId xmlns:a16="http://schemas.microsoft.com/office/drawing/2014/main" xmlns="" val="20001"/>
                    </a:ext>
                  </a:extLst>
                </a:gridCol>
                <a:gridCol w="5101709">
                  <a:extLst>
                    <a:ext uri="{9D8B030D-6E8A-4147-A177-3AD203B41FA5}">
                      <a16:colId xmlns:a16="http://schemas.microsoft.com/office/drawing/2014/main" xmlns="" val="20002"/>
                    </a:ext>
                  </a:extLst>
                </a:gridCol>
              </a:tblGrid>
              <a:tr h="189053">
                <a:tc>
                  <a:txBody>
                    <a:bodyPr/>
                    <a:lstStyle/>
                    <a:p>
                      <a:pPr marL="0" marR="0" algn="ctr">
                        <a:lnSpc>
                          <a:spcPct val="107000"/>
                        </a:lnSpc>
                        <a:spcBef>
                          <a:spcPts val="0"/>
                        </a:spcBef>
                        <a:spcAft>
                          <a:spcPts val="0"/>
                        </a:spcAft>
                      </a:pPr>
                      <a:r>
                        <a:rPr lang="en-GB" sz="1200" dirty="0">
                          <a:effectLst/>
                          <a:latin typeface="Cambria" panose="02040503050406030204" pitchFamily="18" charset="0"/>
                        </a:rPr>
                        <a:t>STANDARD</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B w="38100" cmpd="sng">
                      <a:noFill/>
                    </a:lnB>
                    <a:solidFill>
                      <a:schemeClr val="accent2"/>
                    </a:solidFill>
                  </a:tcPr>
                </a:tc>
                <a:tc>
                  <a:txBody>
                    <a:bodyPr/>
                    <a:lstStyle/>
                    <a:p>
                      <a:pPr marL="0" marR="0" algn="ctr">
                        <a:lnSpc>
                          <a:spcPct val="107000"/>
                        </a:lnSpc>
                        <a:spcBef>
                          <a:spcPts val="0"/>
                        </a:spcBef>
                        <a:spcAft>
                          <a:spcPts val="0"/>
                        </a:spcAft>
                      </a:pPr>
                      <a:r>
                        <a:rPr lang="en-GB" sz="1200" dirty="0">
                          <a:effectLst/>
                          <a:latin typeface="Cambria" panose="02040503050406030204" pitchFamily="18" charset="0"/>
                        </a:rPr>
                        <a:t>PROCESS</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B w="38100" cmpd="sng">
                      <a:noFill/>
                    </a:lnB>
                    <a:solidFill>
                      <a:schemeClr val="accent2"/>
                    </a:solidFill>
                  </a:tcPr>
                </a:tc>
                <a:tc>
                  <a:txBody>
                    <a:bodyPr/>
                    <a:lstStyle/>
                    <a:p>
                      <a:pPr marL="0" marR="0" algn="ctr">
                        <a:lnSpc>
                          <a:spcPct val="107000"/>
                        </a:lnSpc>
                        <a:spcBef>
                          <a:spcPts val="0"/>
                        </a:spcBef>
                        <a:spcAft>
                          <a:spcPts val="0"/>
                        </a:spcAft>
                      </a:pPr>
                      <a:r>
                        <a:rPr lang="en-GB" sz="1200" dirty="0">
                          <a:effectLst/>
                          <a:latin typeface="Cambria" panose="02040503050406030204" pitchFamily="18" charset="0"/>
                        </a:rPr>
                        <a:t>COMPETENT INSTITUTIONS / BODIES</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B w="38100" cmpd="sng">
                      <a:noFill/>
                    </a:lnB>
                    <a:solidFill>
                      <a:schemeClr val="accent2"/>
                    </a:solidFill>
                  </a:tcPr>
                </a:tc>
                <a:extLst>
                  <a:ext uri="{0D108BD9-81ED-4DB2-BD59-A6C34878D82A}">
                    <a16:rowId xmlns:a16="http://schemas.microsoft.com/office/drawing/2014/main" xmlns="" val="10000"/>
                  </a:ext>
                </a:extLst>
              </a:tr>
              <a:tr h="698760">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student achievements</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assessment in school</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Final exam and Matura exam</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national assessments</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primary and secondary school</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the Improvement of Education</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Education Quality and Evaluation</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20468">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quality of institution</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external evaluation </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self-evaluation</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a:solidFill>
                            <a:schemeClr val="tx1"/>
                          </a:solidFill>
                          <a:effectLst/>
                          <a:latin typeface="Cambria" panose="02040503050406030204" pitchFamily="18" charset="0"/>
                        </a:rPr>
                        <a:t>Ministry of Education, Science and Technological Development</a:t>
                      </a:r>
                      <a:endParaRPr lang="en-US" sz="120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a:solidFill>
                            <a:schemeClr val="tx1"/>
                          </a:solidFill>
                          <a:effectLst/>
                          <a:latin typeface="Cambria" panose="02040503050406030204" pitchFamily="18" charset="0"/>
                        </a:rPr>
                        <a:t>Institute for Education Quality and Evaluation primary and secondary school</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2"/>
                  </a:ext>
                </a:extLst>
              </a:tr>
              <a:tr h="1085709">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quality of educational programme</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development of programmes </a:t>
                      </a:r>
                    </a:p>
                    <a:p>
                      <a:pPr marL="228600" marR="0" lvl="0" indent="-2286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GB" sz="1200" baseline="0" dirty="0">
                          <a:solidFill>
                            <a:schemeClr val="tx1"/>
                          </a:solidFill>
                          <a:effectLst/>
                          <a:latin typeface="Cambria" panose="02040503050406030204" pitchFamily="18" charset="0"/>
                        </a:rPr>
                        <a:t>GE </a:t>
                      </a:r>
                      <a:r>
                        <a:rPr lang="en-GB" sz="1200" dirty="0">
                          <a:solidFill>
                            <a:schemeClr val="tx1"/>
                          </a:solidFill>
                          <a:effectLst/>
                          <a:latin typeface="Cambria" panose="02040503050406030204" pitchFamily="18" charset="0"/>
                        </a:rPr>
                        <a:t>programme</a:t>
                      </a:r>
                      <a:r>
                        <a:rPr lang="en-GB" sz="1200" baseline="0" dirty="0">
                          <a:solidFill>
                            <a:schemeClr val="tx1"/>
                          </a:solidFill>
                          <a:effectLst/>
                          <a:latin typeface="Cambria" panose="02040503050406030204" pitchFamily="18" charset="0"/>
                        </a:rPr>
                        <a:t> accreditation </a:t>
                      </a:r>
                    </a:p>
                    <a:p>
                      <a:pPr marL="228600" marR="0" lvl="0" indent="-2286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GB" sz="1200" baseline="0" dirty="0">
                          <a:solidFill>
                            <a:schemeClr val="tx1"/>
                          </a:solidFill>
                          <a:effectLst/>
                          <a:latin typeface="Cambria" panose="02040503050406030204" pitchFamily="18" charset="0"/>
                        </a:rPr>
                        <a:t>VET </a:t>
                      </a:r>
                      <a:r>
                        <a:rPr lang="en-GB" sz="1200" dirty="0">
                          <a:solidFill>
                            <a:schemeClr val="tx1"/>
                          </a:solidFill>
                          <a:effectLst/>
                          <a:latin typeface="Cambria" panose="02040503050406030204" pitchFamily="18" charset="0"/>
                        </a:rPr>
                        <a:t>programme</a:t>
                      </a:r>
                      <a:r>
                        <a:rPr lang="en-GB" sz="1200" baseline="0" dirty="0">
                          <a:solidFill>
                            <a:schemeClr val="tx1"/>
                          </a:solidFill>
                          <a:effectLst/>
                          <a:latin typeface="Cambria" panose="02040503050406030204" pitchFamily="18" charset="0"/>
                        </a:rPr>
                        <a:t> accreditation </a:t>
                      </a:r>
                    </a:p>
                    <a:p>
                      <a:pPr marL="228600" marR="0" lvl="0" indent="-2286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GB" sz="1200" dirty="0">
                          <a:solidFill>
                            <a:schemeClr val="tx1"/>
                          </a:solidFill>
                          <a:effectLst/>
                          <a:latin typeface="Cambria" panose="02040503050406030204" pitchFamily="18" charset="0"/>
                        </a:rPr>
                        <a:t>adoption of programmes </a:t>
                      </a: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AE programme accreditation</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the Improvement of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mbria" panose="02040503050406030204" pitchFamily="18" charset="0"/>
                        </a:rPr>
                        <a:t>National Education Council</a:t>
                      </a:r>
                      <a:endParaRPr lang="en-US" sz="1200" dirty="0">
                        <a:solidFill>
                          <a:schemeClr val="tx1"/>
                        </a:solidFill>
                        <a:effectLst/>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mbria" panose="02040503050406030204" pitchFamily="18" charset="0"/>
                        </a:rPr>
                        <a:t>Council for Vocational Education and Adult Education</a:t>
                      </a:r>
                      <a:endParaRPr lang="en-US" sz="1200" dirty="0">
                        <a:solidFill>
                          <a:schemeClr val="tx1"/>
                        </a:solidFill>
                        <a:effectLst/>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mbria" panose="02040503050406030204" pitchFamily="18" charset="0"/>
                        </a:rPr>
                        <a:t>Ministry of Education, Science and Technological Development</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Qualification Agency</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3"/>
                  </a:ext>
                </a:extLst>
              </a:tr>
              <a:tr h="855650">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textbook quality</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textbook approval at the national level </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the Improvement of Education</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National Education Council</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Council for Vocational Education and Adult Education</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Ministry of Education, Science and Technological Development</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4"/>
                  </a:ext>
                </a:extLst>
              </a:tr>
              <a:tr h="612850">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competencies of teachers</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teachers’ licencing</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accreditation of professional development programmes for teacher </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Ministry of Education, Science and Technological Development</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the Improvement of Education</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5"/>
                  </a:ext>
                </a:extLst>
              </a:tr>
              <a:tr h="755720">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competencies of headmasters</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headmasters’ licencing</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professional development programmes for headmasters</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Ministry of Education, Science and Technological Development</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the Improvement of Education</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Institute for Education Quality and Evaluation</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6"/>
                  </a:ext>
                </a:extLst>
              </a:tr>
              <a:tr h="381016">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quality of PROAEA</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external evaluation </a:t>
                      </a:r>
                      <a:endParaRPr lang="en-US" sz="1200" dirty="0">
                        <a:solidFill>
                          <a:schemeClr val="tx1"/>
                        </a:solidFill>
                        <a:effectLst/>
                        <a:latin typeface="Cambria" panose="02040503050406030204" pitchFamily="18" charset="0"/>
                      </a:endParaRPr>
                    </a:p>
                    <a:p>
                      <a:pPr marL="228600" marR="0" lvl="0" indent="-228600">
                        <a:lnSpc>
                          <a:spcPct val="100000"/>
                        </a:lnSpc>
                        <a:spcBef>
                          <a:spcPts val="0"/>
                        </a:spcBef>
                        <a:spcAft>
                          <a:spcPts val="0"/>
                        </a:spcAft>
                        <a:buFont typeface="Times New Roman" panose="02020603050405020304" pitchFamily="18" charset="0"/>
                        <a:buChar char="-"/>
                      </a:pPr>
                      <a:r>
                        <a:rPr lang="en-GB" sz="1200" dirty="0">
                          <a:solidFill>
                            <a:schemeClr val="tx1"/>
                          </a:solidFill>
                          <a:effectLst/>
                          <a:latin typeface="Cambria" panose="02040503050406030204" pitchFamily="18" charset="0"/>
                        </a:rPr>
                        <a:t>self-evaluation</a:t>
                      </a:r>
                      <a:endPar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GB" sz="1200" dirty="0">
                          <a:solidFill>
                            <a:schemeClr val="tx1"/>
                          </a:solidFill>
                          <a:effectLst/>
                          <a:latin typeface="Cambria" panose="02040503050406030204" pitchFamily="18" charset="0"/>
                        </a:rPr>
                        <a:t>Qualification Agency</a:t>
                      </a:r>
                      <a:endParaRPr lang="en-US" sz="1200" dirty="0">
                        <a:solidFill>
                          <a:schemeClr val="tx1"/>
                        </a:solidFill>
                        <a:effectLst/>
                        <a:latin typeface="Cambria" panose="02040503050406030204" pitchFamily="18" charset="0"/>
                      </a:endParaRPr>
                    </a:p>
                    <a:p>
                      <a:pPr marL="0" marR="0">
                        <a:lnSpc>
                          <a:spcPct val="100000"/>
                        </a:lnSpc>
                        <a:spcBef>
                          <a:spcPts val="0"/>
                        </a:spcBef>
                        <a:spcAft>
                          <a:spcPts val="0"/>
                        </a:spcAft>
                      </a:pPr>
                      <a:r>
                        <a:rPr lang="en-GB" sz="1200" dirty="0">
                          <a:solidFill>
                            <a:schemeClr val="tx1"/>
                          </a:solidFill>
                          <a:effectLst/>
                          <a:latin typeface="Cambria" panose="02040503050406030204" pitchFamily="18" charset="0"/>
                        </a:rPr>
                        <a:t>PROAEA</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22783" marR="22783"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7"/>
                  </a:ext>
                </a:extLst>
              </a:tr>
              <a:tr h="381016">
                <a:tc>
                  <a:txBody>
                    <a:bodyPr/>
                    <a:lstStyle/>
                    <a:p>
                      <a:pPr marL="0" marR="0">
                        <a:lnSpc>
                          <a:spcPct val="100000"/>
                        </a:lnSpc>
                        <a:spcBef>
                          <a:spcPts val="0"/>
                        </a:spcBef>
                        <a:spcAft>
                          <a:spcPts val="0"/>
                        </a:spcAft>
                      </a:pPr>
                      <a:r>
                        <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qualification</a:t>
                      </a:r>
                    </a:p>
                  </a:txBody>
                  <a:tcPr marL="22783" marR="22783" marT="0" marB="0" anchor="ctr">
                    <a:lnT w="127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marL="228600" marR="0" lvl="0" indent="-228600">
                        <a:lnSpc>
                          <a:spcPct val="100000"/>
                        </a:lnSpc>
                        <a:spcBef>
                          <a:spcPts val="0"/>
                        </a:spcBef>
                        <a:spcAft>
                          <a:spcPts val="0"/>
                        </a:spcAft>
                        <a:buFont typeface="Times New Roman" panose="02020603050405020304" pitchFamily="18" charset="0"/>
                        <a:buChar char="-"/>
                      </a:pPr>
                      <a:r>
                        <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development</a:t>
                      </a:r>
                    </a:p>
                    <a:p>
                      <a:pPr marL="228600" marR="0" lvl="0" indent="-228600">
                        <a:lnSpc>
                          <a:spcPct val="100000"/>
                        </a:lnSpc>
                        <a:spcBef>
                          <a:spcPts val="0"/>
                        </a:spcBef>
                        <a:spcAft>
                          <a:spcPts val="0"/>
                        </a:spcAft>
                        <a:buFont typeface="Times New Roman" panose="02020603050405020304" pitchFamily="18" charset="0"/>
                        <a:buChar char="-"/>
                      </a:pPr>
                      <a:r>
                        <a:rPr lang="en-US" sz="12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adoption</a:t>
                      </a:r>
                    </a:p>
                  </a:txBody>
                  <a:tcPr marL="22783" marR="22783" marT="0" marB="0" anchor="ctr">
                    <a:lnT w="12700" cap="flat" cmpd="sng" algn="ctr">
                      <a:solidFill>
                        <a:schemeClr val="accent2"/>
                      </a:solidFill>
                      <a:prstDash val="solid"/>
                      <a:round/>
                      <a:headEnd type="none" w="med" len="med"/>
                      <a:tailEnd type="none" w="med" len="med"/>
                    </a:lnT>
                    <a:noFill/>
                  </a:tcPr>
                </a:tc>
                <a:tc>
                  <a:txBody>
                    <a:bodyPr/>
                    <a:lstStyle/>
                    <a:p>
                      <a:pPr marL="0" marR="0">
                        <a:lnSpc>
                          <a:spcPct val="100000"/>
                        </a:lnSpc>
                        <a:spcBef>
                          <a:spcPts val="0"/>
                        </a:spcBef>
                        <a:spcAft>
                          <a:spcPts val="0"/>
                        </a:spcAft>
                      </a:pPr>
                      <a:r>
                        <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Sector Skill Councils </a:t>
                      </a:r>
                    </a:p>
                    <a:p>
                      <a:pPr marL="0" marR="0">
                        <a:lnSpc>
                          <a:spcPct val="100000"/>
                        </a:lnSpc>
                        <a:spcBef>
                          <a:spcPts val="0"/>
                        </a:spcBef>
                        <a:spcAft>
                          <a:spcPts val="0"/>
                        </a:spcAft>
                      </a:pPr>
                      <a:r>
                        <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Qualification Agency</a:t>
                      </a:r>
                    </a:p>
                    <a:p>
                      <a:pPr marL="0" marR="0">
                        <a:lnSpc>
                          <a:spcPct val="100000"/>
                        </a:lnSpc>
                        <a:spcBef>
                          <a:spcPts val="0"/>
                        </a:spcBef>
                        <a:spcAft>
                          <a:spcPts val="0"/>
                        </a:spcAft>
                      </a:pPr>
                      <a:r>
                        <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NQFS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mbria" panose="02040503050406030204" pitchFamily="18" charset="0"/>
                        </a:rPr>
                        <a:t>Ministry of Education, Science and Technological Development</a:t>
                      </a:r>
                      <a:endParaRPr lang="en-US" sz="1200" dirty="0">
                        <a:solidFill>
                          <a:schemeClr val="tx1"/>
                        </a:solidFill>
                        <a:effectLst/>
                        <a:latin typeface="Cambria" panose="02040503050406030204" pitchFamily="18" charset="0"/>
                      </a:endParaRPr>
                    </a:p>
                  </a:txBody>
                  <a:tcPr marL="22783" marR="22783" marT="0" marB="0"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xmlns="" val="1478581733"/>
                  </a:ext>
                </a:extLst>
              </a:tr>
            </a:tbl>
          </a:graphicData>
        </a:graphic>
      </p:graphicFrame>
    </p:spTree>
    <p:extLst>
      <p:ext uri="{BB962C8B-B14F-4D97-AF65-F5344CB8AC3E}">
        <p14:creationId xmlns:p14="http://schemas.microsoft.com/office/powerpoint/2010/main" val="4167659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xmlns="" id="{DD1D1B72-A4D4-4CA8-BA5B-5C446382B7D6}"/>
              </a:ext>
            </a:extLst>
          </p:cNvPr>
          <p:cNvSpPr>
            <a:spLocks noChangeArrowheads="1"/>
          </p:cNvSpPr>
          <p:nvPr/>
        </p:nvSpPr>
        <p:spPr bwMode="auto">
          <a:xfrm>
            <a:off x="490538" y="2032000"/>
            <a:ext cx="1122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49155" name="Title 1">
            <a:extLst>
              <a:ext uri="{FF2B5EF4-FFF2-40B4-BE49-F238E27FC236}">
                <a16:creationId xmlns:a16="http://schemas.microsoft.com/office/drawing/2014/main" xmlns="" id="{6F9D529B-5145-4ACC-AE3E-79D12A05E016}"/>
              </a:ext>
            </a:extLst>
          </p:cNvPr>
          <p:cNvSpPr>
            <a:spLocks noGrp="1"/>
          </p:cNvSpPr>
          <p:nvPr>
            <p:ph type="title"/>
          </p:nvPr>
        </p:nvSpPr>
        <p:spPr/>
        <p:txBody>
          <a:bodyPr/>
          <a:lstStyle/>
          <a:p>
            <a:r>
              <a:rPr lang="sr-Latn-RS" altLang="en-US" sz="3600" dirty="0">
                <a:ea typeface="MS PGothic" panose="020B0600070205080204" pitchFamily="34" charset="-128"/>
              </a:rPr>
              <a:t>Quality assurance in HE</a:t>
            </a:r>
            <a:endParaRPr lang="en-US" altLang="en-US" dirty="0">
              <a:ea typeface="MS PGothic" panose="020B0600070205080204" pitchFamily="34" charset="-128"/>
            </a:endParaRPr>
          </a:p>
        </p:txBody>
      </p:sp>
      <p:graphicFrame>
        <p:nvGraphicFramePr>
          <p:cNvPr id="2" name="Content Placeholder 1">
            <a:extLst>
              <a:ext uri="{FF2B5EF4-FFF2-40B4-BE49-F238E27FC236}">
                <a16:creationId xmlns:a16="http://schemas.microsoft.com/office/drawing/2014/main" xmlns="" id="{017EFF19-9964-44A6-8D35-6CB2D8E17415}"/>
              </a:ext>
            </a:extLst>
          </p:cNvPr>
          <p:cNvGraphicFramePr>
            <a:graphicFrameLocks noGrp="1"/>
          </p:cNvGraphicFramePr>
          <p:nvPr>
            <p:ph idx="1"/>
            <p:extLst>
              <p:ext uri="{D42A27DB-BD31-4B8C-83A1-F6EECF244321}">
                <p14:modId xmlns:p14="http://schemas.microsoft.com/office/powerpoint/2010/main" val="3956185709"/>
              </p:ext>
            </p:extLst>
          </p:nvPr>
        </p:nvGraphicFramePr>
        <p:xfrm>
          <a:off x="771526" y="1122363"/>
          <a:ext cx="10144124" cy="4634152"/>
        </p:xfrm>
        <a:graphic>
          <a:graphicData uri="http://schemas.openxmlformats.org/drawingml/2006/table">
            <a:tbl>
              <a:tblPr>
                <a:tableStyleId>{9DCAF9ED-07DC-4A11-8D7F-57B35C25682E}</a:tableStyleId>
              </a:tblPr>
              <a:tblGrid>
                <a:gridCol w="1735098">
                  <a:extLst>
                    <a:ext uri="{9D8B030D-6E8A-4147-A177-3AD203B41FA5}">
                      <a16:colId xmlns:a16="http://schemas.microsoft.com/office/drawing/2014/main" xmlns="" val="20000"/>
                    </a:ext>
                  </a:extLst>
                </a:gridCol>
                <a:gridCol w="2540485">
                  <a:extLst>
                    <a:ext uri="{9D8B030D-6E8A-4147-A177-3AD203B41FA5}">
                      <a16:colId xmlns:a16="http://schemas.microsoft.com/office/drawing/2014/main" xmlns="" val="20001"/>
                    </a:ext>
                  </a:extLst>
                </a:gridCol>
                <a:gridCol w="5868541">
                  <a:extLst>
                    <a:ext uri="{9D8B030D-6E8A-4147-A177-3AD203B41FA5}">
                      <a16:colId xmlns:a16="http://schemas.microsoft.com/office/drawing/2014/main" xmlns="" val="20002"/>
                    </a:ext>
                  </a:extLst>
                </a:gridCol>
              </a:tblGrid>
              <a:tr h="26960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2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STANDARD</a:t>
                      </a:r>
                      <a:endParaRPr kumimoji="0" lang="en-GB" sz="12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2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PROCESS</a:t>
                      </a:r>
                      <a:endParaRPr kumimoji="0" lang="en-GB" sz="12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GB" sz="12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COMPETENT INSTITUTIONS/ BODIES</a:t>
                      </a:r>
                      <a:endParaRPr kumimoji="0" lang="en-GB" sz="12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11797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2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qualification</a:t>
                      </a:r>
                      <a:endParaRPr kumimoji="0" lang="en-GB" sz="12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development </a:t>
                      </a: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endPar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1" fontAlgn="base" latinLnBrk="0" hangingPunct="1">
                        <a:lnSpc>
                          <a:spcPct val="107000"/>
                        </a:lnSpc>
                        <a:spcBef>
                          <a:spcPts val="0"/>
                        </a:spcBef>
                        <a:spcAft>
                          <a:spcPts val="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adoption</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horzOverflow="overflow">
                    <a:lnT w="12700" cap="flat" cmpd="sng" algn="ctr">
                      <a:noFill/>
                      <a:prstDash val="solid"/>
                      <a:round/>
                      <a:headEnd type="none" w="med" len="med"/>
                      <a:tailEnd type="none" w="med" len="med"/>
                    </a:lnT>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Qualifications Agency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Sector skills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NQFS Council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Ministry of Education, Science and Technological Development</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1"/>
                  </a:ext>
                </a:extLst>
              </a:tr>
              <a:tr h="10555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2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programmes</a:t>
                      </a:r>
                      <a:endParaRPr kumimoji="0" lang="en-GB" sz="12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L w="12700" cap="flat" cmpd="sng" algn="ctr">
                      <a:noFill/>
                      <a:prstDash val="solid"/>
                      <a:round/>
                      <a:headEnd type="none" w="med" len="med"/>
                      <a:tailEnd type="none" w="med" len="med"/>
                    </a:lnL>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accreditation of programmes and higher education institutions</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issuing a work permit</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Council for Higher Education (standards)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Ministry of Education, Science and Technological Development</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84972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2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student achievements / certification</a:t>
                      </a:r>
                      <a:endParaRPr kumimoji="0" lang="en-GB" sz="12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txBody>
                  <a:tcPr marL="53479" marR="53479" marT="0" marB="0" anchor="ctr" horzOverflow="overflow">
                    <a:lnL w="12700" cap="flat" cmpd="sng" algn="ctr">
                      <a:no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grading</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final thesis</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txBody>
                  <a:tcPr marL="53479" marR="53479" marT="0" marB="0"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Higher education institution</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12794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Tx/>
                        <a:buNone/>
                        <a:tabLst/>
                      </a:pPr>
                      <a:r>
                        <a:rPr kumimoji="0" lang="en-GB" sz="1200" b="1"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quality of work of the institution</a:t>
                      </a:r>
                      <a:endParaRPr kumimoji="0" lang="en-GB" sz="1200" b="1"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lvl1pPr marL="342900" indent="-342900">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external evaluation</a:t>
                      </a:r>
                    </a:p>
                    <a:p>
                      <a:pPr marL="0" marR="0" lvl="0" indent="0" algn="l" defTabSz="914400" rtl="0" eaLnBrk="1" fontAlgn="base" latinLnBrk="0" hangingPunct="1">
                        <a:lnSpc>
                          <a:spcPct val="107000"/>
                        </a:lnSpc>
                        <a:spcBef>
                          <a:spcPts val="600"/>
                        </a:spcBef>
                        <a:spcAft>
                          <a:spcPts val="60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self-evaluation</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National Entity for Accreditation and Quality Assurance</a:t>
                      </a: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endPar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1" fontAlgn="base" latinLnBrk="0" hangingPunct="1">
                        <a:lnSpc>
                          <a:spcPct val="100000"/>
                        </a:lnSpc>
                        <a:spcBef>
                          <a:spcPct val="0"/>
                        </a:spcBef>
                        <a:spcAft>
                          <a:spcPct val="0"/>
                        </a:spcAft>
                        <a:buClrTx/>
                        <a:buSzTx/>
                        <a:buFont typeface="Times New Roman" panose="02020603050405020304" pitchFamily="18" charset="0"/>
                        <a:buNone/>
                        <a:tabLst/>
                      </a:pPr>
                      <a:r>
                        <a:rPr kumimoji="0" lang="en-GB" sz="120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rPr>
                        <a:t>Higher education institution</a:t>
                      </a:r>
                      <a:endParaRPr kumimoji="0" lang="en-GB" sz="12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3479" marR="53479" marT="0" marB="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3385896"/>
      </p:ext>
    </p:extLst>
  </p:cSld>
  <p:clrMapOvr>
    <a:masterClrMapping/>
  </p:clrMapOvr>
  <p:transition spd="slow" advTm="713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74650"/>
            <a:ext cx="10515600" cy="665653"/>
          </a:xfrm>
        </p:spPr>
        <p:txBody>
          <a:bodyPr/>
          <a:lstStyle/>
          <a:p>
            <a:r>
              <a:rPr lang="en-US" dirty="0"/>
              <a:t>Coverage of the EQF QA principles in NQFS</a:t>
            </a:r>
            <a:br>
              <a:rPr lang="en-US" dirty="0"/>
            </a:br>
            <a:r>
              <a:rPr lang="en-US" sz="3600" dirty="0"/>
              <a:t>GE - VET - AE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85409"/>
              </p:ext>
            </p:extLst>
          </p:nvPr>
        </p:nvGraphicFramePr>
        <p:xfrm>
          <a:off x="676275" y="1484313"/>
          <a:ext cx="10410822" cy="4819269"/>
        </p:xfrm>
        <a:graphic>
          <a:graphicData uri="http://schemas.openxmlformats.org/drawingml/2006/table">
            <a:tbl>
              <a:tblPr firstRow="1" firstCol="1" bandRow="1">
                <a:tableStyleId>{5C22544A-7EE6-4342-B048-85BDC9FD1C3A}</a:tableStyleId>
              </a:tblPr>
              <a:tblGrid>
                <a:gridCol w="4281804">
                  <a:extLst>
                    <a:ext uri="{9D8B030D-6E8A-4147-A177-3AD203B41FA5}">
                      <a16:colId xmlns:a16="http://schemas.microsoft.com/office/drawing/2014/main" xmlns="" val="20000"/>
                    </a:ext>
                  </a:extLst>
                </a:gridCol>
                <a:gridCol w="681002">
                  <a:extLst>
                    <a:ext uri="{9D8B030D-6E8A-4147-A177-3AD203B41FA5}">
                      <a16:colId xmlns:a16="http://schemas.microsoft.com/office/drawing/2014/main" xmlns="" val="20001"/>
                    </a:ext>
                  </a:extLst>
                </a:gridCol>
                <a:gridCol w="681002">
                  <a:extLst>
                    <a:ext uri="{9D8B030D-6E8A-4147-A177-3AD203B41FA5}">
                      <a16:colId xmlns:a16="http://schemas.microsoft.com/office/drawing/2014/main" xmlns="" val="20002"/>
                    </a:ext>
                  </a:extLst>
                </a:gridCol>
                <a:gridCol w="681002">
                  <a:extLst>
                    <a:ext uri="{9D8B030D-6E8A-4147-A177-3AD203B41FA5}">
                      <a16:colId xmlns:a16="http://schemas.microsoft.com/office/drawing/2014/main" xmlns="" val="20003"/>
                    </a:ext>
                  </a:extLst>
                </a:gridCol>
                <a:gridCol w="681002">
                  <a:extLst>
                    <a:ext uri="{9D8B030D-6E8A-4147-A177-3AD203B41FA5}">
                      <a16:colId xmlns:a16="http://schemas.microsoft.com/office/drawing/2014/main" xmlns="" val="20004"/>
                    </a:ext>
                  </a:extLst>
                </a:gridCol>
                <a:gridCol w="681002">
                  <a:extLst>
                    <a:ext uri="{9D8B030D-6E8A-4147-A177-3AD203B41FA5}">
                      <a16:colId xmlns:a16="http://schemas.microsoft.com/office/drawing/2014/main" xmlns="" val="20005"/>
                    </a:ext>
                  </a:extLst>
                </a:gridCol>
                <a:gridCol w="681002">
                  <a:extLst>
                    <a:ext uri="{9D8B030D-6E8A-4147-A177-3AD203B41FA5}">
                      <a16:colId xmlns:a16="http://schemas.microsoft.com/office/drawing/2014/main" xmlns="" val="20006"/>
                    </a:ext>
                  </a:extLst>
                </a:gridCol>
                <a:gridCol w="681002">
                  <a:extLst>
                    <a:ext uri="{9D8B030D-6E8A-4147-A177-3AD203B41FA5}">
                      <a16:colId xmlns:a16="http://schemas.microsoft.com/office/drawing/2014/main" xmlns="" val="20007"/>
                    </a:ext>
                  </a:extLst>
                </a:gridCol>
                <a:gridCol w="681002">
                  <a:extLst>
                    <a:ext uri="{9D8B030D-6E8A-4147-A177-3AD203B41FA5}">
                      <a16:colId xmlns:a16="http://schemas.microsoft.com/office/drawing/2014/main" xmlns="" val="20008"/>
                    </a:ext>
                  </a:extLst>
                </a:gridCol>
                <a:gridCol w="681002">
                  <a:extLst>
                    <a:ext uri="{9D8B030D-6E8A-4147-A177-3AD203B41FA5}">
                      <a16:colId xmlns:a16="http://schemas.microsoft.com/office/drawing/2014/main" xmlns="" val="20009"/>
                    </a:ext>
                  </a:extLst>
                </a:gridCol>
              </a:tblGrid>
              <a:tr h="477837">
                <a:tc>
                  <a:txBody>
                    <a:bodyPr/>
                    <a:lstStyle/>
                    <a:p>
                      <a:pPr algn="ctr">
                        <a:lnSpc>
                          <a:spcPct val="115000"/>
                        </a:lnSpc>
                        <a:spcAft>
                          <a:spcPts val="0"/>
                        </a:spcAft>
                      </a:pPr>
                      <a:r>
                        <a:rPr lang="en-US" sz="1200" b="1" dirty="0">
                          <a:effectLst/>
                          <a:latin typeface="Cambria" panose="02040503050406030204" pitchFamily="18" charset="0"/>
                        </a:rPr>
                        <a:t>EQF RECOMMENDATION 2017 ANNEX IV</a:t>
                      </a:r>
                      <a:endParaRPr lang="en-US" sz="1200" b="1"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Q  Agency</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NQFRS Council</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Sector Skills Council</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err="1">
                          <a:effectLst/>
                          <a:latin typeface="Cambria" panose="02040503050406030204" pitchFamily="18" charset="0"/>
                        </a:rPr>
                        <a:t>MoESTD</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NEC</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CVEAE</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IIE</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IEQE</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tc>
                  <a:txBody>
                    <a:bodyPr/>
                    <a:lstStyle/>
                    <a:p>
                      <a:pPr algn="ctr">
                        <a:lnSpc>
                          <a:spcPct val="115000"/>
                        </a:lnSpc>
                        <a:spcAft>
                          <a:spcPts val="0"/>
                        </a:spcAft>
                      </a:pPr>
                      <a:r>
                        <a:rPr lang="en-US" sz="1200" b="0" dirty="0">
                          <a:effectLst/>
                          <a:latin typeface="Cambria" panose="02040503050406030204" pitchFamily="18" charset="0"/>
                        </a:rPr>
                        <a:t>School/</a:t>
                      </a:r>
                    </a:p>
                    <a:p>
                      <a:pPr algn="ctr">
                        <a:lnSpc>
                          <a:spcPct val="115000"/>
                        </a:lnSpc>
                        <a:spcAft>
                          <a:spcPts val="0"/>
                        </a:spcAft>
                      </a:pPr>
                      <a:r>
                        <a:rPr lang="en-US" sz="1200" b="0" dirty="0">
                          <a:effectLst/>
                          <a:latin typeface="Cambria" panose="02040503050406030204" pitchFamily="18" charset="0"/>
                        </a:rPr>
                        <a:t>PROAEA</a:t>
                      </a:r>
                      <a:endParaRPr lang="en-US" sz="1200" b="0" dirty="0">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solidFill>
                      <a:schemeClr val="accent2"/>
                    </a:solidFill>
                  </a:tcPr>
                </a:tc>
                <a:extLst>
                  <a:ext uri="{0D108BD9-81ED-4DB2-BD59-A6C34878D82A}">
                    <a16:rowId xmlns:a16="http://schemas.microsoft.com/office/drawing/2014/main" xmlns="" val="10000"/>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1. Design of qualifications and LO application</a:t>
                      </a:r>
                    </a:p>
                  </a:txBody>
                  <a:tcPr marL="13939" marR="13939" marT="0" marB="0"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1"/>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2. Valid and reliable assessment</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sr-Cyrl-RS" sz="1200" b="0">
                          <a:solidFill>
                            <a:schemeClr val="tx1"/>
                          </a:solidFill>
                          <a:effectLst/>
                          <a:latin typeface="Cambria" panose="02040503050406030204" pitchFamily="18" charset="0"/>
                        </a:rPr>
                        <a:t> </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a:solidFill>
                            <a:schemeClr val="tx1"/>
                          </a:solidFill>
                          <a:effectLst/>
                          <a:latin typeface="Cambria" panose="02040503050406030204" pitchFamily="18" charset="0"/>
                        </a:rPr>
                        <a:t> </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a:solidFill>
                            <a:schemeClr val="tx1"/>
                          </a:solidFill>
                          <a:effectLst/>
                          <a:latin typeface="Cambria" panose="02040503050406030204" pitchFamily="18" charset="0"/>
                        </a:rPr>
                        <a:t> </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2"/>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3. Feedback mechanisms and procedures for continuous improvement</a:t>
                      </a: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 </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 </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Cambria" panose="02040503050406030204" pitchFamily="18" charset="0"/>
                        </a:rPr>
                        <a:t> 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3"/>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4. Involvement all relevant stakeholders at all stages of the process</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Cambria" panose="02040503050406030204" pitchFamily="18" charset="0"/>
                        </a:rPr>
                        <a:t>x</a:t>
                      </a: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4"/>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5. Self-assessment and external review</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5"/>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6. Integration into management structures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6"/>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7. Clear,</a:t>
                      </a:r>
                      <a:r>
                        <a:rPr lang="en-US" sz="1200" b="0" baseline="0" dirty="0">
                          <a:solidFill>
                            <a:schemeClr val="tx1"/>
                          </a:solidFill>
                          <a:effectLst/>
                          <a:latin typeface="Cambria" panose="02040503050406030204" pitchFamily="18" charset="0"/>
                        </a:rPr>
                        <a:t> </a:t>
                      </a:r>
                      <a:r>
                        <a:rPr lang="en-US" sz="1200" b="0" dirty="0">
                          <a:solidFill>
                            <a:schemeClr val="tx1"/>
                          </a:solidFill>
                          <a:effectLst/>
                          <a:latin typeface="Cambria" panose="02040503050406030204" pitchFamily="18" charset="0"/>
                        </a:rPr>
                        <a:t>measurable objectives and standards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7"/>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8. Appropriate resources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a:solidFill>
                            <a:schemeClr val="tx1"/>
                          </a:solidFill>
                          <a:effectLst/>
                          <a:latin typeface="Cambria" panose="02040503050406030204" pitchFamily="18" charset="0"/>
                        </a:rPr>
                        <a:t>x</a:t>
                      </a:r>
                      <a:endParaRPr lang="en-US" sz="1200" b="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8"/>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9. Regular review of bodies / agencies, responsible for QA</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9"/>
                  </a:ext>
                </a:extLst>
              </a:tr>
              <a:tr h="420624">
                <a:tc>
                  <a:txBody>
                    <a:bodyPr/>
                    <a:lstStyle/>
                    <a:p>
                      <a:pPr>
                        <a:lnSpc>
                          <a:spcPct val="115000"/>
                        </a:lnSpc>
                        <a:spcAft>
                          <a:spcPts val="0"/>
                        </a:spcAft>
                      </a:pPr>
                      <a:r>
                        <a:rPr lang="en-US" sz="1200" b="0" dirty="0">
                          <a:solidFill>
                            <a:schemeClr val="tx1"/>
                          </a:solidFill>
                          <a:effectLst/>
                          <a:latin typeface="Cambria" panose="02040503050406030204" pitchFamily="18" charset="0"/>
                        </a:rPr>
                        <a:t>10. Electronic accessibility of evaluation results</a:t>
                      </a:r>
                    </a:p>
                  </a:txBody>
                  <a:tcPr marL="13939" marR="13939" marT="0" marB="0" anchor="ctr">
                    <a:lnT w="127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81895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125"/>
            <a:ext cx="10363200" cy="665653"/>
          </a:xfrm>
        </p:spPr>
        <p:txBody>
          <a:bodyPr/>
          <a:lstStyle/>
          <a:p>
            <a:r>
              <a:rPr lang="en-US" dirty="0"/>
              <a:t>Coverage of the EQF QA principles in NQFS</a:t>
            </a:r>
            <a:br>
              <a:rPr lang="en-US" dirty="0"/>
            </a:br>
            <a:r>
              <a:rPr lang="en-US" sz="3600" dirty="0"/>
              <a:t>HE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832626"/>
              </p:ext>
            </p:extLst>
          </p:nvPr>
        </p:nvGraphicFramePr>
        <p:xfrm>
          <a:off x="704088" y="1360487"/>
          <a:ext cx="10444920" cy="5059589"/>
        </p:xfrm>
        <a:graphic>
          <a:graphicData uri="http://schemas.openxmlformats.org/drawingml/2006/table">
            <a:tbl>
              <a:tblPr firstRow="1" firstCol="1" bandRow="1">
                <a:tableStyleId>{5C22544A-7EE6-4342-B048-85BDC9FD1C3A}</a:tableStyleId>
              </a:tblPr>
              <a:tblGrid>
                <a:gridCol w="5094638">
                  <a:extLst>
                    <a:ext uri="{9D8B030D-6E8A-4147-A177-3AD203B41FA5}">
                      <a16:colId xmlns:a16="http://schemas.microsoft.com/office/drawing/2014/main" xmlns="" val="20000"/>
                    </a:ext>
                  </a:extLst>
                </a:gridCol>
                <a:gridCol w="764326">
                  <a:extLst>
                    <a:ext uri="{9D8B030D-6E8A-4147-A177-3AD203B41FA5}">
                      <a16:colId xmlns:a16="http://schemas.microsoft.com/office/drawing/2014/main" xmlns="" val="20001"/>
                    </a:ext>
                  </a:extLst>
                </a:gridCol>
                <a:gridCol w="764326">
                  <a:extLst>
                    <a:ext uri="{9D8B030D-6E8A-4147-A177-3AD203B41FA5}">
                      <a16:colId xmlns:a16="http://schemas.microsoft.com/office/drawing/2014/main" xmlns="" val="20002"/>
                    </a:ext>
                  </a:extLst>
                </a:gridCol>
                <a:gridCol w="764326">
                  <a:extLst>
                    <a:ext uri="{9D8B030D-6E8A-4147-A177-3AD203B41FA5}">
                      <a16:colId xmlns:a16="http://schemas.microsoft.com/office/drawing/2014/main" xmlns="" val="20003"/>
                    </a:ext>
                  </a:extLst>
                </a:gridCol>
                <a:gridCol w="764326">
                  <a:extLst>
                    <a:ext uri="{9D8B030D-6E8A-4147-A177-3AD203B41FA5}">
                      <a16:colId xmlns:a16="http://schemas.microsoft.com/office/drawing/2014/main" xmlns="" val="20004"/>
                    </a:ext>
                  </a:extLst>
                </a:gridCol>
                <a:gridCol w="764326">
                  <a:extLst>
                    <a:ext uri="{9D8B030D-6E8A-4147-A177-3AD203B41FA5}">
                      <a16:colId xmlns:a16="http://schemas.microsoft.com/office/drawing/2014/main" xmlns="" val="20005"/>
                    </a:ext>
                  </a:extLst>
                </a:gridCol>
                <a:gridCol w="764326">
                  <a:extLst>
                    <a:ext uri="{9D8B030D-6E8A-4147-A177-3AD203B41FA5}">
                      <a16:colId xmlns:a16="http://schemas.microsoft.com/office/drawing/2014/main" xmlns="" val="20006"/>
                    </a:ext>
                  </a:extLst>
                </a:gridCol>
                <a:gridCol w="764326">
                  <a:extLst>
                    <a:ext uri="{9D8B030D-6E8A-4147-A177-3AD203B41FA5}">
                      <a16:colId xmlns:a16="http://schemas.microsoft.com/office/drawing/2014/main" xmlns="" val="20007"/>
                    </a:ext>
                  </a:extLst>
                </a:gridCol>
              </a:tblGrid>
              <a:tr h="593755">
                <a:tc>
                  <a:txBody>
                    <a:bodyPr/>
                    <a:lstStyle/>
                    <a:p>
                      <a:pPr algn="ctr">
                        <a:lnSpc>
                          <a:spcPct val="115000"/>
                        </a:lnSpc>
                        <a:spcAft>
                          <a:spcPts val="0"/>
                        </a:spcAft>
                      </a:pPr>
                      <a:r>
                        <a:rPr lang="en-US" sz="1200" dirty="0">
                          <a:effectLst/>
                          <a:latin typeface="Cambria" panose="02040503050406030204" pitchFamily="18" charset="0"/>
                        </a:rPr>
                        <a:t>EQF RECOMMENDATION 2017 ANNEX IV</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dirty="0">
                          <a:effectLst/>
                          <a:latin typeface="Cambria" panose="02040503050406030204" pitchFamily="18" charset="0"/>
                        </a:rPr>
                        <a:t>Q  Agency</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dirty="0">
                          <a:effectLst/>
                          <a:latin typeface="Cambria" panose="02040503050406030204" pitchFamily="18" charset="0"/>
                        </a:rPr>
                        <a:t>NQFRS Council</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a:effectLst/>
                          <a:latin typeface="Cambria" panose="02040503050406030204" pitchFamily="18" charset="0"/>
                        </a:rPr>
                        <a:t>Sector Skills Council</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a:effectLst/>
                          <a:latin typeface="Cambria" panose="02040503050406030204" pitchFamily="18" charset="0"/>
                        </a:rPr>
                        <a:t>MoESTD</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a:effectLst/>
                          <a:latin typeface="Cambria" panose="02040503050406030204" pitchFamily="18" charset="0"/>
                        </a:rPr>
                        <a:t>NCHE</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dirty="0">
                          <a:effectLst/>
                          <a:latin typeface="Cambria" panose="02040503050406030204" pitchFamily="18" charset="0"/>
                        </a:rPr>
                        <a:t>NEAQA</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tc>
                  <a:txBody>
                    <a:bodyPr/>
                    <a:lstStyle/>
                    <a:p>
                      <a:pPr algn="ctr">
                        <a:lnSpc>
                          <a:spcPct val="115000"/>
                        </a:lnSpc>
                        <a:spcAft>
                          <a:spcPts val="0"/>
                        </a:spcAft>
                      </a:pPr>
                      <a:r>
                        <a:rPr lang="en-US" sz="1200" dirty="0">
                          <a:effectLst/>
                          <a:latin typeface="Cambria" panose="02040503050406030204" pitchFamily="18" charset="0"/>
                        </a:rPr>
                        <a:t>HEI</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solidFill>
                      <a:schemeClr val="accent2"/>
                    </a:solidFill>
                  </a:tcPr>
                </a:tc>
                <a:extLst>
                  <a:ext uri="{0D108BD9-81ED-4DB2-BD59-A6C34878D82A}">
                    <a16:rowId xmlns:a16="http://schemas.microsoft.com/office/drawing/2014/main" xmlns="" val="10000"/>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1. Design of qualifications and LO application</a:t>
                      </a:r>
                    </a:p>
                  </a:txBody>
                  <a:tcPr marL="13939" marR="13939" marT="0" marB="0" anchor="ctr">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1"/>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2. Valid and reliable assessment</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a:solidFill>
                            <a:schemeClr val="tx1"/>
                          </a:solidFill>
                          <a:effectLst/>
                          <a:latin typeface="Cambria" panose="02040503050406030204" pitchFamily="18" charset="0"/>
                        </a:rPr>
                        <a:t> </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2"/>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3. Feedback mechanisms and procedures for continuous improvement</a:t>
                      </a:r>
                      <a:r>
                        <a:rPr lang="sr-Cyrl-RS" sz="1200" b="0" dirty="0">
                          <a:solidFill>
                            <a:schemeClr val="tx1"/>
                          </a:solidFill>
                          <a:effectLst/>
                          <a:latin typeface="Cambria" panose="02040503050406030204" pitchFamily="18" charset="0"/>
                        </a:rPr>
                        <a:t> </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3"/>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4. Involvement all relevant stakeholders at all stages of the process</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Cambria" panose="02040503050406030204" pitchFamily="18" charset="0"/>
                        </a:rPr>
                        <a:t>x</a:t>
                      </a:r>
                      <a:endParaRPr lang="en-US" sz="1200" b="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b="0" dirty="0">
                          <a:solidFill>
                            <a:schemeClr val="tx1"/>
                          </a:solidFill>
                          <a:effectLst/>
                          <a:latin typeface="Cambria" panose="02040503050406030204" pitchFamily="18" charset="0"/>
                        </a:rPr>
                        <a:t>x</a:t>
                      </a: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4"/>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5. Self-assessment and external review</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sr-Cyrl-RS" sz="1200">
                          <a:solidFill>
                            <a:schemeClr val="tx1"/>
                          </a:solidFill>
                          <a:effectLst/>
                          <a:latin typeface="Cambria" panose="02040503050406030204" pitchFamily="18" charset="0"/>
                        </a:rPr>
                        <a:t> </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a:solidFill>
                            <a:schemeClr val="tx1"/>
                          </a:solidFill>
                          <a:effectLst/>
                          <a:latin typeface="Cambria" panose="02040503050406030204" pitchFamily="18" charset="0"/>
                        </a:rPr>
                        <a:t> </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5"/>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6. Integration into management structures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6"/>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7. Clear,</a:t>
                      </a:r>
                      <a:r>
                        <a:rPr lang="en-US" sz="1200" b="0" baseline="0" dirty="0">
                          <a:solidFill>
                            <a:schemeClr val="tx1"/>
                          </a:solidFill>
                          <a:effectLst/>
                          <a:latin typeface="Cambria" panose="02040503050406030204" pitchFamily="18" charset="0"/>
                        </a:rPr>
                        <a:t> </a:t>
                      </a:r>
                      <a:r>
                        <a:rPr lang="en-US" sz="1200" b="0" dirty="0">
                          <a:solidFill>
                            <a:schemeClr val="tx1"/>
                          </a:solidFill>
                          <a:effectLst/>
                          <a:latin typeface="Cambria" panose="02040503050406030204" pitchFamily="18" charset="0"/>
                        </a:rPr>
                        <a:t>measurable objectives and standards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7"/>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8. Appropriate resources</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a:solidFill>
                            <a:schemeClr val="tx1"/>
                          </a:solidFill>
                          <a:effectLst/>
                          <a:latin typeface="Cambria" panose="02040503050406030204" pitchFamily="18" charset="0"/>
                        </a:rPr>
                        <a:t>x</a:t>
                      </a:r>
                      <a:endParaRPr lang="en-US" sz="120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8"/>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9. Regular review of bodies / agencies, responsible for QA</a:t>
                      </a:r>
                    </a:p>
                  </a:txBody>
                  <a:tcPr marL="13939" marR="1393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sr-Cyrl-RS" sz="1200" dirty="0">
                          <a:solidFill>
                            <a:schemeClr val="tx1"/>
                          </a:solidFill>
                          <a:effectLst/>
                          <a:latin typeface="Cambria" panose="02040503050406030204" pitchFamily="18" charset="0"/>
                        </a:rPr>
                        <a:t> </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9"/>
                  </a:ext>
                </a:extLst>
              </a:tr>
              <a:tr h="444656">
                <a:tc>
                  <a:txBody>
                    <a:bodyPr/>
                    <a:lstStyle/>
                    <a:p>
                      <a:pPr algn="l">
                        <a:lnSpc>
                          <a:spcPct val="115000"/>
                        </a:lnSpc>
                        <a:spcAft>
                          <a:spcPts val="0"/>
                        </a:spcAft>
                      </a:pPr>
                      <a:r>
                        <a:rPr lang="en-US" sz="1200" b="0" dirty="0">
                          <a:solidFill>
                            <a:schemeClr val="tx1"/>
                          </a:solidFill>
                          <a:effectLst/>
                          <a:latin typeface="Cambria" panose="02040503050406030204" pitchFamily="18" charset="0"/>
                        </a:rPr>
                        <a:t>10. Electronic accessibility of evaluation results</a:t>
                      </a:r>
                    </a:p>
                  </a:txBody>
                  <a:tcPr marL="13939" marR="13939" marT="0" marB="0" anchor="ctr">
                    <a:lnT w="12700" cap="flat" cmpd="sng" algn="ctr">
                      <a:solidFill>
                        <a:schemeClr val="accent2"/>
                      </a:solidFill>
                      <a:prstDash val="solid"/>
                      <a:round/>
                      <a:headEnd type="none" w="med" len="med"/>
                      <a:tailEnd type="none" w="med" len="med"/>
                    </a:lnT>
                    <a:solidFill>
                      <a:schemeClr val="accent4">
                        <a:lumMod val="20000"/>
                        <a:lumOff val="80000"/>
                      </a:schemeClr>
                    </a:solidFill>
                  </a:tcPr>
                </a:tc>
                <a:tc>
                  <a:txBody>
                    <a:bodyPr/>
                    <a:lstStyle/>
                    <a:p>
                      <a:pPr algn="ctr">
                        <a:lnSpc>
                          <a:spcPct val="115000"/>
                        </a:lnSpc>
                        <a:spcAft>
                          <a:spcPts val="0"/>
                        </a:spcAft>
                      </a:pP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a:effectLst/>
                          <a:latin typeface="Cambria" panose="02040503050406030204" pitchFamily="18" charset="0"/>
                        </a:rPr>
                        <a:t> </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sr-Cyrl-R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tc>
                  <a:txBody>
                    <a:bodyPr/>
                    <a:lstStyle/>
                    <a:p>
                      <a:pPr algn="ctr">
                        <a:lnSpc>
                          <a:spcPct val="115000"/>
                        </a:lnSpc>
                        <a:spcAft>
                          <a:spcPts val="0"/>
                        </a:spcAft>
                      </a:pPr>
                      <a:r>
                        <a:rPr lang="en-US" sz="1200" dirty="0">
                          <a:solidFill>
                            <a:schemeClr val="tx1"/>
                          </a:solidFill>
                          <a:effectLst/>
                          <a:latin typeface="Cambria" panose="02040503050406030204" pitchFamily="18" charset="0"/>
                        </a:rPr>
                        <a:t>x</a:t>
                      </a:r>
                      <a:endParaRPr lang="en-US"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13519" marR="13519" marT="0" marB="0" anchor="ctr">
                    <a:lnT w="1270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08529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44550" y="2566323"/>
            <a:ext cx="10515600" cy="2241651"/>
          </a:xfrm>
        </p:spPr>
        <p:txBody>
          <a:bodyPr/>
          <a:lstStyle/>
          <a:p>
            <a:r>
              <a:rPr lang="en-US" sz="3200" dirty="0"/>
              <a:t>The referencing process shall include the stated agreement of the relevant quality assurance bodies that the referencing report is consistent with the relevant national quality assurance arrangements, provisions and practice</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6 </a:t>
            </a:r>
            <a:endParaRPr lang="sr-Latn-RS" sz="3000" dirty="0">
              <a:solidFill>
                <a:schemeClr val="bg1"/>
              </a:solidFill>
            </a:endParaRPr>
          </a:p>
        </p:txBody>
      </p:sp>
    </p:spTree>
    <p:extLst>
      <p:ext uri="{BB962C8B-B14F-4D97-AF65-F5344CB8AC3E}">
        <p14:creationId xmlns:p14="http://schemas.microsoft.com/office/powerpoint/2010/main" val="306141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xmlns="" id="{6BC43D14-E666-4FC4-A09D-5C4D8AB91A3B}"/>
              </a:ext>
            </a:extLst>
          </p:cNvPr>
          <p:cNvSpPr>
            <a:spLocks noGrp="1"/>
          </p:cNvSpPr>
          <p:nvPr>
            <p:ph type="title"/>
          </p:nvPr>
        </p:nvSpPr>
        <p:spPr>
          <a:xfrm>
            <a:off x="838200" y="3590925"/>
            <a:ext cx="10515600" cy="1781175"/>
          </a:xfrm>
        </p:spPr>
        <p:txBody>
          <a:bodyPr/>
          <a:lstStyle/>
          <a:p>
            <a:r>
              <a:rPr lang="en-US" altLang="en-US" b="1" dirty="0">
                <a:solidFill>
                  <a:srgbClr val="2C3E50"/>
                </a:solidFill>
                <a:ea typeface="MS PGothic" panose="020B0600070205080204" pitchFamily="34" charset="-128"/>
              </a:rPr>
              <a:t>FULFILMENT OF EQF CRITERIA</a:t>
            </a:r>
            <a:endParaRPr lang="en-GB" altLang="en-US" b="1" dirty="0">
              <a:solidFill>
                <a:srgbClr val="2C3E50"/>
              </a:solidFill>
              <a:ea typeface="MS PGothic" panose="020B0600070205080204" pitchFamily="34" charset="-128"/>
            </a:endParaRPr>
          </a:p>
        </p:txBody>
      </p:sp>
      <p:grpSp>
        <p:nvGrpSpPr>
          <p:cNvPr id="11" name="Group 10">
            <a:extLst>
              <a:ext uri="{FF2B5EF4-FFF2-40B4-BE49-F238E27FC236}">
                <a16:creationId xmlns:a16="http://schemas.microsoft.com/office/drawing/2014/main" xmlns="" id="{A1E475E5-7F45-485A-AD40-43E19724C93E}"/>
              </a:ext>
            </a:extLst>
          </p:cNvPr>
          <p:cNvGrpSpPr/>
          <p:nvPr/>
        </p:nvGrpSpPr>
        <p:grpSpPr>
          <a:xfrm>
            <a:off x="5200650" y="1100266"/>
            <a:ext cx="1600200" cy="1600200"/>
            <a:chOff x="5200650" y="1100266"/>
            <a:chExt cx="1600200" cy="1600200"/>
          </a:xfrm>
        </p:grpSpPr>
        <p:sp>
          <p:nvSpPr>
            <p:cNvPr id="5" name="Oval 4">
              <a:extLst>
                <a:ext uri="{FF2B5EF4-FFF2-40B4-BE49-F238E27FC236}">
                  <a16:creationId xmlns:a16="http://schemas.microsoft.com/office/drawing/2014/main" xmlns="" id="{7D8DF66F-C62B-4700-AA31-B2C3987D3412}"/>
                </a:ext>
              </a:extLst>
            </p:cNvPr>
            <p:cNvSpPr/>
            <p:nvPr/>
          </p:nvSpPr>
          <p:spPr>
            <a:xfrm>
              <a:off x="5200650" y="1100266"/>
              <a:ext cx="1600200" cy="1600200"/>
            </a:xfrm>
            <a:prstGeom prst="ellipse">
              <a:avLst/>
            </a:prstGeom>
            <a:noFill/>
            <a:ln w="127000">
              <a:solidFill>
                <a:srgbClr val="2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10" name="Picture 9">
              <a:extLst>
                <a:ext uri="{FF2B5EF4-FFF2-40B4-BE49-F238E27FC236}">
                  <a16:creationId xmlns:a16="http://schemas.microsoft.com/office/drawing/2014/main" xmlns="" id="{5FC50B48-4795-4089-87FB-1B2020CB8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87" y="1252794"/>
              <a:ext cx="1331243" cy="1290381"/>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QA bodies approvals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220896"/>
              </p:ext>
            </p:extLst>
          </p:nvPr>
        </p:nvGraphicFramePr>
        <p:xfrm>
          <a:off x="659129" y="1141413"/>
          <a:ext cx="10925175" cy="4868862"/>
        </p:xfrm>
        <a:graphic>
          <a:graphicData uri="http://schemas.openxmlformats.org/drawingml/2006/table">
            <a:tbl>
              <a:tblPr firstRow="1" firstCol="1" bandRow="1">
                <a:tableStyleId>{5C22544A-7EE6-4342-B048-85BDC9FD1C3A}</a:tableStyleId>
              </a:tblPr>
              <a:tblGrid>
                <a:gridCol w="601750">
                  <a:extLst>
                    <a:ext uri="{9D8B030D-6E8A-4147-A177-3AD203B41FA5}">
                      <a16:colId xmlns:a16="http://schemas.microsoft.com/office/drawing/2014/main" xmlns="" val="20000"/>
                    </a:ext>
                  </a:extLst>
                </a:gridCol>
                <a:gridCol w="1405283">
                  <a:extLst>
                    <a:ext uri="{9D8B030D-6E8A-4147-A177-3AD203B41FA5}">
                      <a16:colId xmlns:a16="http://schemas.microsoft.com/office/drawing/2014/main" xmlns="" val="20001"/>
                    </a:ext>
                  </a:extLst>
                </a:gridCol>
                <a:gridCol w="1261152">
                  <a:extLst>
                    <a:ext uri="{9D8B030D-6E8A-4147-A177-3AD203B41FA5}">
                      <a16:colId xmlns:a16="http://schemas.microsoft.com/office/drawing/2014/main" xmlns="" val="20002"/>
                    </a:ext>
                  </a:extLst>
                </a:gridCol>
                <a:gridCol w="1357201">
                  <a:extLst>
                    <a:ext uri="{9D8B030D-6E8A-4147-A177-3AD203B41FA5}">
                      <a16:colId xmlns:a16="http://schemas.microsoft.com/office/drawing/2014/main" xmlns="" val="20003"/>
                    </a:ext>
                  </a:extLst>
                </a:gridCol>
                <a:gridCol w="1289686">
                  <a:extLst>
                    <a:ext uri="{9D8B030D-6E8A-4147-A177-3AD203B41FA5}">
                      <a16:colId xmlns:a16="http://schemas.microsoft.com/office/drawing/2014/main" xmlns="" val="20004"/>
                    </a:ext>
                  </a:extLst>
                </a:gridCol>
                <a:gridCol w="1217642">
                  <a:extLst>
                    <a:ext uri="{9D8B030D-6E8A-4147-A177-3AD203B41FA5}">
                      <a16:colId xmlns:a16="http://schemas.microsoft.com/office/drawing/2014/main" xmlns="" val="20005"/>
                    </a:ext>
                  </a:extLst>
                </a:gridCol>
                <a:gridCol w="1189085">
                  <a:extLst>
                    <a:ext uri="{9D8B030D-6E8A-4147-A177-3AD203B41FA5}">
                      <a16:colId xmlns:a16="http://schemas.microsoft.com/office/drawing/2014/main" xmlns="" val="20006"/>
                    </a:ext>
                  </a:extLst>
                </a:gridCol>
                <a:gridCol w="1304946">
                  <a:extLst>
                    <a:ext uri="{9D8B030D-6E8A-4147-A177-3AD203B41FA5}">
                      <a16:colId xmlns:a16="http://schemas.microsoft.com/office/drawing/2014/main" xmlns="" val="20007"/>
                    </a:ext>
                  </a:extLst>
                </a:gridCol>
                <a:gridCol w="1298430">
                  <a:extLst>
                    <a:ext uri="{9D8B030D-6E8A-4147-A177-3AD203B41FA5}">
                      <a16:colId xmlns:a16="http://schemas.microsoft.com/office/drawing/2014/main" xmlns="" val="20008"/>
                    </a:ext>
                  </a:extLst>
                </a:gridCol>
              </a:tblGrid>
              <a:tr h="378283">
                <a:tc>
                  <a:txBody>
                    <a:bodyPr/>
                    <a:lstStyle/>
                    <a:p>
                      <a:pPr marL="0" marR="0" algn="ctr">
                        <a:lnSpc>
                          <a:spcPct val="100000"/>
                        </a:lnSpc>
                        <a:spcBef>
                          <a:spcPts val="0"/>
                        </a:spcBef>
                        <a:spcAft>
                          <a:spcPts val="0"/>
                        </a:spcAft>
                      </a:pPr>
                      <a:r>
                        <a:rPr lang="en-GB" sz="1600" kern="1200" dirty="0">
                          <a:effectLst/>
                          <a:latin typeface="Cambria" panose="02040503050406030204" pitchFamily="18" charset="0"/>
                        </a:rPr>
                        <a:t>Body</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GB" sz="1600" kern="1200" dirty="0">
                          <a:effectLst/>
                          <a:latin typeface="Cambria" panose="02040503050406030204" pitchFamily="18" charset="0"/>
                        </a:rPr>
                        <a:t>IEQE</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GB" sz="1600" kern="1200" dirty="0">
                          <a:effectLst/>
                          <a:latin typeface="Cambria" panose="02040503050406030204" pitchFamily="18" charset="0"/>
                        </a:rPr>
                        <a:t>IIE</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GB" sz="1600" kern="1200" dirty="0">
                          <a:effectLst/>
                          <a:latin typeface="Cambria" panose="02040503050406030204" pitchFamily="18" charset="0"/>
                        </a:rPr>
                        <a:t>NEAQA</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GB" sz="1600" kern="1200" dirty="0">
                          <a:effectLst/>
                          <a:latin typeface="Cambria" panose="02040503050406030204" pitchFamily="18" charset="0"/>
                        </a:rPr>
                        <a:t>QA</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US" sz="1600" dirty="0">
                          <a:effectLst/>
                          <a:latin typeface="Cambria" panose="02040503050406030204" pitchFamily="18" charset="0"/>
                        </a:rPr>
                        <a:t>NCHE</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US" sz="1600" dirty="0">
                          <a:effectLst/>
                          <a:latin typeface="Cambria" panose="02040503050406030204" pitchFamily="18" charset="0"/>
                        </a:rPr>
                        <a:t>NCE</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US" sz="1600" dirty="0">
                          <a:effectLst/>
                          <a:latin typeface="Cambria" panose="02040503050406030204" pitchFamily="18" charset="0"/>
                        </a:rPr>
                        <a:t>CVEAE</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tc>
                  <a:txBody>
                    <a:bodyPr/>
                    <a:lstStyle/>
                    <a:p>
                      <a:pPr marL="0" marR="0" algn="ctr">
                        <a:lnSpc>
                          <a:spcPct val="100000"/>
                        </a:lnSpc>
                        <a:spcBef>
                          <a:spcPts val="0"/>
                        </a:spcBef>
                        <a:spcAft>
                          <a:spcPts val="0"/>
                        </a:spcAft>
                      </a:pPr>
                      <a:r>
                        <a:rPr lang="en-GB" sz="1600" kern="1200" dirty="0" err="1">
                          <a:effectLst/>
                          <a:latin typeface="Cambria" panose="02040503050406030204" pitchFamily="18" charset="0"/>
                        </a:rPr>
                        <a:t>MoESTD</a:t>
                      </a:r>
                      <a:endParaRPr lang="en-US" sz="1600" dirty="0">
                        <a:effectLst/>
                        <a:latin typeface="Cambria" panose="02040503050406030204" pitchFamily="18" charset="0"/>
                        <a:ea typeface="Calibri"/>
                        <a:cs typeface="Times New Roman"/>
                      </a:endParaRPr>
                    </a:p>
                  </a:txBody>
                  <a:tcPr marL="0" marR="0" marT="0" marB="0" anchor="ctr">
                    <a:solidFill>
                      <a:schemeClr val="accent2"/>
                    </a:solidFill>
                  </a:tcPr>
                </a:tc>
                <a:extLst>
                  <a:ext uri="{0D108BD9-81ED-4DB2-BD59-A6C34878D82A}">
                    <a16:rowId xmlns:a16="http://schemas.microsoft.com/office/drawing/2014/main" xmlns="" val="10000"/>
                  </a:ext>
                </a:extLst>
              </a:tr>
              <a:tr h="4490579">
                <a:tc>
                  <a:txBody>
                    <a:bodyPr/>
                    <a:lstStyle/>
                    <a:p>
                      <a:pPr marL="71755" marR="71755" algn="ctr">
                        <a:lnSpc>
                          <a:spcPct val="115000"/>
                        </a:lnSpc>
                        <a:spcBef>
                          <a:spcPts val="0"/>
                        </a:spcBef>
                        <a:spcAft>
                          <a:spcPts val="0"/>
                        </a:spcAft>
                      </a:pPr>
                      <a:r>
                        <a:rPr lang="en-GB" sz="1600" kern="1200" dirty="0">
                          <a:effectLst/>
                          <a:latin typeface="Cambria" panose="02040503050406030204" pitchFamily="18" charset="0"/>
                        </a:rPr>
                        <a:t>Key QA responsibility</a:t>
                      </a:r>
                      <a:endParaRPr lang="en-US" sz="1600" dirty="0">
                        <a:effectLst/>
                        <a:latin typeface="Cambria" panose="02040503050406030204" pitchFamily="18" charset="0"/>
                        <a:ea typeface="Calibri"/>
                        <a:cs typeface="Times New Roman"/>
                      </a:endParaRPr>
                    </a:p>
                  </a:txBody>
                  <a:tcPr marL="0" marR="0" marT="0" marB="0" vert="vert270" anchor="ctr">
                    <a:solidFill>
                      <a:schemeClr val="accent2"/>
                    </a:solid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final exam in primary education</a:t>
                      </a: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state </a:t>
                      </a:r>
                      <a:r>
                        <a:rPr lang="en-GB" sz="1400" kern="1200" dirty="0" err="1">
                          <a:effectLst/>
                          <a:latin typeface="Cambria" panose="02040503050406030204" pitchFamily="18" charset="0"/>
                        </a:rPr>
                        <a:t>matura</a:t>
                      </a:r>
                      <a:r>
                        <a:rPr lang="en-GB" sz="1400" kern="1200" dirty="0">
                          <a:effectLst/>
                          <a:latin typeface="Cambria" panose="02040503050406030204" pitchFamily="18" charset="0"/>
                        </a:rPr>
                        <a:t> exam</a:t>
                      </a: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national </a:t>
                      </a:r>
                      <a:r>
                        <a:rPr lang="en-GB" sz="1400" dirty="0">
                          <a:solidFill>
                            <a:schemeClr val="tx1"/>
                          </a:solidFill>
                          <a:effectLst/>
                          <a:latin typeface="Cambria" panose="02040503050406030204" pitchFamily="18" charset="0"/>
                        </a:rPr>
                        <a:t>assessments</a:t>
                      </a:r>
                      <a:endParaRPr lang="en-US" sz="14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external evaluation of schools</a:t>
                      </a:r>
                      <a:endParaRPr lang="en-US" sz="1400" dirty="0">
                        <a:effectLst/>
                        <a:latin typeface="Cambria" panose="02040503050406030204" pitchFamily="18" charset="0"/>
                        <a:ea typeface="Calibri"/>
                        <a:cs typeface="Times New Roman"/>
                      </a:endParaRPr>
                    </a:p>
                  </a:txBody>
                  <a:tcPr marL="0" marR="0" marT="0" marB="0">
                    <a:lnR w="12700" cap="flat" cmpd="sng" algn="ctr">
                      <a:solidFill>
                        <a:schemeClr val="accent4">
                          <a:lumMod val="40000"/>
                          <a:lumOff val="60000"/>
                        </a:schemeClr>
                      </a:solidFill>
                      <a:prstDash val="solid"/>
                      <a:round/>
                      <a:headEnd type="none" w="med" len="med"/>
                      <a:tailEnd type="none" w="med" len="med"/>
                    </a:lnR>
                    <a:noFill/>
                  </a:tcPr>
                </a:tc>
                <a:tc>
                  <a:txBody>
                    <a:bodyPr/>
                    <a:lstStyle/>
                    <a:p>
                      <a:pPr marL="171450" marR="0" indent="-171450" algn="l">
                        <a:lnSpc>
                          <a:spcPct val="115000"/>
                        </a:lnSpc>
                        <a:spcBef>
                          <a:spcPts val="0"/>
                        </a:spcBef>
                        <a:spcAft>
                          <a:spcPts val="0"/>
                        </a:spcAft>
                        <a:buFont typeface="Arial" panose="020B0604020202020204" pitchFamily="34" charset="0"/>
                        <a:buChar char="•"/>
                      </a:pPr>
                      <a:r>
                        <a:rPr lang="en-GB" sz="1400" kern="1200" dirty="0">
                          <a:solidFill>
                            <a:schemeClr val="dk1"/>
                          </a:solidFill>
                          <a:effectLst/>
                          <a:latin typeface="Cambria" panose="02040503050406030204" pitchFamily="18" charset="0"/>
                          <a:ea typeface="+mn-ea"/>
                          <a:cs typeface="+mn-cs"/>
                        </a:rPr>
                        <a:t>programme</a:t>
                      </a:r>
                      <a:r>
                        <a:rPr lang="en-GB" sz="1400" kern="1200" dirty="0">
                          <a:effectLst/>
                          <a:latin typeface="Cambria" panose="02040503050406030204" pitchFamily="18" charset="0"/>
                        </a:rPr>
                        <a:t> development final and VET </a:t>
                      </a:r>
                      <a:r>
                        <a:rPr lang="en-GB" sz="1400" kern="1200" dirty="0" err="1">
                          <a:effectLst/>
                          <a:latin typeface="Cambria" panose="02040503050406030204" pitchFamily="18" charset="0"/>
                        </a:rPr>
                        <a:t>matura</a:t>
                      </a:r>
                      <a:r>
                        <a:rPr lang="en-GB" sz="1400" kern="1200" dirty="0">
                          <a:effectLst/>
                          <a:latin typeface="Cambria" panose="02040503050406030204" pitchFamily="18" charset="0"/>
                        </a:rPr>
                        <a:t> exam</a:t>
                      </a: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accreditation of programmes and HEI</a:t>
                      </a:r>
                      <a:endParaRPr lang="en-US" sz="1400" dirty="0">
                        <a:effectLst/>
                        <a:latin typeface="Cambria" panose="02040503050406030204" pitchFamily="18" charset="0"/>
                      </a:endParaRP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external evaluation</a:t>
                      </a:r>
                      <a:r>
                        <a:rPr lang="en-US" sz="1400" kern="1200" dirty="0">
                          <a:effectLst/>
                          <a:latin typeface="Cambria" panose="02040503050406030204" pitchFamily="18" charset="0"/>
                        </a:rPr>
                        <a:t> of HEI</a:t>
                      </a: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development of qualification standards</a:t>
                      </a:r>
                    </a:p>
                    <a:p>
                      <a:pPr marL="114300" marR="0" indent="-114300" algn="l">
                        <a:lnSpc>
                          <a:spcPct val="115000"/>
                        </a:lnSpc>
                        <a:spcBef>
                          <a:spcPts val="0"/>
                        </a:spcBef>
                        <a:spcAft>
                          <a:spcPts val="0"/>
                        </a:spcAft>
                        <a:buFont typeface="Arial" panose="020B0604020202020204" pitchFamily="34" charset="0"/>
                        <a:buChar char="•"/>
                      </a:pPr>
                      <a:r>
                        <a:rPr lang="en-US" sz="1400" dirty="0">
                          <a:effectLst/>
                          <a:latin typeface="Cambria" panose="02040503050406030204" pitchFamily="18" charset="0"/>
                          <a:ea typeface="Calibri"/>
                          <a:cs typeface="Times New Roman"/>
                        </a:rPr>
                        <a:t>external evaluation of PROAEA</a:t>
                      </a:r>
                    </a:p>
                    <a:p>
                      <a:pPr marL="114300" marR="0" indent="-114300" algn="l">
                        <a:lnSpc>
                          <a:spcPct val="115000"/>
                        </a:lnSpc>
                        <a:spcBef>
                          <a:spcPts val="0"/>
                        </a:spcBef>
                        <a:spcAft>
                          <a:spcPts val="0"/>
                        </a:spcAft>
                        <a:buFont typeface="Arial" panose="020B0604020202020204" pitchFamily="34" charset="0"/>
                        <a:buChar char="•"/>
                      </a:pP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US" sz="1400" dirty="0">
                          <a:effectLst/>
                          <a:latin typeface="Cambria" panose="02040503050406030204" pitchFamily="18" charset="0"/>
                        </a:rPr>
                        <a:t> standards for accreditation of HEI</a:t>
                      </a: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dirty="0">
                          <a:effectLst/>
                          <a:latin typeface="Cambria" panose="02040503050406030204" pitchFamily="18" charset="0"/>
                        </a:rPr>
                        <a:t>GE programme accreditation</a:t>
                      </a:r>
                      <a:endParaRPr lang="en-US" sz="1400" dirty="0">
                        <a:effectLst/>
                        <a:latin typeface="Cambria" panose="02040503050406030204" pitchFamily="18" charset="0"/>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dirty="0">
                          <a:effectLst/>
                          <a:latin typeface="Cambria" panose="02040503050406030204" pitchFamily="18" charset="0"/>
                        </a:rPr>
                        <a:t>VET programme accreditation</a:t>
                      </a:r>
                      <a:endParaRPr lang="en-US" sz="1400" dirty="0">
                        <a:effectLst/>
                        <a:latin typeface="Cambria" panose="02040503050406030204" pitchFamily="18" charset="0"/>
                      </a:endParaRPr>
                    </a:p>
                    <a:p>
                      <a:pPr marL="0" marR="0" indent="0" algn="l">
                        <a:lnSpc>
                          <a:spcPct val="115000"/>
                        </a:lnSpc>
                        <a:spcBef>
                          <a:spcPts val="0"/>
                        </a:spcBef>
                        <a:spcAft>
                          <a:spcPts val="0"/>
                        </a:spcAft>
                        <a:buFont typeface="Arial" panose="020B0604020202020204" pitchFamily="34" charset="0"/>
                        <a:buNone/>
                      </a:pP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noFill/>
                  </a:tcPr>
                </a:tc>
                <a:tc>
                  <a:txBody>
                    <a:bodyPr/>
                    <a:lstStyle/>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adoption of qualification standards</a:t>
                      </a: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work permit for HEI</a:t>
                      </a: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verification of schools</a:t>
                      </a:r>
                      <a:endParaRPr lang="en-US" sz="1400" dirty="0">
                        <a:effectLst/>
                        <a:latin typeface="Cambria" panose="02040503050406030204" pitchFamily="18" charset="0"/>
                      </a:endParaRPr>
                    </a:p>
                    <a:p>
                      <a:pPr marL="114300" marR="0" indent="-114300" algn="l">
                        <a:lnSpc>
                          <a:spcPct val="115000"/>
                        </a:lnSpc>
                        <a:spcBef>
                          <a:spcPts val="0"/>
                        </a:spcBef>
                        <a:spcAft>
                          <a:spcPts val="0"/>
                        </a:spcAft>
                        <a:buFont typeface="Arial" panose="020B0604020202020204" pitchFamily="34" charset="0"/>
                        <a:buChar char="•"/>
                      </a:pPr>
                      <a:r>
                        <a:rPr lang="en-GB" sz="1400" kern="1200" dirty="0">
                          <a:effectLst/>
                          <a:latin typeface="Cambria" panose="02040503050406030204" pitchFamily="18" charset="0"/>
                        </a:rPr>
                        <a:t>GE and VET programme </a:t>
                      </a:r>
                      <a:r>
                        <a:rPr lang="en-US" sz="1400" kern="1200" dirty="0">
                          <a:effectLst/>
                          <a:latin typeface="Cambria" panose="02040503050406030204" pitchFamily="18" charset="0"/>
                        </a:rPr>
                        <a:t>adoption</a:t>
                      </a:r>
                      <a:r>
                        <a:rPr lang="en-US" sz="1400" kern="1200" baseline="0" dirty="0">
                          <a:effectLst/>
                          <a:latin typeface="Cambria" panose="02040503050406030204" pitchFamily="18" charset="0"/>
                        </a:rPr>
                        <a:t> </a:t>
                      </a:r>
                      <a:endParaRPr lang="en-US" sz="1400" dirty="0">
                        <a:effectLst/>
                        <a:latin typeface="Cambria" panose="02040503050406030204" pitchFamily="18" charset="0"/>
                        <a:ea typeface="Calibri"/>
                        <a:cs typeface="Times New Roman"/>
                      </a:endParaRPr>
                    </a:p>
                  </a:txBody>
                  <a:tcPr marL="0" marR="0" marT="0" marB="0">
                    <a:lnL w="12700" cap="flat" cmpd="sng" algn="ctr">
                      <a:solidFill>
                        <a:schemeClr val="accent4">
                          <a:lumMod val="40000"/>
                          <a:lumOff val="60000"/>
                        </a:schemeClr>
                      </a:solidFill>
                      <a:prstDash val="solid"/>
                      <a:round/>
                      <a:headEnd type="none" w="med" len="med"/>
                      <a:tailEnd type="none" w="med" len="med"/>
                    </a:lnL>
                    <a:noFill/>
                  </a:tcPr>
                </a:tc>
                <a:extLst>
                  <a:ext uri="{0D108BD9-81ED-4DB2-BD59-A6C34878D82A}">
                    <a16:rowId xmlns:a16="http://schemas.microsoft.com/office/drawing/2014/main" xmlns="" val="10001"/>
                  </a:ext>
                </a:extLst>
              </a:tr>
            </a:tbl>
          </a:graphicData>
        </a:graphic>
      </p:graphicFrame>
      <p:pic>
        <p:nvPicPr>
          <p:cNvPr id="14" name="Picture 13">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960" y="4757029"/>
            <a:ext cx="743442" cy="701939"/>
          </a:xfrm>
          <a:prstGeom prst="rect">
            <a:avLst/>
          </a:prstGeom>
        </p:spPr>
      </p:pic>
      <p:pic>
        <p:nvPicPr>
          <p:cNvPr id="15" name="Picture 14">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410" y="4757031"/>
            <a:ext cx="743440" cy="701938"/>
          </a:xfrm>
          <a:prstGeom prst="rect">
            <a:avLst/>
          </a:prstGeom>
        </p:spPr>
      </p:pic>
      <p:pic>
        <p:nvPicPr>
          <p:cNvPr id="16" name="Picture 15">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962" y="4757027"/>
            <a:ext cx="743442" cy="701939"/>
          </a:xfrm>
          <a:prstGeom prst="rect">
            <a:avLst/>
          </a:prstGeom>
        </p:spPr>
      </p:pic>
      <p:pic>
        <p:nvPicPr>
          <p:cNvPr id="17" name="Picture 16">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516" y="4757029"/>
            <a:ext cx="743439" cy="701937"/>
          </a:xfrm>
          <a:prstGeom prst="rect">
            <a:avLst/>
          </a:prstGeom>
        </p:spPr>
      </p:pic>
      <p:pic>
        <p:nvPicPr>
          <p:cNvPr id="18" name="Picture 17">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279" y="4757029"/>
            <a:ext cx="743440" cy="701938"/>
          </a:xfrm>
          <a:prstGeom prst="rect">
            <a:avLst/>
          </a:prstGeom>
        </p:spPr>
      </p:pic>
      <p:pic>
        <p:nvPicPr>
          <p:cNvPr id="19" name="Picture 18">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078" y="4757028"/>
            <a:ext cx="743439" cy="701937"/>
          </a:xfrm>
          <a:prstGeom prst="rect">
            <a:avLst/>
          </a:prstGeom>
        </p:spPr>
      </p:pic>
      <p:pic>
        <p:nvPicPr>
          <p:cNvPr id="20" name="Picture 19">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737" y="4757032"/>
            <a:ext cx="743439" cy="701937"/>
          </a:xfrm>
          <a:prstGeom prst="rect">
            <a:avLst/>
          </a:prstGeom>
        </p:spPr>
      </p:pic>
      <p:pic>
        <p:nvPicPr>
          <p:cNvPr id="21" name="Picture 20">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87" y="4765145"/>
            <a:ext cx="743439" cy="701937"/>
          </a:xfrm>
          <a:prstGeom prst="rect">
            <a:avLst/>
          </a:prstGeom>
        </p:spPr>
      </p:pic>
    </p:spTree>
    <p:extLst>
      <p:ext uri="{BB962C8B-B14F-4D97-AF65-F5344CB8AC3E}">
        <p14:creationId xmlns:p14="http://schemas.microsoft.com/office/powerpoint/2010/main" val="678832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9DC42A01-495A-4DC3-92F7-C47D3FCD6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631" y="602427"/>
            <a:ext cx="2887611" cy="4084572"/>
          </a:xfrm>
          <a:prstGeom prst="rect">
            <a:avLst/>
          </a:prstGeom>
        </p:spPr>
      </p:pic>
      <p:pic>
        <p:nvPicPr>
          <p:cNvPr id="15" name="Picture 14">
            <a:extLst>
              <a:ext uri="{FF2B5EF4-FFF2-40B4-BE49-F238E27FC236}">
                <a16:creationId xmlns:a16="http://schemas.microsoft.com/office/drawing/2014/main" xmlns="" id="{070BB457-F2A2-448A-BAA2-BE5DB7F57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340" y="971214"/>
            <a:ext cx="2860863" cy="4037508"/>
          </a:xfrm>
          <a:prstGeom prst="rect">
            <a:avLst/>
          </a:prstGeom>
        </p:spPr>
      </p:pic>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p:txBody>
          <a:bodyPr/>
          <a:lstStyle/>
          <a:p>
            <a:r>
              <a:rPr lang="en-US" dirty="0"/>
              <a:t>Criterion 6</a:t>
            </a:r>
            <a:endParaRPr lang="sr-Latn-RS" dirty="0"/>
          </a:p>
        </p:txBody>
      </p:sp>
      <p:pic>
        <p:nvPicPr>
          <p:cNvPr id="9" name="Picture 8">
            <a:extLst>
              <a:ext uri="{FF2B5EF4-FFF2-40B4-BE49-F238E27FC236}">
                <a16:creationId xmlns:a16="http://schemas.microsoft.com/office/drawing/2014/main" xmlns="" id="{FD7776AF-E238-48B6-BB85-9B6752D3F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376" y="3017519"/>
            <a:ext cx="2706974" cy="3503143"/>
          </a:xfrm>
          <a:prstGeom prst="rect">
            <a:avLst/>
          </a:prstGeom>
        </p:spPr>
      </p:pic>
      <p:pic>
        <p:nvPicPr>
          <p:cNvPr id="11" name="Picture 10">
            <a:extLst>
              <a:ext uri="{FF2B5EF4-FFF2-40B4-BE49-F238E27FC236}">
                <a16:creationId xmlns:a16="http://schemas.microsoft.com/office/drawing/2014/main" xmlns="" id="{092F73C7-8143-4E76-9509-28BD6A5C0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281" y="2531054"/>
            <a:ext cx="3090496" cy="3999465"/>
          </a:xfrm>
          <a:prstGeom prst="rect">
            <a:avLst/>
          </a:prstGeom>
        </p:spPr>
      </p:pic>
      <p:pic>
        <p:nvPicPr>
          <p:cNvPr id="13" name="Picture 12">
            <a:extLst>
              <a:ext uri="{FF2B5EF4-FFF2-40B4-BE49-F238E27FC236}">
                <a16:creationId xmlns:a16="http://schemas.microsoft.com/office/drawing/2014/main" xmlns="" id="{B07DC0ED-D1BF-4956-A6BD-E2F899C3EB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8346" y="1201902"/>
            <a:ext cx="3110439" cy="4389733"/>
          </a:xfrm>
          <a:prstGeom prst="rect">
            <a:avLst/>
          </a:prstGeom>
        </p:spPr>
      </p:pic>
      <p:pic>
        <p:nvPicPr>
          <p:cNvPr id="17" name="Picture 16">
            <a:extLst>
              <a:ext uri="{FF2B5EF4-FFF2-40B4-BE49-F238E27FC236}">
                <a16:creationId xmlns:a16="http://schemas.microsoft.com/office/drawing/2014/main" xmlns="" id="{A6CD742F-949F-4728-9F51-06E6204B75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0246" y="2193778"/>
            <a:ext cx="3133643" cy="4425450"/>
          </a:xfrm>
          <a:prstGeom prst="rect">
            <a:avLst/>
          </a:prstGeom>
        </p:spPr>
      </p:pic>
      <p:pic>
        <p:nvPicPr>
          <p:cNvPr id="19" name="Picture 18">
            <a:extLst>
              <a:ext uri="{FF2B5EF4-FFF2-40B4-BE49-F238E27FC236}">
                <a16:creationId xmlns:a16="http://schemas.microsoft.com/office/drawing/2014/main" xmlns="" id="{B524A287-CB19-49AE-A067-7835C52778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7711" y="1251572"/>
            <a:ext cx="3036581" cy="4290395"/>
          </a:xfrm>
          <a:prstGeom prst="rect">
            <a:avLst/>
          </a:prstGeom>
        </p:spPr>
      </p:pic>
      <p:pic>
        <p:nvPicPr>
          <p:cNvPr id="7" name="Picture 6">
            <a:extLst>
              <a:ext uri="{FF2B5EF4-FFF2-40B4-BE49-F238E27FC236}">
                <a16:creationId xmlns:a16="http://schemas.microsoft.com/office/drawing/2014/main" xmlns="" id="{B896105B-AFE7-40A3-8609-0640DF7547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1409" y="1997184"/>
            <a:ext cx="3275049" cy="4622044"/>
          </a:xfrm>
          <a:prstGeom prst="rect">
            <a:avLst/>
          </a:prstGeom>
        </p:spPr>
      </p:pic>
      <p:pic>
        <p:nvPicPr>
          <p:cNvPr id="21" name="Picture 20">
            <a:extLst>
              <a:ext uri="{FF2B5EF4-FFF2-40B4-BE49-F238E27FC236}">
                <a16:creationId xmlns:a16="http://schemas.microsoft.com/office/drawing/2014/main" xmlns="" id="{3FD93AED-6208-475C-85DC-EB2B2A55E9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6844" y="2589372"/>
            <a:ext cx="2749416" cy="3882830"/>
          </a:xfrm>
          <a:prstGeom prst="rect">
            <a:avLst/>
          </a:prstGeom>
        </p:spPr>
      </p:pic>
      <p:pic>
        <p:nvPicPr>
          <p:cNvPr id="5" name="Content Placeholder 4">
            <a:extLst>
              <a:ext uri="{FF2B5EF4-FFF2-40B4-BE49-F238E27FC236}">
                <a16:creationId xmlns:a16="http://schemas.microsoft.com/office/drawing/2014/main" xmlns="" id="{A7EE3DC3-0170-46C5-8A7B-8969CABA057C}"/>
              </a:ext>
            </a:extLst>
          </p:cNvPr>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a:off x="7436570" y="2989968"/>
            <a:ext cx="2696497" cy="3809890"/>
          </a:xfrm>
        </p:spPr>
      </p:pic>
    </p:spTree>
    <p:extLst>
      <p:ext uri="{BB962C8B-B14F-4D97-AF65-F5344CB8AC3E}">
        <p14:creationId xmlns:p14="http://schemas.microsoft.com/office/powerpoint/2010/main" val="884157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44550" y="2566323"/>
            <a:ext cx="10515600" cy="2241651"/>
          </a:xfrm>
        </p:spPr>
        <p:txBody>
          <a:bodyPr/>
          <a:lstStyle/>
          <a:p>
            <a:r>
              <a:rPr lang="en-US" sz="3200" dirty="0"/>
              <a:t>The referencing process shall involve international experts and the referencing reports shall contain the written statement of at least two international experts from two different countries on the referencing process</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7 </a:t>
            </a:r>
            <a:endParaRPr lang="sr-Latn-RS" sz="3000" dirty="0">
              <a:solidFill>
                <a:schemeClr val="bg1"/>
              </a:solidFill>
            </a:endParaRPr>
          </a:p>
        </p:txBody>
      </p:sp>
    </p:spTree>
    <p:extLst>
      <p:ext uri="{BB962C8B-B14F-4D97-AF65-F5344CB8AC3E}">
        <p14:creationId xmlns:p14="http://schemas.microsoft.com/office/powerpoint/2010/main" val="1671512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xmlns="" id="{961A3356-CC73-441B-8897-D703577856C9}"/>
              </a:ext>
            </a:extLst>
          </p:cNvPr>
          <p:cNvSpPr>
            <a:spLocks noGrp="1"/>
          </p:cNvSpPr>
          <p:nvPr>
            <p:ph type="title"/>
          </p:nvPr>
        </p:nvSpPr>
        <p:spPr/>
        <p:txBody>
          <a:bodyPr/>
          <a:lstStyle/>
          <a:p>
            <a:r>
              <a:rPr lang="en-GB" altLang="en-US" dirty="0">
                <a:ea typeface="MS PGothic" panose="020B0600070205080204" pitchFamily="34" charset="-128"/>
              </a:rPr>
              <a:t>International Experts</a:t>
            </a:r>
          </a:p>
        </p:txBody>
      </p:sp>
      <p:graphicFrame>
        <p:nvGraphicFramePr>
          <p:cNvPr id="2" name="Table 2">
            <a:extLst>
              <a:ext uri="{FF2B5EF4-FFF2-40B4-BE49-F238E27FC236}">
                <a16:creationId xmlns:a16="http://schemas.microsoft.com/office/drawing/2014/main" xmlns="" id="{FFF6F68E-EB25-40EB-B155-52CD5AA492D5}"/>
              </a:ext>
            </a:extLst>
          </p:cNvPr>
          <p:cNvGraphicFramePr>
            <a:graphicFrameLocks noGrp="1"/>
          </p:cNvGraphicFramePr>
          <p:nvPr>
            <p:extLst>
              <p:ext uri="{D42A27DB-BD31-4B8C-83A1-F6EECF244321}">
                <p14:modId xmlns:p14="http://schemas.microsoft.com/office/powerpoint/2010/main" val="4134624316"/>
              </p:ext>
            </p:extLst>
          </p:nvPr>
        </p:nvGraphicFramePr>
        <p:xfrm>
          <a:off x="576072" y="1231899"/>
          <a:ext cx="10777728" cy="5470007"/>
        </p:xfrm>
        <a:graphic>
          <a:graphicData uri="http://schemas.openxmlformats.org/drawingml/2006/table">
            <a:tbl>
              <a:tblPr firstRow="1" bandRow="1">
                <a:tableStyleId>{5C22544A-7EE6-4342-B048-85BDC9FD1C3A}</a:tableStyleId>
              </a:tblPr>
              <a:tblGrid>
                <a:gridCol w="10777728">
                  <a:extLst>
                    <a:ext uri="{9D8B030D-6E8A-4147-A177-3AD203B41FA5}">
                      <a16:colId xmlns:a16="http://schemas.microsoft.com/office/drawing/2014/main" xmlns="" val="4059250236"/>
                    </a:ext>
                  </a:extLst>
                </a:gridCol>
              </a:tblGrid>
              <a:tr h="17046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ambria" panose="02040503050406030204" pitchFamily="18" charset="0"/>
                          <a:ea typeface="Cambria" panose="02040503050406030204" pitchFamily="18" charset="0"/>
                        </a:rPr>
                        <a:t>Professor Mile </a:t>
                      </a:r>
                      <a:r>
                        <a:rPr lang="en-GB" sz="2000" b="1" dirty="0" err="1">
                          <a:solidFill>
                            <a:schemeClr val="tx1"/>
                          </a:solidFill>
                          <a:latin typeface="Cambria" panose="02040503050406030204" pitchFamily="18" charset="0"/>
                          <a:ea typeface="Cambria" panose="02040503050406030204" pitchFamily="18" charset="0"/>
                        </a:rPr>
                        <a:t>Dželalija</a:t>
                      </a:r>
                      <a:r>
                        <a:rPr lang="en-GB" sz="2000" b="1" dirty="0">
                          <a:solidFill>
                            <a:schemeClr val="tx1"/>
                          </a:solidFill>
                          <a:latin typeface="Cambria" panose="02040503050406030204" pitchFamily="18" charset="0"/>
                          <a:ea typeface="Cambria" panose="02040503050406030204" pitchFamily="18" charset="0"/>
                        </a:rPr>
                        <a:t>, PhD</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ambria" panose="02040503050406030204" pitchFamily="18" charset="0"/>
                          <a:ea typeface="Cambria" panose="02040503050406030204" pitchFamily="18" charset="0"/>
                        </a:rPr>
                        <a:t>member of the EQF AG of the EU Commission, National Correspondents for the QF-EHEA of the Council of Europe, Cross-Sectoral Reference Group of the ESCO etc. He has actively participated in the implementation of NQFS in many countries (Serbia, Croatia, Austria, Greece, Montenegro, Poland, Turkey etc.), as well as provided professional support and assistance in drawing up reports on referencing NQF to the EQF (Croatia, Greece, Montenegro).</a:t>
                      </a:r>
                    </a:p>
                  </a:txBody>
                  <a:tcPr anchor="ctr">
                    <a:lnB w="381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173231633"/>
                  </a:ext>
                </a:extLst>
              </a:tr>
              <a:tr h="15588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dirty="0">
                          <a:latin typeface="Cambria" panose="02040503050406030204" pitchFamily="18" charset="0"/>
                          <a:ea typeface="Cambria" panose="02040503050406030204" pitchFamily="18" charset="0"/>
                        </a:rPr>
                        <a:t>Eduard </a:t>
                      </a:r>
                      <a:r>
                        <a:rPr lang="en-GB" sz="2000" b="1" dirty="0" err="1">
                          <a:latin typeface="Cambria" panose="02040503050406030204" pitchFamily="18" charset="0"/>
                          <a:ea typeface="Cambria" panose="02040503050406030204" pitchFamily="18" charset="0"/>
                        </a:rPr>
                        <a:t>Staudecker</a:t>
                      </a:r>
                      <a:r>
                        <a:rPr lang="en-GB" sz="2000" b="1" dirty="0">
                          <a:latin typeface="Cambria" panose="02040503050406030204" pitchFamily="18"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latin typeface="Cambria" panose="02040503050406030204" pitchFamily="18" charset="0"/>
                          <a:ea typeface="Cambria" panose="02040503050406030204" pitchFamily="18" charset="0"/>
                        </a:rPr>
                        <a:t>member of the EQF AG of the European Commission, EUROPASS AG, Advisory Committee for VET, the CEDEFOP governing board and member of the ECVET users’ group at European level etc. In recent past he had the role of an international expert for the implementation of qualifications frameworks in numerous countries (e.g. Poland, Luxemburg, Croatia, Finland, Montenegro). </a:t>
                      </a:r>
                    </a:p>
                  </a:txBody>
                  <a:tcPr anchor="ctr">
                    <a:lnT w="38100" cap="flat" cmpd="sng" algn="ctr">
                      <a:solidFill>
                        <a:schemeClr val="bg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xmlns="" val="446055683"/>
                  </a:ext>
                </a:extLst>
              </a:tr>
              <a:tr h="2143360">
                <a:tc>
                  <a:txBody>
                    <a:bodyPr/>
                    <a:lstStyle/>
                    <a:p>
                      <a:pPr marL="457200" indent="-457200">
                        <a:buFont typeface="Wingdings" panose="05000000000000000000" pitchFamily="2" charset="2"/>
                        <a:buChar char="ü"/>
                      </a:pPr>
                      <a:r>
                        <a:rPr lang="en-GB" altLang="en-US" sz="1800" dirty="0">
                          <a:latin typeface="Cambria" panose="02040503050406030204" pitchFamily="18" charset="0"/>
                          <a:ea typeface="Cambria" panose="02040503050406030204" pitchFamily="18" charset="0"/>
                        </a:rPr>
                        <a:t>Providing expert support in the preparation of the Report on referencing the NQFS to the EQF and in applying methodological guidelines for conducting the process of comparing and referencing national frameworks to the EQF</a:t>
                      </a:r>
                    </a:p>
                    <a:p>
                      <a:pPr marL="457200" indent="-457200">
                        <a:buFont typeface="Wingdings" panose="05000000000000000000" pitchFamily="2" charset="2"/>
                        <a:buChar char="ü"/>
                      </a:pPr>
                      <a:r>
                        <a:rPr lang="en-GB" altLang="en-US" sz="1800" dirty="0">
                          <a:latin typeface="Cambria" panose="02040503050406030204" pitchFamily="18" charset="0"/>
                          <a:ea typeface="Cambria" panose="02040503050406030204" pitchFamily="18" charset="0"/>
                        </a:rPr>
                        <a:t>Holding working meetings and workshops with national experts</a:t>
                      </a:r>
                    </a:p>
                    <a:p>
                      <a:pPr marL="457200" indent="-457200" algn="just">
                        <a:buFont typeface="Wingdings" panose="05000000000000000000" pitchFamily="2" charset="2"/>
                        <a:buChar char="ü"/>
                      </a:pPr>
                      <a:r>
                        <a:rPr lang="en-GB" altLang="en-US" sz="1800" dirty="0">
                          <a:latin typeface="Cambria" panose="02040503050406030204" pitchFamily="18" charset="0"/>
                          <a:ea typeface="Cambria" panose="02040503050406030204" pitchFamily="18" charset="0"/>
                        </a:rPr>
                        <a:t>Preparing comments and recommendations on the Draft Report on Referencing the NQF to the EQF</a:t>
                      </a:r>
                    </a:p>
                    <a:p>
                      <a:pPr marL="457200" indent="-457200">
                        <a:buFont typeface="Wingdings" panose="05000000000000000000" pitchFamily="2" charset="2"/>
                        <a:buChar char="ü"/>
                      </a:pPr>
                      <a:r>
                        <a:rPr lang="en-GB" altLang="en-US" sz="1800" dirty="0">
                          <a:latin typeface="Cambria" panose="02040503050406030204" pitchFamily="18" charset="0"/>
                          <a:ea typeface="Cambria" panose="02040503050406030204" pitchFamily="18" charset="0"/>
                        </a:rPr>
                        <a:t>Giving final assessment of the Referencing Report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Support on reviewing NQFS descriptors</a:t>
                      </a:r>
                      <a:r>
                        <a:rPr lang="en-GB" altLang="en-US"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sr-Latn-RS"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nchor="b">
                    <a:noFill/>
                  </a:tcPr>
                </a:tc>
                <a:extLst>
                  <a:ext uri="{0D108BD9-81ED-4DB2-BD59-A6C34878D82A}">
                    <a16:rowId xmlns:a16="http://schemas.microsoft.com/office/drawing/2014/main" xmlns="" val="8147900"/>
                  </a:ext>
                </a:extLst>
              </a:tr>
            </a:tbl>
          </a:graphicData>
        </a:graphic>
      </p:graphicFrame>
    </p:spTree>
  </p:cSld>
  <p:clrMapOvr>
    <a:masterClrMapping/>
  </p:clrMapOvr>
  <p:transition spd="slow" advTm="7132"/>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experts opinion</a:t>
            </a:r>
            <a:r>
              <a:rPr lang="sr-Latn-RS" dirty="0"/>
              <a:t>s</a:t>
            </a:r>
            <a:endParaRPr lang="en-US" dirty="0"/>
          </a:p>
        </p:txBody>
      </p:sp>
      <p:sp>
        <p:nvSpPr>
          <p:cNvPr id="3" name="Content Placeholder 2"/>
          <p:cNvSpPr>
            <a:spLocks noGrp="1"/>
          </p:cNvSpPr>
          <p:nvPr>
            <p:ph idx="1"/>
          </p:nvPr>
        </p:nvSpPr>
        <p:spPr>
          <a:xfrm>
            <a:off x="838200" y="1030778"/>
            <a:ext cx="10515600" cy="5054745"/>
          </a:xfrm>
        </p:spPr>
        <p:txBody>
          <a:bodyPr/>
          <a:lstStyle/>
          <a:p>
            <a:pPr algn="just">
              <a:lnSpc>
                <a:spcPct val="120000"/>
              </a:lnSpc>
            </a:pPr>
            <a:r>
              <a:rPr lang="en-US" sz="2400" b="1" dirty="0"/>
              <a:t>Mile D</a:t>
            </a:r>
            <a:r>
              <a:rPr lang="sr-Latn-RS" sz="2400" b="1" dirty="0"/>
              <a:t>ž</a:t>
            </a:r>
            <a:r>
              <a:rPr lang="en-US" sz="2400" b="1" dirty="0" err="1"/>
              <a:t>elalija</a:t>
            </a:r>
            <a:r>
              <a:rPr lang="sr-Latn-RS" sz="2400" dirty="0"/>
              <a:t>:</a:t>
            </a:r>
            <a:r>
              <a:rPr lang="sr-Latn-RS" dirty="0"/>
              <a:t> </a:t>
            </a:r>
            <a:r>
              <a:rPr lang="sr-Latn-RS" sz="1900" dirty="0">
                <a:latin typeface="Vijaya" panose="020B0604020202020204" pitchFamily="34" charset="0"/>
                <a:cs typeface="Vijaya" panose="020B0604020202020204" pitchFamily="34" charset="0"/>
              </a:rPr>
              <a:t>„</a:t>
            </a:r>
            <a:r>
              <a:rPr lang="en-GB" sz="1900" b="1" i="1" u="sng" dirty="0">
                <a:cs typeface="Vijaya" panose="020B0604020202020204" pitchFamily="34" charset="0"/>
              </a:rPr>
              <a:t>In my opinion, this referencing report gives enough evidence to confirm the relationship between the NQFS and the EQF, and the QF-EHEA</a:t>
            </a:r>
            <a:r>
              <a:rPr lang="en-GB" sz="1900" i="1" dirty="0">
                <a:cs typeface="Vijaya" panose="020B0604020202020204" pitchFamily="34" charset="0"/>
              </a:rPr>
              <a:t>. The report is consistent with the EQF AG guidance on the referencing reports. For the international users it gives many details on the qualifications systems and thus, better understanding of the system. The report demonstrates the great efforts that have been done by experts from relevant national institutions and their social partners in Serbia, which makes a platform for sustainable implementation of the NQFS.</a:t>
            </a:r>
            <a:r>
              <a:rPr lang="sr-Latn-RS" sz="1900" i="1" dirty="0">
                <a:cs typeface="Vijaya" panose="020B0604020202020204" pitchFamily="34" charset="0"/>
              </a:rPr>
              <a:t>“</a:t>
            </a:r>
          </a:p>
          <a:p>
            <a:pPr algn="just">
              <a:lnSpc>
                <a:spcPct val="120000"/>
              </a:lnSpc>
            </a:pPr>
            <a:r>
              <a:rPr lang="sr-Latn-RS" sz="2400" b="1" dirty="0"/>
              <a:t>Eduard Staudacker</a:t>
            </a:r>
            <a:r>
              <a:rPr lang="sr-Latn-RS" sz="2400" dirty="0"/>
              <a:t>:</a:t>
            </a:r>
            <a:r>
              <a:rPr lang="sr-Latn-RS" dirty="0"/>
              <a:t> </a:t>
            </a:r>
            <a:r>
              <a:rPr lang="sr-Latn-RS" sz="1900" i="1" dirty="0"/>
              <a:t>„</a:t>
            </a:r>
            <a:r>
              <a:rPr lang="en-US" sz="1900" i="1" dirty="0"/>
              <a:t>The report on referencing the Serbian qualifications framework (NQFS) to the European Qualifications Framework gives a clear and comprehensive view on the existing qualifications system and the modernizing and reform processes that are going on in Serbia. The report can be seen as the “</a:t>
            </a:r>
            <a:r>
              <a:rPr lang="en-US" sz="1900" i="1" dirty="0" err="1"/>
              <a:t>sukkus</a:t>
            </a:r>
            <a:r>
              <a:rPr lang="en-US" sz="1900" i="1" dirty="0"/>
              <a:t>” of political and conceptual work of the last years and proves the willingness and readiness of Serbia to create a modern and competitive qualifications system. </a:t>
            </a:r>
            <a:r>
              <a:rPr lang="sr-Latn-RS" sz="1900" i="1" dirty="0"/>
              <a:t>...</a:t>
            </a:r>
            <a:r>
              <a:rPr lang="en-US" sz="1900" i="1" dirty="0"/>
              <a:t> </a:t>
            </a:r>
            <a:r>
              <a:rPr lang="en-US" sz="1900" b="1" i="1" u="sng" dirty="0"/>
              <a:t>it should be noted that from an external viewpoint the main demands concerning the link of the Serbian qualifications framework to the EQF have been me</a:t>
            </a:r>
            <a:r>
              <a:rPr lang="en-US" sz="1900" b="1" i="1" dirty="0"/>
              <a:t>t</a:t>
            </a:r>
            <a:r>
              <a:rPr lang="en-US" sz="1900" i="1" dirty="0"/>
              <a:t>. The framework gives a transparent view of the system of qualifications, provides the foundation for validation, is a model for lifelong learning and makes the political reform processes visible</a:t>
            </a:r>
            <a:r>
              <a:rPr lang="sr-Latn-RS" sz="1900" i="1" dirty="0"/>
              <a:t>“.</a:t>
            </a:r>
            <a:endParaRPr lang="en-US" sz="1900" i="1" dirty="0"/>
          </a:p>
        </p:txBody>
      </p:sp>
    </p:spTree>
    <p:extLst>
      <p:ext uri="{BB962C8B-B14F-4D97-AF65-F5344CB8AC3E}">
        <p14:creationId xmlns:p14="http://schemas.microsoft.com/office/powerpoint/2010/main" val="135414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695325" y="4213366"/>
            <a:ext cx="10829925" cy="2241651"/>
          </a:xfrm>
        </p:spPr>
        <p:txBody>
          <a:bodyPr/>
          <a:lstStyle/>
          <a:p>
            <a:r>
              <a:rPr lang="en-US" sz="3200" dirty="0"/>
              <a:t>The competent authority or authorities shall certify the referencing of the national qualifications frameworks or systems with the EQF. One comprehensive report, setting out the referencing, and the evidence supporting it, shall be published by the competent authorities, including the EQF National Coordination Points, and shall address separately each of the criteria. The same report can be used for self-certification to the Qualifications Framework of the European Higher Education Area, in accordance with the self-certification criteria of the latter</a:t>
            </a:r>
            <a:endParaRPr lang="sr-Latn-RS" sz="3000"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323783"/>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8 </a:t>
            </a:r>
            <a:endParaRPr lang="sr-Latn-RS" sz="3000" dirty="0">
              <a:solidFill>
                <a:schemeClr val="bg1"/>
              </a:solidFill>
            </a:endParaRPr>
          </a:p>
        </p:txBody>
      </p:sp>
    </p:spTree>
    <p:extLst>
      <p:ext uri="{BB962C8B-B14F-4D97-AF65-F5344CB8AC3E}">
        <p14:creationId xmlns:p14="http://schemas.microsoft.com/office/powerpoint/2010/main" val="394069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p:txBody>
          <a:bodyPr/>
          <a:lstStyle/>
          <a:p>
            <a:r>
              <a:rPr lang="en-US" dirty="0"/>
              <a:t>Criterion 8</a:t>
            </a:r>
            <a:endParaRPr lang="sr-Latn-RS" dirty="0"/>
          </a:p>
        </p:txBody>
      </p:sp>
      <p:sp>
        <p:nvSpPr>
          <p:cNvPr id="3" name="Content Placeholder 2">
            <a:extLst>
              <a:ext uri="{FF2B5EF4-FFF2-40B4-BE49-F238E27FC236}">
                <a16:creationId xmlns:a16="http://schemas.microsoft.com/office/drawing/2014/main" xmlns="" id="{8E97D722-B5F5-482D-8AA7-097F5F687BD6}"/>
              </a:ext>
            </a:extLst>
          </p:cNvPr>
          <p:cNvSpPr>
            <a:spLocks noGrp="1"/>
          </p:cNvSpPr>
          <p:nvPr>
            <p:ph idx="1"/>
          </p:nvPr>
        </p:nvSpPr>
        <p:spPr>
          <a:xfrm>
            <a:off x="838200" y="1352550"/>
            <a:ext cx="10515600" cy="4824413"/>
          </a:xfrm>
        </p:spPr>
        <p:txBody>
          <a:bodyPr/>
          <a:lstStyle/>
          <a:p>
            <a:pPr marL="0" indent="0" algn="just">
              <a:buNone/>
            </a:pPr>
            <a:r>
              <a:rPr lang="en-GB" sz="2400" dirty="0"/>
              <a:t>This Report has been prepared and drawn up after consultations have been conducted and consents of all the relevant and competent national bodies obtained, and it represents a Comprehensive Referencing and Self-Certification Report of the NQFS to the EQF, and of the NQFS to QF-EHEA according to all the criteria of the EQF and QF-EHEA with supporting evidence.</a:t>
            </a:r>
          </a:p>
          <a:p>
            <a:pPr marL="0" indent="0" algn="just">
              <a:buNone/>
            </a:pPr>
            <a:r>
              <a:rPr lang="en-US" sz="2400" dirty="0"/>
              <a:t>It covers the latest state of development of the NQFS. The Referencing report will be published on the NCP website.</a:t>
            </a:r>
          </a:p>
          <a:p>
            <a:pPr marL="0" indent="0" algn="just">
              <a:buNone/>
            </a:pPr>
            <a:endParaRPr lang="sr-Latn-RS" sz="2400" dirty="0"/>
          </a:p>
        </p:txBody>
      </p:sp>
    </p:spTree>
    <p:extLst>
      <p:ext uri="{BB962C8B-B14F-4D97-AF65-F5344CB8AC3E}">
        <p14:creationId xmlns:p14="http://schemas.microsoft.com/office/powerpoint/2010/main" val="321909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2679533"/>
            <a:ext cx="10515600" cy="2241651"/>
          </a:xfrm>
        </p:spPr>
        <p:txBody>
          <a:bodyPr/>
          <a:lstStyle/>
          <a:p>
            <a:r>
              <a:rPr lang="en-US" sz="3200" dirty="0"/>
              <a:t>Within 6 months from having referenced or updated the referencing report, Member States and other participating countries shall publish the referencing report and provide relevant information for comparison purposes on the relevant European portal</a:t>
            </a:r>
            <a:endParaRPr lang="sr-Latn-RS" sz="3000"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9 </a:t>
            </a:r>
            <a:endParaRPr lang="sr-Latn-RS" sz="3000" dirty="0">
              <a:solidFill>
                <a:schemeClr val="bg1"/>
              </a:solidFill>
            </a:endParaRPr>
          </a:p>
        </p:txBody>
      </p:sp>
    </p:spTree>
    <p:extLst>
      <p:ext uri="{BB962C8B-B14F-4D97-AF65-F5344CB8AC3E}">
        <p14:creationId xmlns:p14="http://schemas.microsoft.com/office/powerpoint/2010/main" val="3739837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p:txBody>
          <a:bodyPr/>
          <a:lstStyle/>
          <a:p>
            <a:r>
              <a:rPr lang="en-US" dirty="0"/>
              <a:t>Criterion 9</a:t>
            </a:r>
            <a:endParaRPr lang="sr-Latn-RS" dirty="0"/>
          </a:p>
        </p:txBody>
      </p:sp>
      <p:sp>
        <p:nvSpPr>
          <p:cNvPr id="2" name="Content Placeholder 1">
            <a:extLst>
              <a:ext uri="{FF2B5EF4-FFF2-40B4-BE49-F238E27FC236}">
                <a16:creationId xmlns:a16="http://schemas.microsoft.com/office/drawing/2014/main" xmlns="" id="{3316F0FA-8342-4663-81CB-12F4722F2815}"/>
              </a:ext>
            </a:extLst>
          </p:cNvPr>
          <p:cNvSpPr>
            <a:spLocks noGrp="1"/>
          </p:cNvSpPr>
          <p:nvPr>
            <p:ph idx="1"/>
          </p:nvPr>
        </p:nvSpPr>
        <p:spPr>
          <a:xfrm>
            <a:off x="838200" y="1647825"/>
            <a:ext cx="10515600" cy="4776788"/>
          </a:xfrm>
        </p:spPr>
        <p:txBody>
          <a:bodyPr/>
          <a:lstStyle/>
          <a:p>
            <a:pPr marL="0" indent="0" algn="just">
              <a:buNone/>
            </a:pPr>
            <a:r>
              <a:rPr lang="en-US" sz="2400" dirty="0"/>
              <a:t>The report about the Serbian EQF referencing process will be sent to the European Commission. The link to the publication on the NCP website will also be made available.</a:t>
            </a:r>
          </a:p>
          <a:p>
            <a:endParaRPr lang="sr-Latn-RS" sz="2400" dirty="0"/>
          </a:p>
        </p:txBody>
      </p:sp>
    </p:spTree>
    <p:extLst>
      <p:ext uri="{BB962C8B-B14F-4D97-AF65-F5344CB8AC3E}">
        <p14:creationId xmlns:p14="http://schemas.microsoft.com/office/powerpoint/2010/main" val="2608706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3601988"/>
            <a:ext cx="10515600" cy="2241651"/>
          </a:xfrm>
        </p:spPr>
        <p:txBody>
          <a:bodyPr/>
          <a:lstStyle/>
          <a:p>
            <a:r>
              <a:rPr lang="en-US" sz="3200" dirty="0"/>
              <a:t>Further to the referencing process, all newly issued documents related to qualifications that are part of the national qualifications frameworks or systems (e.g. certificates, diplomas, certificate supplements, diploma supplements) and/or qualification registers issued by the competent authorities should contain a clear reference, by way of national qualifications frameworks or systems, to the appropriate EQF level</a:t>
            </a:r>
            <a:endParaRPr lang="sr-Latn-RS" sz="3000"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10 </a:t>
            </a:r>
            <a:endParaRPr lang="sr-Latn-RS" sz="3000" dirty="0">
              <a:solidFill>
                <a:schemeClr val="bg1"/>
              </a:solidFill>
            </a:endParaRPr>
          </a:p>
        </p:txBody>
      </p:sp>
    </p:spTree>
    <p:extLst>
      <p:ext uri="{BB962C8B-B14F-4D97-AF65-F5344CB8AC3E}">
        <p14:creationId xmlns:p14="http://schemas.microsoft.com/office/powerpoint/2010/main" val="277343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2674373"/>
            <a:ext cx="10515600" cy="1789471"/>
          </a:xfrm>
        </p:spPr>
        <p:txBody>
          <a:bodyPr/>
          <a:lstStyle/>
          <a:p>
            <a:r>
              <a:rPr lang="en-US" sz="3200" dirty="0"/>
              <a:t>The responsibilities and/or legal competence of all relevant national bodies involved in the referencing process are clearly determined and published by the competent authorities</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1 </a:t>
            </a:r>
            <a:endParaRPr lang="sr-Latn-RS" sz="3000" dirty="0">
              <a:solidFill>
                <a:schemeClr val="bg1"/>
              </a:solidFill>
            </a:endParaRPr>
          </a:p>
        </p:txBody>
      </p:sp>
    </p:spTree>
    <p:extLst>
      <p:ext uri="{BB962C8B-B14F-4D97-AF65-F5344CB8AC3E}">
        <p14:creationId xmlns:p14="http://schemas.microsoft.com/office/powerpoint/2010/main" val="1281175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p:txBody>
          <a:bodyPr/>
          <a:lstStyle/>
          <a:p>
            <a:r>
              <a:rPr lang="en-US" dirty="0"/>
              <a:t>Criterion 10</a:t>
            </a:r>
            <a:endParaRPr lang="sr-Latn-RS" dirty="0"/>
          </a:p>
        </p:txBody>
      </p:sp>
      <p:sp>
        <p:nvSpPr>
          <p:cNvPr id="3" name="Content Placeholder 2">
            <a:extLst>
              <a:ext uri="{FF2B5EF4-FFF2-40B4-BE49-F238E27FC236}">
                <a16:creationId xmlns:a16="http://schemas.microsoft.com/office/drawing/2014/main" xmlns="" id="{3465449D-6ABE-48CD-B8AC-37AA6E9B4D90}"/>
              </a:ext>
            </a:extLst>
          </p:cNvPr>
          <p:cNvSpPr>
            <a:spLocks noGrp="1"/>
          </p:cNvSpPr>
          <p:nvPr>
            <p:ph idx="1"/>
          </p:nvPr>
        </p:nvSpPr>
        <p:spPr>
          <a:xfrm>
            <a:off x="838200" y="1271016"/>
            <a:ext cx="10436352" cy="4905947"/>
          </a:xfrm>
        </p:spPr>
        <p:txBody>
          <a:bodyPr/>
          <a:lstStyle/>
          <a:p>
            <a:pPr marL="0" indent="0" algn="just">
              <a:buNone/>
            </a:pPr>
            <a:r>
              <a:rPr lang="en-GB" sz="2400" dirty="0"/>
              <a:t>The </a:t>
            </a:r>
            <a:r>
              <a:rPr lang="en-GB" sz="2400" dirty="0" err="1"/>
              <a:t>MoESTD</a:t>
            </a:r>
            <a:r>
              <a:rPr lang="en-GB" sz="2400" dirty="0"/>
              <a:t> shall, upon the publication of the Report, undertake activities in its competence to ensure that all public documents related to the acquired qualification level contain referencing obtained in the NQFS and the EQF, i.e. QF-EHEA. Furthermore, the data on referencing the NQFS to the EQF or QF-EHEA shall be entered into qualifications in the NQFS Register.</a:t>
            </a:r>
            <a:endParaRPr lang="en-US" sz="2400" dirty="0"/>
          </a:p>
        </p:txBody>
      </p:sp>
    </p:spTree>
    <p:extLst>
      <p:ext uri="{BB962C8B-B14F-4D97-AF65-F5344CB8AC3E}">
        <p14:creationId xmlns:p14="http://schemas.microsoft.com/office/powerpoint/2010/main" val="3141841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xmlns="" id="{6BC43D14-E666-4FC4-A09D-5C4D8AB91A3B}"/>
              </a:ext>
            </a:extLst>
          </p:cNvPr>
          <p:cNvSpPr>
            <a:spLocks noGrp="1"/>
          </p:cNvSpPr>
          <p:nvPr>
            <p:ph type="title"/>
          </p:nvPr>
        </p:nvSpPr>
        <p:spPr>
          <a:xfrm>
            <a:off x="838200" y="3590925"/>
            <a:ext cx="10515600" cy="1781175"/>
          </a:xfrm>
        </p:spPr>
        <p:txBody>
          <a:bodyPr/>
          <a:lstStyle/>
          <a:p>
            <a:r>
              <a:rPr lang="en-US" altLang="en-US" b="1" dirty="0">
                <a:solidFill>
                  <a:srgbClr val="9BBB59"/>
                </a:solidFill>
                <a:ea typeface="MS PGothic" panose="020B0600070205080204" pitchFamily="34" charset="-128"/>
              </a:rPr>
              <a:t>FULFILMENT OF QF-EHEA CRITERIA AND PROCEDURES</a:t>
            </a:r>
            <a:endParaRPr lang="en-GB" altLang="en-US" b="1" dirty="0">
              <a:solidFill>
                <a:srgbClr val="9BBB59"/>
              </a:solidFill>
              <a:ea typeface="MS PGothic" panose="020B0600070205080204" pitchFamily="34" charset="-128"/>
            </a:endParaRPr>
          </a:p>
        </p:txBody>
      </p:sp>
      <p:grpSp>
        <p:nvGrpSpPr>
          <p:cNvPr id="8" name="Group 7">
            <a:extLst>
              <a:ext uri="{FF2B5EF4-FFF2-40B4-BE49-F238E27FC236}">
                <a16:creationId xmlns:a16="http://schemas.microsoft.com/office/drawing/2014/main" xmlns="" id="{02F54B35-45F5-41B0-8F11-833DE3904709}"/>
              </a:ext>
            </a:extLst>
          </p:cNvPr>
          <p:cNvGrpSpPr/>
          <p:nvPr/>
        </p:nvGrpSpPr>
        <p:grpSpPr>
          <a:xfrm>
            <a:off x="5200650" y="1100266"/>
            <a:ext cx="1600200" cy="1600200"/>
            <a:chOff x="5200650" y="624016"/>
            <a:chExt cx="1600200" cy="1600200"/>
          </a:xfrm>
        </p:grpSpPr>
        <p:sp>
          <p:nvSpPr>
            <p:cNvPr id="5" name="Oval 4">
              <a:extLst>
                <a:ext uri="{FF2B5EF4-FFF2-40B4-BE49-F238E27FC236}">
                  <a16:creationId xmlns:a16="http://schemas.microsoft.com/office/drawing/2014/main" xmlns="" id="{7D8DF66F-C62B-4700-AA31-B2C3987D3412}"/>
                </a:ext>
              </a:extLst>
            </p:cNvPr>
            <p:cNvSpPr/>
            <p:nvPr/>
          </p:nvSpPr>
          <p:spPr>
            <a:xfrm>
              <a:off x="5200650" y="624016"/>
              <a:ext cx="1600200" cy="1600200"/>
            </a:xfrm>
            <a:prstGeom prst="ellipse">
              <a:avLst/>
            </a:prstGeom>
            <a:noFill/>
            <a:ln w="127000">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7" name="Picture 6">
              <a:extLst>
                <a:ext uri="{FF2B5EF4-FFF2-40B4-BE49-F238E27FC236}">
                  <a16:creationId xmlns:a16="http://schemas.microsoft.com/office/drawing/2014/main" xmlns="" id="{CEFDF8E2-760B-4F77-B9FF-36F79C49E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762" y="990600"/>
              <a:ext cx="1009975" cy="889106"/>
            </a:xfrm>
            <a:prstGeom prst="rect">
              <a:avLst/>
            </a:prstGeom>
          </p:spPr>
        </p:pic>
      </p:grpSp>
    </p:spTree>
    <p:extLst>
      <p:ext uri="{BB962C8B-B14F-4D97-AF65-F5344CB8AC3E}">
        <p14:creationId xmlns:p14="http://schemas.microsoft.com/office/powerpoint/2010/main" val="2611058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7F360-C4A8-CC4C-99EE-7C7C14582029}"/>
              </a:ext>
            </a:extLst>
          </p:cNvPr>
          <p:cNvSpPr>
            <a:spLocks noGrp="1"/>
          </p:cNvSpPr>
          <p:nvPr>
            <p:ph type="title"/>
          </p:nvPr>
        </p:nvSpPr>
        <p:spPr/>
        <p:txBody>
          <a:bodyPr/>
          <a:lstStyle/>
          <a:p>
            <a:r>
              <a:rPr lang="en-US" dirty="0"/>
              <a:t>Criterion 1</a:t>
            </a:r>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2578609"/>
            <a:ext cx="10515600" cy="3598354"/>
          </a:xfrm>
        </p:spPr>
        <p:txBody>
          <a:bodyPr/>
          <a:lstStyle/>
          <a:p>
            <a:endParaRPr lang="en-US" dirty="0"/>
          </a:p>
          <a:p>
            <a:pPr marL="539750" lvl="1" indent="-503238" algn="just">
              <a:buFont typeface="Wingdings" panose="05000000000000000000" pitchFamily="2" charset="2"/>
              <a:buChar char="ü"/>
            </a:pPr>
            <a:r>
              <a:rPr lang="en-US" sz="2600" dirty="0"/>
              <a:t>The responsibility of NQFS development as a whole, including the domain of qualifications attained in higher education, belongs to the Ministry of Education, Science, and Technological development, which, through the resolute cooperation, supervised and managed the work of many different working groups, official bodies and/or stakeholders during this process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xmlns="" id="{C7729571-5710-493A-961E-AD280C114495}"/>
              </a:ext>
            </a:extLst>
          </p:cNvPr>
          <p:cNvSpPr txBox="1">
            <a:spLocks/>
          </p:cNvSpPr>
          <p:nvPr/>
        </p:nvSpPr>
        <p:spPr bwMode="auto">
          <a:xfrm>
            <a:off x="838200" y="1213105"/>
            <a:ext cx="10515600" cy="1365504"/>
          </a:xfrm>
          <a:prstGeom prst="rect">
            <a:avLst/>
          </a:prstGeom>
          <a:solidFill>
            <a:schemeClr val="accent4">
              <a:lumMod val="20000"/>
              <a:lumOff val="80000"/>
            </a:schemeClr>
          </a:solidFill>
          <a:ln>
            <a:noFill/>
          </a:ln>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 national framework for higher education qualifications and the body or bodies responsible for its development are designated by the national ministry with responsibility for higher education</a:t>
            </a:r>
          </a:p>
        </p:txBody>
      </p:sp>
    </p:spTree>
    <p:extLst>
      <p:ext uri="{BB962C8B-B14F-4D97-AF65-F5344CB8AC3E}">
        <p14:creationId xmlns:p14="http://schemas.microsoft.com/office/powerpoint/2010/main" val="1877646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7F360-C4A8-CC4C-99EE-7C7C14582029}"/>
              </a:ext>
            </a:extLst>
          </p:cNvPr>
          <p:cNvSpPr>
            <a:spLocks noGrp="1"/>
          </p:cNvSpPr>
          <p:nvPr>
            <p:ph type="title"/>
          </p:nvPr>
        </p:nvSpPr>
        <p:spPr/>
        <p:txBody>
          <a:bodyPr/>
          <a:lstStyle/>
          <a:p>
            <a:r>
              <a:rPr lang="en-US" dirty="0"/>
              <a:t>Criterion 2</a:t>
            </a:r>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1122219"/>
            <a:ext cx="10515600" cy="1506682"/>
          </a:xfrm>
          <a:solidFill>
            <a:schemeClr val="accent4">
              <a:lumMod val="20000"/>
              <a:lumOff val="80000"/>
            </a:schemeClr>
          </a:solidFill>
        </p:spPr>
        <p:txBody>
          <a:bodyPr anchor="ctr"/>
          <a:lstStyle/>
          <a:p>
            <a:pPr marL="0" indent="0" algn="ctr">
              <a:buNone/>
            </a:pPr>
            <a:r>
              <a:rPr lang="en-US" dirty="0"/>
              <a:t>There is a clear and demonstrable link between the qualifications in the national framework and the cycle qualification descriptors of the European framework</a:t>
            </a:r>
          </a:p>
        </p:txBody>
      </p:sp>
    </p:spTree>
    <p:extLst>
      <p:ext uri="{BB962C8B-B14F-4D97-AF65-F5344CB8AC3E}">
        <p14:creationId xmlns:p14="http://schemas.microsoft.com/office/powerpoint/2010/main" val="4032996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6915150" y="1122218"/>
            <a:ext cx="4438650" cy="5054745"/>
          </a:xfrm>
        </p:spPr>
        <p:txBody>
          <a:bodyPr/>
          <a:lstStyle/>
          <a:p>
            <a:pPr marL="0" indent="0">
              <a:buNone/>
            </a:pPr>
            <a:r>
              <a:rPr lang="en-US" b="1" dirty="0"/>
              <a:t>Comparison of NQFS, EQF and QF-EHEA by structure</a:t>
            </a:r>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192" y="342899"/>
            <a:ext cx="5675376" cy="6080760"/>
          </a:xfrm>
          <a:prstGeom prst="rect">
            <a:avLst/>
          </a:prstGeom>
        </p:spPr>
      </p:pic>
    </p:spTree>
    <p:extLst>
      <p:ext uri="{BB962C8B-B14F-4D97-AF65-F5344CB8AC3E}">
        <p14:creationId xmlns:p14="http://schemas.microsoft.com/office/powerpoint/2010/main" val="90453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6886575" y="1122218"/>
            <a:ext cx="4467224" cy="5054745"/>
          </a:xfrm>
        </p:spPr>
        <p:txBody>
          <a:bodyPr/>
          <a:lstStyle/>
          <a:p>
            <a:pPr marL="0" indent="0">
              <a:buNone/>
            </a:pPr>
            <a:r>
              <a:rPr lang="en-US" b="1" dirty="0"/>
              <a:t>Linguistic comparison of NQFS descriptors and Dublin descriptors</a:t>
            </a:r>
            <a:endParaRPr lang="en-US" dirty="0"/>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4957" y="123567"/>
            <a:ext cx="4768658" cy="6524368"/>
          </a:xfrm>
          <a:prstGeom prst="rect">
            <a:avLst/>
          </a:prstGeom>
        </p:spPr>
      </p:pic>
    </p:spTree>
    <p:extLst>
      <p:ext uri="{BB962C8B-B14F-4D97-AF65-F5344CB8AC3E}">
        <p14:creationId xmlns:p14="http://schemas.microsoft.com/office/powerpoint/2010/main" val="694296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6800850" y="1122218"/>
            <a:ext cx="4552949" cy="5054745"/>
          </a:xfrm>
        </p:spPr>
        <p:txBody>
          <a:bodyPr/>
          <a:lstStyle/>
          <a:p>
            <a:pPr marL="0" indent="0">
              <a:buNone/>
            </a:pPr>
            <a:r>
              <a:rPr lang="en-US" b="1" dirty="0"/>
              <a:t>Linguistic comparison of NQFS descriptors and Dublin descriptors</a:t>
            </a:r>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34" y="140043"/>
            <a:ext cx="4424758" cy="6622196"/>
          </a:xfrm>
          <a:prstGeom prst="rect">
            <a:avLst/>
          </a:prstGeom>
        </p:spPr>
      </p:pic>
    </p:spTree>
    <p:extLst>
      <p:ext uri="{BB962C8B-B14F-4D97-AF65-F5344CB8AC3E}">
        <p14:creationId xmlns:p14="http://schemas.microsoft.com/office/powerpoint/2010/main" val="727069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7248524" y="1122218"/>
            <a:ext cx="4105275" cy="5054745"/>
          </a:xfrm>
        </p:spPr>
        <p:txBody>
          <a:bodyPr/>
          <a:lstStyle/>
          <a:p>
            <a:pPr marL="0" indent="0">
              <a:buNone/>
            </a:pPr>
            <a:r>
              <a:rPr lang="en-US" b="1" dirty="0"/>
              <a:t>Linguistic comparison of NQFS descriptors and Dublin descriptors</a:t>
            </a:r>
            <a:endParaRPr lang="en-US" dirty="0"/>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141" y="140044"/>
            <a:ext cx="4790138" cy="6565556"/>
          </a:xfrm>
          <a:prstGeom prst="rect">
            <a:avLst/>
          </a:prstGeom>
        </p:spPr>
      </p:pic>
    </p:spTree>
    <p:extLst>
      <p:ext uri="{BB962C8B-B14F-4D97-AF65-F5344CB8AC3E}">
        <p14:creationId xmlns:p14="http://schemas.microsoft.com/office/powerpoint/2010/main" val="1058066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1CD760-75EF-44C0-B64C-D5D1CCC1CB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6538"/>
          <a:stretch/>
        </p:blipFill>
        <p:spPr>
          <a:xfrm>
            <a:off x="598140" y="378070"/>
            <a:ext cx="5755504" cy="237392"/>
          </a:xfrm>
          <a:prstGeom prst="rect">
            <a:avLst/>
          </a:prstGeom>
        </p:spPr>
      </p:pic>
      <p:pic>
        <p:nvPicPr>
          <p:cNvPr id="6" name="Picture 5">
            <a:extLst>
              <a:ext uri="{FF2B5EF4-FFF2-40B4-BE49-F238E27FC236}">
                <a16:creationId xmlns:a16="http://schemas.microsoft.com/office/drawing/2014/main" xmlns="" id="{AC4E2035-A937-4C44-8C62-8F67E9983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86" y="686414"/>
            <a:ext cx="4081994" cy="6171586"/>
          </a:xfrm>
          <a:prstGeom prst="rect">
            <a:avLst/>
          </a:prstGeom>
        </p:spPr>
      </p:pic>
      <p:pic>
        <p:nvPicPr>
          <p:cNvPr id="4" name="Picture 3">
            <a:extLst>
              <a:ext uri="{FF2B5EF4-FFF2-40B4-BE49-F238E27FC236}">
                <a16:creationId xmlns:a16="http://schemas.microsoft.com/office/drawing/2014/main" xmlns="" id="{6A746257-DCB7-40D9-8097-0ABD68D7B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076" y="496766"/>
            <a:ext cx="5675376" cy="6080760"/>
          </a:xfrm>
          <a:prstGeom prst="rect">
            <a:avLst/>
          </a:prstGeom>
        </p:spPr>
      </p:pic>
    </p:spTree>
    <p:extLst>
      <p:ext uri="{BB962C8B-B14F-4D97-AF65-F5344CB8AC3E}">
        <p14:creationId xmlns:p14="http://schemas.microsoft.com/office/powerpoint/2010/main" val="2629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p:txBody>
          <a:bodyPr/>
          <a:lstStyle/>
          <a:p>
            <a:pPr marL="0" indent="0" algn="ctr">
              <a:buNone/>
            </a:pPr>
            <a:r>
              <a:rPr lang="en-US" sz="3500" b="1" dirty="0"/>
              <a:t>The Law on NQFS</a:t>
            </a:r>
          </a:p>
          <a:p>
            <a:pPr marL="0" indent="0" algn="ctr">
              <a:buNone/>
            </a:pPr>
            <a:r>
              <a:rPr lang="en-US" dirty="0"/>
              <a:t>II QUALIFICATIONS FRAMEWORK</a:t>
            </a:r>
          </a:p>
          <a:p>
            <a:pPr marL="0" indent="0" algn="ctr">
              <a:buNone/>
            </a:pPr>
            <a:r>
              <a:rPr lang="en-US" dirty="0"/>
              <a:t>Qualification levels</a:t>
            </a:r>
          </a:p>
          <a:p>
            <a:pPr marL="0" indent="0" algn="ctr">
              <a:buNone/>
            </a:pPr>
            <a:r>
              <a:rPr lang="en-US" dirty="0"/>
              <a:t>Article 5</a:t>
            </a:r>
          </a:p>
          <a:p>
            <a:endParaRPr lang="en-US" dirty="0"/>
          </a:p>
          <a:p>
            <a:pPr marL="0" indent="0" algn="just">
              <a:buNone/>
            </a:pPr>
            <a:r>
              <a:rPr lang="en-US" dirty="0"/>
              <a:t>Qualifications in NQFS are classified into eight (8) levels and four (4) sublevels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780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624DDCB-FD37-4F9E-9F10-9D8D29D5866D}"/>
              </a:ext>
            </a:extLst>
          </p:cNvPr>
          <p:cNvSpPr>
            <a:spLocks noGrp="1"/>
          </p:cNvSpPr>
          <p:nvPr>
            <p:ph idx="1"/>
          </p:nvPr>
        </p:nvSpPr>
        <p:spPr>
          <a:xfrm>
            <a:off x="838200" y="568412"/>
            <a:ext cx="10235184" cy="5978692"/>
          </a:xfrm>
        </p:spPr>
        <p:txBody>
          <a:bodyPr/>
          <a:lstStyle/>
          <a:p>
            <a:pPr algn="just"/>
            <a:r>
              <a:rPr lang="en-GB" sz="2200" b="1" dirty="0" err="1"/>
              <a:t>MoESTD</a:t>
            </a:r>
            <a:r>
              <a:rPr lang="en-GB" sz="2200" b="1" dirty="0"/>
              <a:t> </a:t>
            </a:r>
            <a:r>
              <a:rPr lang="en-GB" sz="2200" dirty="0"/>
              <a:t>is EQF</a:t>
            </a:r>
            <a:r>
              <a:rPr lang="en-GB" sz="2200" b="1" dirty="0"/>
              <a:t> NCP </a:t>
            </a:r>
            <a:r>
              <a:rPr lang="en-GB" sz="2200" dirty="0"/>
              <a:t>responsible for involving key bodies and institutions in referencing process </a:t>
            </a:r>
            <a:r>
              <a:rPr lang="en-GB" sz="2200" dirty="0">
                <a:hlinkClick r:id="rId3" action="ppaction://hlinkfile"/>
              </a:rPr>
              <a:t>noks.mpn.gov.rs</a:t>
            </a:r>
            <a:r>
              <a:rPr lang="en-GB" sz="2200" dirty="0"/>
              <a:t> </a:t>
            </a:r>
            <a:endParaRPr lang="en-GB" sz="2200" b="1" dirty="0"/>
          </a:p>
          <a:p>
            <a:pPr algn="just"/>
            <a:r>
              <a:rPr lang="en-GB" sz="2200" b="1" dirty="0"/>
              <a:t>Inter-Ministerial Working Group</a:t>
            </a:r>
            <a:r>
              <a:rPr lang="en-GB" sz="2200" dirty="0"/>
              <a:t>, established by the </a:t>
            </a:r>
            <a:r>
              <a:rPr lang="en-GB" sz="2200" dirty="0" err="1"/>
              <a:t>MoESTD</a:t>
            </a:r>
            <a:r>
              <a:rPr lang="en-GB" sz="2200" dirty="0"/>
              <a:t> (2017.) </a:t>
            </a:r>
          </a:p>
          <a:p>
            <a:pPr lvl="0" algn="just"/>
            <a:endParaRPr lang="en-GB" sz="2400" b="1" dirty="0"/>
          </a:p>
          <a:p>
            <a:pPr lvl="0" algn="just"/>
            <a:endParaRPr lang="en-GB" sz="2400" b="1" dirty="0"/>
          </a:p>
          <a:p>
            <a:pPr lvl="0" algn="just"/>
            <a:endParaRPr lang="en-GB" sz="2400" b="1" dirty="0"/>
          </a:p>
          <a:p>
            <a:pPr lvl="1" algn="just"/>
            <a:endParaRPr lang="en-GB" sz="2300" b="1" dirty="0"/>
          </a:p>
          <a:p>
            <a:pPr lvl="1" algn="just"/>
            <a:endParaRPr lang="en-GB" sz="2300" b="1" dirty="0"/>
          </a:p>
          <a:p>
            <a:pPr marL="1255713" lvl="1" algn="just"/>
            <a:r>
              <a:rPr lang="en-GB" sz="2000" b="1" dirty="0"/>
              <a:t>Government</a:t>
            </a:r>
            <a:r>
              <a:rPr lang="en-GB" sz="2000" dirty="0"/>
              <a:t>: ministries responsible for education, for labour and employment, for economy, for finance, for youth, for public administration and local self-government, Public Policy Secretariat, National Employment Service, Statistical Office of the Republic of Serbia;</a:t>
            </a:r>
            <a:endParaRPr lang="sr-Latn-RS" sz="2000" dirty="0"/>
          </a:p>
          <a:p>
            <a:pPr marL="1255713" lvl="1" algn="just"/>
            <a:r>
              <a:rPr lang="en-GB" sz="2000" b="1" dirty="0"/>
              <a:t>Quality assurance institutions</a:t>
            </a:r>
            <a:r>
              <a:rPr lang="en-GB" sz="2000" dirty="0"/>
              <a:t>: education institutes, Commission for Accreditation and Quality Assurance in HE, national councils, Conference of Universities of Serbia, Conference of Academies of Applied Studies in Serbia; </a:t>
            </a:r>
            <a:endParaRPr lang="sr-Latn-RS" sz="2000" dirty="0"/>
          </a:p>
          <a:p>
            <a:pPr marL="1255713" lvl="1" algn="just"/>
            <a:r>
              <a:rPr lang="en-GB" sz="2000" b="1" dirty="0"/>
              <a:t>Social partners</a:t>
            </a:r>
            <a:r>
              <a:rPr lang="en-GB" sz="2000" dirty="0"/>
              <a:t>: Serbian Chamber of Commerce, trade unions, employer associations.</a:t>
            </a:r>
            <a:endParaRPr lang="sr-Latn-RS" sz="2000" dirty="0"/>
          </a:p>
        </p:txBody>
      </p:sp>
      <p:sp>
        <p:nvSpPr>
          <p:cNvPr id="2" name="TextBox 1">
            <a:extLst>
              <a:ext uri="{FF2B5EF4-FFF2-40B4-BE49-F238E27FC236}">
                <a16:creationId xmlns:a16="http://schemas.microsoft.com/office/drawing/2014/main" xmlns="" id="{DDC51C88-C6EA-46B1-ABED-441F99D41C4C}"/>
              </a:ext>
            </a:extLst>
          </p:cNvPr>
          <p:cNvSpPr txBox="1"/>
          <p:nvPr/>
        </p:nvSpPr>
        <p:spPr>
          <a:xfrm>
            <a:off x="5636525" y="2975212"/>
            <a:ext cx="914400" cy="914400"/>
          </a:xfrm>
          <a:prstGeom prst="rect">
            <a:avLst/>
          </a:prstGeom>
          <a:noFill/>
        </p:spPr>
        <p:txBody>
          <a:bodyPr wrap="square" rtlCol="0">
            <a:spAutoFit/>
          </a:bodyPr>
          <a:lstStyle/>
          <a:p>
            <a:endParaRPr lang="sr-Latn-RS" dirty="0"/>
          </a:p>
        </p:txBody>
      </p:sp>
      <p:sp>
        <p:nvSpPr>
          <p:cNvPr id="3" name="TextBox 2">
            <a:extLst>
              <a:ext uri="{FF2B5EF4-FFF2-40B4-BE49-F238E27FC236}">
                <a16:creationId xmlns:a16="http://schemas.microsoft.com/office/drawing/2014/main" xmlns="" id="{44B8C09D-3CE4-4257-9C3B-2B8DCEE01E50}"/>
              </a:ext>
            </a:extLst>
          </p:cNvPr>
          <p:cNvSpPr txBox="1"/>
          <p:nvPr/>
        </p:nvSpPr>
        <p:spPr>
          <a:xfrm>
            <a:off x="838200" y="2106659"/>
            <a:ext cx="10235184" cy="1384995"/>
          </a:xfrm>
          <a:prstGeom prst="rect">
            <a:avLst/>
          </a:prstGeom>
          <a:solidFill>
            <a:schemeClr val="accent4">
              <a:lumMod val="20000"/>
              <a:lumOff val="80000"/>
            </a:schemeClr>
          </a:solidFill>
        </p:spPr>
        <p:txBody>
          <a:bodyPr wrap="square" rtlCol="0">
            <a:spAutoFit/>
          </a:bodyPr>
          <a:lstStyle/>
          <a:p>
            <a:pPr algn="ctr"/>
            <a:r>
              <a:rPr lang="en-GB" sz="2100" dirty="0">
                <a:latin typeface="Cambria" panose="02040503050406030204" pitchFamily="18" charset="0"/>
                <a:ea typeface="Cambria" panose="02040503050406030204" pitchFamily="18" charset="0"/>
              </a:rPr>
              <a:t>Along with the development of the legislative framework, WG defined </a:t>
            </a:r>
            <a:r>
              <a:rPr lang="en-GB" sz="2100" b="1" dirty="0">
                <a:latin typeface="Cambria" panose="02040503050406030204" pitchFamily="18" charset="0"/>
                <a:ea typeface="Cambria" panose="02040503050406030204" pitchFamily="18" charset="0"/>
              </a:rPr>
              <a:t>The plan of referencing activities</a:t>
            </a:r>
            <a:r>
              <a:rPr lang="en-GB" sz="2100" dirty="0">
                <a:latin typeface="Cambria" panose="02040503050406030204" pitchFamily="18" charset="0"/>
                <a:ea typeface="Cambria" panose="02040503050406030204" pitchFamily="18" charset="0"/>
              </a:rPr>
              <a:t> based on the National Action Plan for the establishment and implementation of the NQFS and proposed bodies participating in the referencing process. </a:t>
            </a:r>
          </a:p>
        </p:txBody>
      </p:sp>
      <p:sp>
        <p:nvSpPr>
          <p:cNvPr id="4" name="TextBox 3">
            <a:extLst>
              <a:ext uri="{FF2B5EF4-FFF2-40B4-BE49-F238E27FC236}">
                <a16:creationId xmlns:a16="http://schemas.microsoft.com/office/drawing/2014/main" xmlns="" id="{B218F212-68EE-4798-94A0-9D48E44EA679}"/>
              </a:ext>
            </a:extLst>
          </p:cNvPr>
          <p:cNvSpPr txBox="1"/>
          <p:nvPr/>
        </p:nvSpPr>
        <p:spPr>
          <a:xfrm>
            <a:off x="6550925" y="9648967"/>
            <a:ext cx="2442950" cy="382137"/>
          </a:xfrm>
          <a:prstGeom prst="rect">
            <a:avLst/>
          </a:prstGeom>
          <a:noFill/>
        </p:spPr>
        <p:txBody>
          <a:bodyPr wrap="square" rtlCol="0">
            <a:spAutoFit/>
          </a:bodyPr>
          <a:lstStyle/>
          <a:p>
            <a:endParaRPr lang="sr-Latn-RS" dirty="0"/>
          </a:p>
        </p:txBody>
      </p:sp>
      <p:pic>
        <p:nvPicPr>
          <p:cNvPr id="8" name="Picture 7">
            <a:extLst>
              <a:ext uri="{FF2B5EF4-FFF2-40B4-BE49-F238E27FC236}">
                <a16:creationId xmlns:a16="http://schemas.microsoft.com/office/drawing/2014/main" xmlns="" id="{EB4C4B38-320F-43B5-B278-0E0AA4FA7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54" y="4517820"/>
            <a:ext cx="1137524" cy="1024162"/>
          </a:xfrm>
          <a:prstGeom prst="rect">
            <a:avLst/>
          </a:prstGeom>
        </p:spPr>
      </p:pic>
    </p:spTree>
    <p:extLst>
      <p:ext uri="{BB962C8B-B14F-4D97-AF65-F5344CB8AC3E}">
        <p14:creationId xmlns:p14="http://schemas.microsoft.com/office/powerpoint/2010/main" val="623823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1CD760-75EF-44C0-B64C-D5D1CCC1CB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6538"/>
          <a:stretch/>
        </p:blipFill>
        <p:spPr>
          <a:xfrm>
            <a:off x="598140" y="378070"/>
            <a:ext cx="5755504" cy="237392"/>
          </a:xfrm>
          <a:prstGeom prst="rect">
            <a:avLst/>
          </a:prstGeom>
        </p:spPr>
      </p:pic>
      <p:pic>
        <p:nvPicPr>
          <p:cNvPr id="6" name="Picture 5">
            <a:extLst>
              <a:ext uri="{FF2B5EF4-FFF2-40B4-BE49-F238E27FC236}">
                <a16:creationId xmlns:a16="http://schemas.microsoft.com/office/drawing/2014/main" xmlns="" id="{AC4E2035-A937-4C44-8C62-8F67E9983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86" y="686414"/>
            <a:ext cx="4081994" cy="6171586"/>
          </a:xfrm>
          <a:prstGeom prst="rect">
            <a:avLst/>
          </a:prstGeom>
        </p:spPr>
      </p:pic>
      <p:pic>
        <p:nvPicPr>
          <p:cNvPr id="8" name="Picture 7">
            <a:extLst>
              <a:ext uri="{FF2B5EF4-FFF2-40B4-BE49-F238E27FC236}">
                <a16:creationId xmlns:a16="http://schemas.microsoft.com/office/drawing/2014/main" xmlns="" id="{D2ED1869-3D1B-4630-ACEF-24F531761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209" y="378069"/>
            <a:ext cx="5205596" cy="6348045"/>
          </a:xfrm>
          <a:prstGeom prst="rect">
            <a:avLst/>
          </a:prstGeom>
        </p:spPr>
      </p:pic>
    </p:spTree>
    <p:extLst>
      <p:ext uri="{BB962C8B-B14F-4D97-AF65-F5344CB8AC3E}">
        <p14:creationId xmlns:p14="http://schemas.microsoft.com/office/powerpoint/2010/main" val="818442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1CD760-75EF-44C0-B64C-D5D1CCC1CB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6538"/>
          <a:stretch/>
        </p:blipFill>
        <p:spPr>
          <a:xfrm>
            <a:off x="598140" y="378070"/>
            <a:ext cx="5755504" cy="237392"/>
          </a:xfrm>
          <a:prstGeom prst="rect">
            <a:avLst/>
          </a:prstGeom>
        </p:spPr>
      </p:pic>
      <p:pic>
        <p:nvPicPr>
          <p:cNvPr id="6" name="Picture 5">
            <a:extLst>
              <a:ext uri="{FF2B5EF4-FFF2-40B4-BE49-F238E27FC236}">
                <a16:creationId xmlns:a16="http://schemas.microsoft.com/office/drawing/2014/main" xmlns="" id="{AC4E2035-A937-4C44-8C62-8F67E9983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86" y="686414"/>
            <a:ext cx="4081994" cy="6171586"/>
          </a:xfrm>
          <a:prstGeom prst="rect">
            <a:avLst/>
          </a:prstGeom>
        </p:spPr>
      </p:pic>
      <p:pic>
        <p:nvPicPr>
          <p:cNvPr id="7" name="Picture 6">
            <a:extLst>
              <a:ext uri="{FF2B5EF4-FFF2-40B4-BE49-F238E27FC236}">
                <a16:creationId xmlns:a16="http://schemas.microsoft.com/office/drawing/2014/main" xmlns="" id="{27EB7235-A391-420A-AC75-C0BBAD0CAF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372" y="255452"/>
            <a:ext cx="4768658" cy="6524368"/>
          </a:xfrm>
          <a:prstGeom prst="rect">
            <a:avLst/>
          </a:prstGeom>
        </p:spPr>
      </p:pic>
    </p:spTree>
    <p:extLst>
      <p:ext uri="{BB962C8B-B14F-4D97-AF65-F5344CB8AC3E}">
        <p14:creationId xmlns:p14="http://schemas.microsoft.com/office/powerpoint/2010/main" val="2489948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633" t="5017" r="12046" b="70225"/>
          <a:stretch/>
        </p:blipFill>
        <p:spPr>
          <a:xfrm>
            <a:off x="1002322" y="76193"/>
            <a:ext cx="9390185" cy="4398126"/>
          </a:xfrm>
          <a:prstGeom prst="rect">
            <a:avLst/>
          </a:prstGeom>
        </p:spPr>
      </p:pic>
      <p:sp>
        <p:nvSpPr>
          <p:cNvPr id="5" name="Content Placeholder 3">
            <a:extLst>
              <a:ext uri="{FF2B5EF4-FFF2-40B4-BE49-F238E27FC236}">
                <a16:creationId xmlns:a16="http://schemas.microsoft.com/office/drawing/2014/main" xmlns="" id="{CF5DDFE7-584D-4A52-A698-C10649DCD895}"/>
              </a:ext>
            </a:extLst>
          </p:cNvPr>
          <p:cNvSpPr txBox="1">
            <a:spLocks/>
          </p:cNvSpPr>
          <p:nvPr/>
        </p:nvSpPr>
        <p:spPr bwMode="auto">
          <a:xfrm>
            <a:off x="829274" y="5084890"/>
            <a:ext cx="10515600" cy="169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Posses advanced academic and/or professional knowledge </a:t>
            </a:r>
            <a:r>
              <a:rPr lang="en-US" dirty="0"/>
              <a:t>related to theories, principles and processes, including evaluation, critical understanding and application: </a:t>
            </a:r>
            <a:r>
              <a:rPr lang="en-US" u="sng" dirty="0"/>
              <a:t>in a field of learning and/or work (sublevel 6.1)</a:t>
            </a:r>
            <a:r>
              <a:rPr lang="en-US" dirty="0"/>
              <a:t> or narrow specialist field (sublevel 6.2).</a:t>
            </a:r>
          </a:p>
        </p:txBody>
      </p:sp>
    </p:spTree>
    <p:extLst>
      <p:ext uri="{BB962C8B-B14F-4D97-AF65-F5344CB8AC3E}">
        <p14:creationId xmlns:p14="http://schemas.microsoft.com/office/powerpoint/2010/main" val="2460840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7F360-C4A8-CC4C-99EE-7C7C14582029}"/>
              </a:ext>
            </a:extLst>
          </p:cNvPr>
          <p:cNvSpPr>
            <a:spLocks noGrp="1"/>
          </p:cNvSpPr>
          <p:nvPr>
            <p:ph type="title"/>
          </p:nvPr>
        </p:nvSpPr>
        <p:spPr/>
        <p:txBody>
          <a:bodyPr/>
          <a:lstStyle/>
          <a:p>
            <a:r>
              <a:rPr lang="en-US" dirty="0"/>
              <a:t>Criterion 3</a:t>
            </a:r>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1122218"/>
            <a:ext cx="10515600" cy="1497157"/>
          </a:xfrm>
          <a:solidFill>
            <a:schemeClr val="accent4">
              <a:lumMod val="20000"/>
              <a:lumOff val="80000"/>
            </a:schemeClr>
          </a:solidFill>
        </p:spPr>
        <p:txBody>
          <a:bodyPr anchor="ctr"/>
          <a:lstStyle/>
          <a:p>
            <a:pPr marL="0" indent="0" algn="ctr">
              <a:buNone/>
            </a:pPr>
            <a:r>
              <a:rPr lang="en-US" dirty="0"/>
              <a:t>The national framework and its qualifications are demonstrable based on learning outcomes and the qualifications are correlated through ECTS</a:t>
            </a:r>
          </a:p>
        </p:txBody>
      </p:sp>
    </p:spTree>
    <p:extLst>
      <p:ext uri="{BB962C8B-B14F-4D97-AF65-F5344CB8AC3E}">
        <p14:creationId xmlns:p14="http://schemas.microsoft.com/office/powerpoint/2010/main" val="2889732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31CF77-E6FA-40C0-9CC6-2510E5A57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577" y="145637"/>
            <a:ext cx="6577703" cy="6492555"/>
          </a:xfrm>
          <a:prstGeom prst="rect">
            <a:avLst/>
          </a:prstGeom>
        </p:spPr>
      </p:pic>
    </p:spTree>
    <p:extLst>
      <p:ext uri="{BB962C8B-B14F-4D97-AF65-F5344CB8AC3E}">
        <p14:creationId xmlns:p14="http://schemas.microsoft.com/office/powerpoint/2010/main" val="615431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F8ADA0B-B622-4694-AA7F-2D373047C7A2}"/>
              </a:ext>
            </a:extLst>
          </p:cNvPr>
          <p:cNvPicPr>
            <a:picLocks noChangeAspect="1"/>
          </p:cNvPicPr>
          <p:nvPr/>
        </p:nvPicPr>
        <p:blipFill rotWithShape="1">
          <a:blip r:embed="rId2">
            <a:extLst>
              <a:ext uri="{28A0092B-C50C-407E-A947-70E740481C1C}">
                <a14:useLocalDpi xmlns:a14="http://schemas.microsoft.com/office/drawing/2010/main" val="0"/>
              </a:ext>
            </a:extLst>
          </a:blip>
          <a:srcRect b="36024"/>
          <a:stretch/>
        </p:blipFill>
        <p:spPr>
          <a:xfrm>
            <a:off x="984737" y="447806"/>
            <a:ext cx="10738897" cy="5240817"/>
          </a:xfrm>
          <a:prstGeom prst="rect">
            <a:avLst/>
          </a:prstGeom>
        </p:spPr>
      </p:pic>
    </p:spTree>
    <p:extLst>
      <p:ext uri="{BB962C8B-B14F-4D97-AF65-F5344CB8AC3E}">
        <p14:creationId xmlns:p14="http://schemas.microsoft.com/office/powerpoint/2010/main" val="1362049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6CD443A-B637-41D9-9D0C-083EB4C2D52E}"/>
              </a:ext>
            </a:extLst>
          </p:cNvPr>
          <p:cNvPicPr>
            <a:picLocks noChangeAspect="1"/>
          </p:cNvPicPr>
          <p:nvPr/>
        </p:nvPicPr>
        <p:blipFill rotWithShape="1">
          <a:blip r:embed="rId2">
            <a:extLst>
              <a:ext uri="{28A0092B-C50C-407E-A947-70E740481C1C}">
                <a14:useLocalDpi xmlns:a14="http://schemas.microsoft.com/office/drawing/2010/main" val="0"/>
              </a:ext>
            </a:extLst>
          </a:blip>
          <a:srcRect b="25310"/>
          <a:stretch/>
        </p:blipFill>
        <p:spPr>
          <a:xfrm>
            <a:off x="2066192" y="243757"/>
            <a:ext cx="7917550" cy="6370486"/>
          </a:xfrm>
          <a:prstGeom prst="rect">
            <a:avLst/>
          </a:prstGeom>
        </p:spPr>
      </p:pic>
    </p:spTree>
    <p:extLst>
      <p:ext uri="{BB962C8B-B14F-4D97-AF65-F5344CB8AC3E}">
        <p14:creationId xmlns:p14="http://schemas.microsoft.com/office/powerpoint/2010/main" val="321618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B8E03D2-948D-4EEB-BF55-D4551E4F7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030" y="77173"/>
            <a:ext cx="5512777" cy="6499781"/>
          </a:xfrm>
          <a:prstGeom prst="rect">
            <a:avLst/>
          </a:prstGeom>
        </p:spPr>
      </p:pic>
    </p:spTree>
    <p:extLst>
      <p:ext uri="{BB962C8B-B14F-4D97-AF65-F5344CB8AC3E}">
        <p14:creationId xmlns:p14="http://schemas.microsoft.com/office/powerpoint/2010/main" val="418477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F81B89-BEFE-4BF7-8BDC-175034F55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46185"/>
            <a:ext cx="10181910" cy="6197685"/>
          </a:xfrm>
          <a:prstGeom prst="rect">
            <a:avLst/>
          </a:prstGeom>
        </p:spPr>
      </p:pic>
    </p:spTree>
    <p:extLst>
      <p:ext uri="{BB962C8B-B14F-4D97-AF65-F5344CB8AC3E}">
        <p14:creationId xmlns:p14="http://schemas.microsoft.com/office/powerpoint/2010/main" val="2360072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E491C9-A632-4FE6-8312-BBA1EC293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79" y="465992"/>
            <a:ext cx="10006867" cy="5934808"/>
          </a:xfrm>
          <a:prstGeom prst="rect">
            <a:avLst/>
          </a:prstGeom>
        </p:spPr>
      </p:pic>
    </p:spTree>
    <p:extLst>
      <p:ext uri="{BB962C8B-B14F-4D97-AF65-F5344CB8AC3E}">
        <p14:creationId xmlns:p14="http://schemas.microsoft.com/office/powerpoint/2010/main" val="141768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NQFS Institutional Framework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72791"/>
              </p:ext>
            </p:extLst>
          </p:nvPr>
        </p:nvGraphicFramePr>
        <p:xfrm>
          <a:off x="572529" y="1286955"/>
          <a:ext cx="11046941" cy="5080000"/>
        </p:xfrm>
        <a:graphic>
          <a:graphicData uri="http://schemas.openxmlformats.org/drawingml/2006/table">
            <a:tbl>
              <a:tblPr firstRow="1" bandRow="1">
                <a:tableStyleId>{72833802-FEF1-4C79-8D5D-14CF1EAF98D9}</a:tableStyleId>
              </a:tblPr>
              <a:tblGrid>
                <a:gridCol w="2668537">
                  <a:extLst>
                    <a:ext uri="{9D8B030D-6E8A-4147-A177-3AD203B41FA5}">
                      <a16:colId xmlns:a16="http://schemas.microsoft.com/office/drawing/2014/main" xmlns="" val="20000"/>
                    </a:ext>
                  </a:extLst>
                </a:gridCol>
                <a:gridCol w="8378404">
                  <a:extLst>
                    <a:ext uri="{9D8B030D-6E8A-4147-A177-3AD203B41FA5}">
                      <a16:colId xmlns:a16="http://schemas.microsoft.com/office/drawing/2014/main" xmlns="" val="20001"/>
                    </a:ext>
                  </a:extLst>
                </a:gridCol>
              </a:tblGrid>
              <a:tr h="370840">
                <a:tc>
                  <a:txBody>
                    <a:bodyPr/>
                    <a:lstStyle/>
                    <a:p>
                      <a:r>
                        <a:rPr lang="en-US" dirty="0">
                          <a:latin typeface="Cambria" panose="02040503050406030204" pitchFamily="18" charset="0"/>
                        </a:rPr>
                        <a:t>Institution</a:t>
                      </a:r>
                      <a:endParaRPr lang="en-US" dirty="0">
                        <a:latin typeface="Cambria" panose="02040503050406030204" pitchFamily="18" charset="0"/>
                        <a:ea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dirty="0">
                          <a:latin typeface="Cambria" panose="02040503050406030204" pitchFamily="18" charset="0"/>
                        </a:rPr>
                        <a:t>Key</a:t>
                      </a:r>
                      <a:r>
                        <a:rPr lang="en-US" sz="1800" baseline="0" dirty="0">
                          <a:latin typeface="Cambria" panose="02040503050406030204" pitchFamily="18" charset="0"/>
                        </a:rPr>
                        <a:t> responsibilities</a:t>
                      </a:r>
                      <a:endParaRPr lang="en-US" sz="1800" dirty="0">
                        <a:latin typeface="Cambria" panose="02040503050406030204" pitchFamily="18" charset="0"/>
                        <a:ea typeface="Cambria" panose="02040503050406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244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mbria" panose="02040503050406030204" pitchFamily="18" charset="0"/>
                        </a:rPr>
                        <a:t>Ministry</a:t>
                      </a:r>
                      <a:r>
                        <a:rPr lang="en-GB" sz="1800" baseline="0" noProof="0" dirty="0">
                          <a:latin typeface="Cambria" panose="02040503050406030204" pitchFamily="18" charset="0"/>
                        </a:rPr>
                        <a:t> of Education, Science and Technological Development (</a:t>
                      </a:r>
                      <a:r>
                        <a:rPr lang="en-GB" sz="1800" baseline="0" noProof="0" dirty="0" err="1">
                          <a:latin typeface="Cambria" panose="02040503050406030204" pitchFamily="18" charset="0"/>
                        </a:rPr>
                        <a:t>MoESTD</a:t>
                      </a:r>
                      <a:r>
                        <a:rPr lang="en-GB" sz="1800" baseline="0" noProof="0" dirty="0">
                          <a:latin typeface="Cambria" panose="02040503050406030204" pitchFamily="18" charset="0"/>
                        </a:rPr>
                        <a:t>)</a:t>
                      </a:r>
                      <a:endParaRPr lang="en-GB" sz="1800" noProof="0" dirty="0">
                        <a:latin typeface="Cambria" panose="02040503050406030204" pitchFamily="18" charset="0"/>
                      </a:endParaRPr>
                    </a:p>
                  </a:txBody>
                  <a:tcP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mbria" panose="02040503050406030204" pitchFamily="18" charset="0"/>
                        </a:rPr>
                        <a:t>Monitoring the implementation of NQF law and coordination of institutions and bodies </a:t>
                      </a:r>
                      <a:r>
                        <a:rPr lang="en-GB" sz="1500" noProof="0" dirty="0">
                          <a:latin typeface="Cambria" panose="02040503050406030204" pitchFamily="18" charset="0"/>
                        </a:rPr>
                        <a:t>Adoption of</a:t>
                      </a:r>
                      <a:r>
                        <a:rPr lang="en-GB" sz="1500" baseline="0" noProof="0" dirty="0">
                          <a:latin typeface="Cambria" panose="02040503050406030204" pitchFamily="18" charset="0"/>
                        </a:rPr>
                        <a:t> Methodology for development of qualifications standards</a:t>
                      </a:r>
                      <a:endParaRPr lang="en-GB" sz="1500" noProof="0" dirty="0">
                        <a:latin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500" noProof="0" dirty="0">
                          <a:latin typeface="Cambria" panose="02040503050406030204" pitchFamily="18" charset="0"/>
                        </a:rPr>
                        <a:t>Adoption of qualification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noProof="0" dirty="0">
                          <a:latin typeface="Cambria" panose="02040503050406030204" pitchFamily="18" charset="0"/>
                        </a:rPr>
                        <a:t>Adoption of standards</a:t>
                      </a:r>
                      <a:r>
                        <a:rPr lang="en-GB" sz="1500" baseline="0" noProof="0" dirty="0">
                          <a:latin typeface="Cambria" panose="02040503050406030204" pitchFamily="18" charset="0"/>
                        </a:rPr>
                        <a:t> for self-evaluation and external assessment of accredited adult education providers </a:t>
                      </a:r>
                      <a:endParaRPr lang="en-GB" sz="1500" noProof="0" dirty="0">
                        <a:latin typeface="Cambria" panose="02040503050406030204" pitchFamily="18" charset="0"/>
                        <a:ea typeface="Cambria" panose="02040503050406030204" pitchFamily="18" charset="0"/>
                      </a:endParaRP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mbria" panose="02040503050406030204" pitchFamily="18" charset="0"/>
                        </a:rPr>
                        <a:t>NQFS Council (NQFSC)</a:t>
                      </a:r>
                    </a:p>
                    <a:p>
                      <a:endParaRPr lang="en-US"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mbria" panose="02040503050406030204" pitchFamily="18" charset="0"/>
                        </a:rPr>
                        <a:t>Advising on the quality of the NQFS implementation and referencing to EQF</a:t>
                      </a:r>
                      <a:endParaRPr lang="en-US" sz="1500" b="1" dirty="0">
                        <a:latin typeface="Cambria" panose="02040503050406030204" pitchFamily="18" charset="0"/>
                        <a:ea typeface="Cambria" panose="02040503050406030204" pitchFamily="18" charset="0"/>
                      </a:endParaRPr>
                    </a:p>
                    <a:p>
                      <a:r>
                        <a:rPr lang="en-US" sz="1500" dirty="0">
                          <a:latin typeface="Cambria" panose="02040503050406030204" pitchFamily="18" charset="0"/>
                        </a:rPr>
                        <a:t>Adoption of qualifications</a:t>
                      </a:r>
                      <a:r>
                        <a:rPr lang="en-US" sz="1500" baseline="0" dirty="0">
                          <a:latin typeface="Cambria" panose="02040503050406030204" pitchFamily="18" charset="0"/>
                        </a:rPr>
                        <a:t> standards proposal</a:t>
                      </a:r>
                    </a:p>
                    <a:p>
                      <a:r>
                        <a:rPr lang="en-US" sz="1500" baseline="0" dirty="0">
                          <a:latin typeface="Cambria" panose="02040503050406030204" pitchFamily="18" charset="0"/>
                        </a:rPr>
                        <a:t>Recommendation on SSC establishment</a:t>
                      </a:r>
                    </a:p>
                    <a:p>
                      <a:r>
                        <a:rPr lang="en-US" sz="1500" baseline="0" dirty="0">
                          <a:latin typeface="Cambria" panose="02040503050406030204" pitchFamily="18" charset="0"/>
                        </a:rPr>
                        <a:t>Monitoring SSC operation  </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mbria" panose="02040503050406030204" pitchFamily="18" charset="0"/>
                        </a:rPr>
                        <a:t>Qualifications Agency</a:t>
                      </a:r>
                      <a:r>
                        <a:rPr lang="en-GB" sz="1800" baseline="0" noProof="0" dirty="0">
                          <a:latin typeface="Cambria" panose="02040503050406030204" pitchFamily="18" charset="0"/>
                        </a:rPr>
                        <a:t> (QA)</a:t>
                      </a:r>
                      <a:endParaRPr lang="en-GB" sz="1800" noProof="0" dirty="0">
                        <a:latin typeface="Cambria" panose="02040503050406030204" pitchFamily="18" charset="0"/>
                      </a:endParaRPr>
                    </a:p>
                    <a:p>
                      <a:endParaRPr lang="en-US"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tcPr>
                </a:tc>
                <a:tc>
                  <a:txBody>
                    <a:bodyPr/>
                    <a:lstStyle/>
                    <a:p>
                      <a:r>
                        <a:rPr lang="en-US" sz="1500" b="1" dirty="0">
                          <a:latin typeface="Cambria" panose="02040503050406030204" pitchFamily="18" charset="0"/>
                        </a:rPr>
                        <a:t>Providing professional support to referencing process and implementation of NQFS</a:t>
                      </a:r>
                    </a:p>
                    <a:p>
                      <a:r>
                        <a:rPr lang="en-US" sz="1500" dirty="0">
                          <a:latin typeface="Cambria" panose="02040503050406030204" pitchFamily="18" charset="0"/>
                        </a:rPr>
                        <a:t>Providing professional and technical support to NQFS Council and SSC</a:t>
                      </a:r>
                      <a:endParaRPr lang="en-US" sz="1500" baseline="0" dirty="0">
                        <a:latin typeface="Cambria" panose="02040503050406030204" pitchFamily="18" charset="0"/>
                      </a:endParaRPr>
                    </a:p>
                    <a:p>
                      <a:r>
                        <a:rPr lang="en-US" sz="1500" baseline="0" dirty="0">
                          <a:latin typeface="Cambria" panose="02040503050406030204" pitchFamily="18" charset="0"/>
                        </a:rPr>
                        <a:t>Development of qualification standards proposals</a:t>
                      </a:r>
                    </a:p>
                    <a:p>
                      <a:r>
                        <a:rPr lang="en-US" sz="1500" baseline="0" dirty="0">
                          <a:latin typeface="Cambria" panose="02040503050406030204" pitchFamily="18" charset="0"/>
                        </a:rPr>
                        <a:t>Management of the NQFS Register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latin typeface="Cambria" panose="02040503050406030204" pitchFamily="18" charset="0"/>
                        </a:rPr>
                        <a:t>Accreditation of providers in Adult Education</a:t>
                      </a:r>
                      <a:endParaRPr lang="en-US" sz="1500" dirty="0">
                        <a:latin typeface="Cambria" panose="02040503050406030204" pitchFamily="18" charset="0"/>
                      </a:endParaRPr>
                    </a:p>
                    <a:p>
                      <a:r>
                        <a:rPr lang="en-US" sz="1500" baseline="0" dirty="0">
                          <a:latin typeface="Cambria" panose="02040503050406030204" pitchFamily="18" charset="0"/>
                        </a:rPr>
                        <a:t>Recognition of foreign qualifications</a:t>
                      </a:r>
                      <a:endParaRPr lang="en-US" sz="1500" baseline="0" dirty="0">
                        <a:latin typeface="Cambria" panose="02040503050406030204" pitchFamily="18" charset="0"/>
                        <a:ea typeface="Cambria" panose="020405030504060302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Sectoral Skills Councils</a:t>
                      </a:r>
                      <a:r>
                        <a:rPr lang="en-US" baseline="0" dirty="0">
                          <a:latin typeface="Cambria" panose="02040503050406030204" pitchFamily="18" charset="0"/>
                        </a:rPr>
                        <a:t> (SSC)</a:t>
                      </a:r>
                      <a:endParaRPr lang="en-US" dirty="0">
                        <a:latin typeface="Cambria" panose="02040503050406030204" pitchFamily="18" charset="0"/>
                      </a:endParaRPr>
                    </a:p>
                    <a:p>
                      <a:endParaRPr lang="en-US" dirty="0">
                        <a:latin typeface="Cambria" panose="02040503050406030204" pitchFamily="18" charset="0"/>
                        <a:ea typeface="Cambria" panose="02040503050406030204" pitchFamily="18" charset="0"/>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500" baseline="0" dirty="0">
                          <a:latin typeface="Cambria" panose="02040503050406030204" pitchFamily="18" charset="0"/>
                        </a:rPr>
                        <a:t>Decision making on initiatives for qualification standard development </a:t>
                      </a:r>
                    </a:p>
                    <a:p>
                      <a:r>
                        <a:rPr lang="en-US" sz="1500" dirty="0">
                          <a:latin typeface="Cambria" panose="02040503050406030204" pitchFamily="18" charset="0"/>
                        </a:rPr>
                        <a:t>Mapping and identifying</a:t>
                      </a:r>
                      <a:r>
                        <a:rPr lang="en-US" sz="1500" baseline="0" dirty="0">
                          <a:latin typeface="Cambria" panose="02040503050406030204" pitchFamily="18" charset="0"/>
                        </a:rPr>
                        <a:t> relevant qualifications within the Sector</a:t>
                      </a:r>
                    </a:p>
                    <a:p>
                      <a:r>
                        <a:rPr lang="en-US" sz="1500" baseline="0" dirty="0">
                          <a:latin typeface="Cambria" panose="02040503050406030204" pitchFamily="18" charset="0"/>
                        </a:rPr>
                        <a:t>Identifies qualification that are outdated</a:t>
                      </a:r>
                    </a:p>
                    <a:p>
                      <a:r>
                        <a:rPr lang="en-US" sz="1500" baseline="0" dirty="0">
                          <a:latin typeface="Cambria" panose="02040503050406030204" pitchFamily="18" charset="0"/>
                        </a:rPr>
                        <a:t>Proposes list of qualification that are suitable for RPL</a:t>
                      </a:r>
                      <a:endParaRPr lang="en-US" sz="1500" dirty="0">
                        <a:latin typeface="Cambria" panose="02040503050406030204" pitchFamily="18" charset="0"/>
                        <a:ea typeface="Cambria" panose="02040503050406030204" pitchFamily="18"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416134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DB2D44-0EA6-4E6F-95D6-C10418BBE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531" y="44532"/>
            <a:ext cx="4572000" cy="6768936"/>
          </a:xfrm>
          <a:prstGeom prst="rect">
            <a:avLst/>
          </a:prstGeom>
        </p:spPr>
      </p:pic>
    </p:spTree>
    <p:extLst>
      <p:ext uri="{BB962C8B-B14F-4D97-AF65-F5344CB8AC3E}">
        <p14:creationId xmlns:p14="http://schemas.microsoft.com/office/powerpoint/2010/main" val="1068143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3C6C88-7CD3-4E69-A82D-F80182645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628" y="254274"/>
            <a:ext cx="8453863" cy="6278600"/>
          </a:xfrm>
          <a:prstGeom prst="rect">
            <a:avLst/>
          </a:prstGeom>
        </p:spPr>
      </p:pic>
    </p:spTree>
    <p:extLst>
      <p:ext uri="{BB962C8B-B14F-4D97-AF65-F5344CB8AC3E}">
        <p14:creationId xmlns:p14="http://schemas.microsoft.com/office/powerpoint/2010/main" val="1452988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A14C671-1A34-4C14-8CDA-394768D76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518" y="218753"/>
            <a:ext cx="10132389" cy="6032578"/>
          </a:xfrm>
          <a:prstGeom prst="rect">
            <a:avLst/>
          </a:prstGeom>
        </p:spPr>
      </p:pic>
    </p:spTree>
    <p:extLst>
      <p:ext uri="{BB962C8B-B14F-4D97-AF65-F5344CB8AC3E}">
        <p14:creationId xmlns:p14="http://schemas.microsoft.com/office/powerpoint/2010/main" val="175613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5869F2E-C87A-4AAD-AD75-56A08C903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376" y="147252"/>
            <a:ext cx="8777776" cy="6619307"/>
          </a:xfrm>
          <a:prstGeom prst="rect">
            <a:avLst/>
          </a:prstGeom>
        </p:spPr>
      </p:pic>
    </p:spTree>
    <p:extLst>
      <p:ext uri="{BB962C8B-B14F-4D97-AF65-F5344CB8AC3E}">
        <p14:creationId xmlns:p14="http://schemas.microsoft.com/office/powerpoint/2010/main" val="2096212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926B949-0974-4EC8-A743-4A2BC23BFB70}"/>
              </a:ext>
            </a:extLst>
          </p:cNvPr>
          <p:cNvSpPr/>
          <p:nvPr/>
        </p:nvSpPr>
        <p:spPr>
          <a:xfrm>
            <a:off x="802640" y="367239"/>
            <a:ext cx="11165840" cy="6309420"/>
          </a:xfrm>
          <a:prstGeom prst="rect">
            <a:avLst/>
          </a:prstGeom>
        </p:spPr>
        <p:txBody>
          <a:bodyPr wrap="square">
            <a:spAutoFit/>
          </a:bodyPr>
          <a:lstStyle/>
          <a:p>
            <a:r>
              <a:rPr lang="en-US" sz="2600" b="1" dirty="0">
                <a:latin typeface="Cambria" panose="02040503050406030204" pitchFamily="18" charset="0"/>
                <a:ea typeface="Cambria" panose="02040503050406030204" pitchFamily="18" charset="0"/>
              </a:rPr>
              <a:t>Master in Biology, 7.1 (300 ECTS)</a:t>
            </a:r>
          </a:p>
          <a:p>
            <a:endParaRPr lang="en-US" sz="26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By mastering the study program, the student is able to:</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analyze structure, organization and function of biological systems at the level of molecules, cells, individuals and populations;</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integrate previously acquired knowledge from other scientific disciplines in the processes of building and reorganizing his own knowledge system;</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critically define and analyze scientific principles and principles in the chosen field of biology;</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implement complex and specific research methods and techniques in biology;</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solve unknown research problems by applying adequate scientific methods and procedures;</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be responsible, independent and teamwork in a multidisciplinary environment;</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be ready for continuous professional development;</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be able to express/advocate bioethical standards;</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be able to collect and interpret relevant information from professional and scientific literature in biological science;</a:t>
            </a:r>
          </a:p>
          <a:p>
            <a:pPr marL="357188" indent="-357188">
              <a:buFont typeface="Arial" panose="020B0604020202020204" pitchFamily="34" charset="0"/>
              <a:buChar char="•"/>
            </a:pPr>
            <a:r>
              <a:rPr lang="en-US" sz="2200" dirty="0">
                <a:latin typeface="Cambria" panose="02040503050406030204" pitchFamily="18" charset="0"/>
                <a:ea typeface="Cambria" panose="02040503050406030204" pitchFamily="18" charset="0"/>
              </a:rPr>
              <a:t>be able to apply information and communication technologies in the field of biology.</a:t>
            </a:r>
          </a:p>
        </p:txBody>
      </p:sp>
    </p:spTree>
    <p:extLst>
      <p:ext uri="{BB962C8B-B14F-4D97-AF65-F5344CB8AC3E}">
        <p14:creationId xmlns:p14="http://schemas.microsoft.com/office/powerpoint/2010/main" val="3962408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75DF151-7A29-473D-BAC1-4E923EDD4F7B}"/>
              </a:ext>
            </a:extLst>
          </p:cNvPr>
          <p:cNvSpPr/>
          <p:nvPr/>
        </p:nvSpPr>
        <p:spPr>
          <a:xfrm>
            <a:off x="307731" y="2343154"/>
            <a:ext cx="3279531" cy="958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Qualification does not exist yet</a:t>
            </a:r>
          </a:p>
        </p:txBody>
      </p:sp>
      <p:sp>
        <p:nvSpPr>
          <p:cNvPr id="8" name="Rectangle 7">
            <a:extLst>
              <a:ext uri="{FF2B5EF4-FFF2-40B4-BE49-F238E27FC236}">
                <a16:creationId xmlns:a16="http://schemas.microsoft.com/office/drawing/2014/main" xmlns="" id="{A2F22D8A-3574-4FC7-8EEA-5B7DB01FD77D}"/>
              </a:ext>
            </a:extLst>
          </p:cNvPr>
          <p:cNvSpPr/>
          <p:nvPr/>
        </p:nvSpPr>
        <p:spPr>
          <a:xfrm>
            <a:off x="307730" y="5587512"/>
            <a:ext cx="3279531" cy="958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Active HE Qualification</a:t>
            </a:r>
          </a:p>
        </p:txBody>
      </p:sp>
      <p:sp>
        <p:nvSpPr>
          <p:cNvPr id="9" name="Rectangle 8">
            <a:extLst>
              <a:ext uri="{FF2B5EF4-FFF2-40B4-BE49-F238E27FC236}">
                <a16:creationId xmlns:a16="http://schemas.microsoft.com/office/drawing/2014/main" xmlns="" id="{3DEAF9AA-D598-4469-B775-1143613BAB54}"/>
              </a:ext>
            </a:extLst>
          </p:cNvPr>
          <p:cNvSpPr/>
          <p:nvPr/>
        </p:nvSpPr>
        <p:spPr>
          <a:xfrm>
            <a:off x="307730" y="2343154"/>
            <a:ext cx="3279531" cy="958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New HE Qualification</a:t>
            </a:r>
          </a:p>
        </p:txBody>
      </p:sp>
      <p:sp>
        <p:nvSpPr>
          <p:cNvPr id="11" name="Rectangle 10">
            <a:extLst>
              <a:ext uri="{FF2B5EF4-FFF2-40B4-BE49-F238E27FC236}">
                <a16:creationId xmlns:a16="http://schemas.microsoft.com/office/drawing/2014/main" xmlns="" id="{78D87F59-64D6-4AA8-A3D5-916773E0F1BA}"/>
              </a:ext>
            </a:extLst>
          </p:cNvPr>
          <p:cNvSpPr/>
          <p:nvPr/>
        </p:nvSpPr>
        <p:spPr>
          <a:xfrm>
            <a:off x="4876802" y="2144226"/>
            <a:ext cx="1840521" cy="135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Qualification standard development</a:t>
            </a:r>
          </a:p>
          <a:p>
            <a:pPr algn="ctr"/>
            <a:r>
              <a:rPr lang="en-US" dirty="0">
                <a:latin typeface="Cambria" panose="02040503050406030204" pitchFamily="18" charset="0"/>
                <a:ea typeface="Cambria" panose="02040503050406030204" pitchFamily="18" charset="0"/>
              </a:rPr>
              <a:t>QA and SC</a:t>
            </a:r>
          </a:p>
        </p:txBody>
      </p:sp>
      <p:sp>
        <p:nvSpPr>
          <p:cNvPr id="19" name="Rectangle 18">
            <a:extLst>
              <a:ext uri="{FF2B5EF4-FFF2-40B4-BE49-F238E27FC236}">
                <a16:creationId xmlns:a16="http://schemas.microsoft.com/office/drawing/2014/main" xmlns="" id="{492F88BF-CE99-4CDA-B831-BB6B115A476F}"/>
              </a:ext>
            </a:extLst>
          </p:cNvPr>
          <p:cNvSpPr/>
          <p:nvPr/>
        </p:nvSpPr>
        <p:spPr>
          <a:xfrm>
            <a:off x="7622933" y="2256328"/>
            <a:ext cx="1840521" cy="112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Accreditation</a:t>
            </a:r>
          </a:p>
          <a:p>
            <a:pPr algn="ctr"/>
            <a:r>
              <a:rPr lang="en-US" dirty="0">
                <a:latin typeface="Cambria" panose="02040503050406030204" pitchFamily="18" charset="0"/>
                <a:ea typeface="Cambria" panose="02040503050406030204" pitchFamily="18" charset="0"/>
              </a:rPr>
              <a:t>NEAQA/CAQA</a:t>
            </a:r>
          </a:p>
        </p:txBody>
      </p:sp>
      <p:sp>
        <p:nvSpPr>
          <p:cNvPr id="33" name="Rectangle 32">
            <a:extLst>
              <a:ext uri="{FF2B5EF4-FFF2-40B4-BE49-F238E27FC236}">
                <a16:creationId xmlns:a16="http://schemas.microsoft.com/office/drawing/2014/main" xmlns="" id="{6E2279AD-DFCD-4201-B268-6161F91770D1}"/>
              </a:ext>
            </a:extLst>
          </p:cNvPr>
          <p:cNvSpPr/>
          <p:nvPr/>
        </p:nvSpPr>
        <p:spPr>
          <a:xfrm>
            <a:off x="10140463" y="2256328"/>
            <a:ext cx="1840521" cy="112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Register of Qualifications</a:t>
            </a:r>
          </a:p>
          <a:p>
            <a:pPr algn="ctr"/>
            <a:r>
              <a:rPr lang="en-US" dirty="0">
                <a:latin typeface="Cambria" panose="02040503050406030204" pitchFamily="18" charset="0"/>
                <a:ea typeface="Cambria" panose="02040503050406030204" pitchFamily="18" charset="0"/>
              </a:rPr>
              <a:t>(QA)</a:t>
            </a:r>
          </a:p>
        </p:txBody>
      </p:sp>
      <p:sp>
        <p:nvSpPr>
          <p:cNvPr id="39" name="Title 1">
            <a:extLst>
              <a:ext uri="{FF2B5EF4-FFF2-40B4-BE49-F238E27FC236}">
                <a16:creationId xmlns:a16="http://schemas.microsoft.com/office/drawing/2014/main" xmlns="" id="{3A98DFC4-7589-420C-9114-08617BE51235}"/>
              </a:ext>
            </a:extLst>
          </p:cNvPr>
          <p:cNvSpPr>
            <a:spLocks noGrp="1"/>
          </p:cNvSpPr>
          <p:nvPr>
            <p:ph type="title"/>
          </p:nvPr>
        </p:nvSpPr>
        <p:spPr/>
        <p:txBody>
          <a:bodyPr/>
          <a:lstStyle/>
          <a:p>
            <a:r>
              <a:rPr lang="en-US" dirty="0"/>
              <a:t>Criterion 4</a:t>
            </a:r>
          </a:p>
        </p:txBody>
      </p:sp>
      <p:sp>
        <p:nvSpPr>
          <p:cNvPr id="40" name="Content Placeholder 2">
            <a:extLst>
              <a:ext uri="{FF2B5EF4-FFF2-40B4-BE49-F238E27FC236}">
                <a16:creationId xmlns:a16="http://schemas.microsoft.com/office/drawing/2014/main" xmlns="" id="{0A300C26-DB62-4E2F-9B96-BA0B41188986}"/>
              </a:ext>
            </a:extLst>
          </p:cNvPr>
          <p:cNvSpPr>
            <a:spLocks noGrp="1"/>
          </p:cNvSpPr>
          <p:nvPr>
            <p:ph idx="1"/>
          </p:nvPr>
        </p:nvSpPr>
        <p:spPr>
          <a:xfrm>
            <a:off x="838200" y="1122218"/>
            <a:ext cx="10515600" cy="811357"/>
          </a:xfrm>
          <a:solidFill>
            <a:schemeClr val="accent4">
              <a:lumMod val="20000"/>
              <a:lumOff val="80000"/>
            </a:schemeClr>
          </a:solidFill>
        </p:spPr>
        <p:txBody>
          <a:bodyPr/>
          <a:lstStyle/>
          <a:p>
            <a:pPr marL="0" indent="0" algn="ctr">
              <a:buNone/>
            </a:pPr>
            <a:r>
              <a:rPr lang="en-US" dirty="0"/>
              <a:t>Procedures for inclusion of qualifications in the national framework are transparent</a:t>
            </a:r>
          </a:p>
          <a:p>
            <a:endParaRPr lang="en-US" dirty="0"/>
          </a:p>
        </p:txBody>
      </p:sp>
      <p:sp>
        <p:nvSpPr>
          <p:cNvPr id="22" name="Rectangle 21">
            <a:extLst>
              <a:ext uri="{FF2B5EF4-FFF2-40B4-BE49-F238E27FC236}">
                <a16:creationId xmlns:a16="http://schemas.microsoft.com/office/drawing/2014/main" xmlns="" id="{1F9720EE-6D6E-470F-9672-588A8B77A1A9}"/>
              </a:ext>
            </a:extLst>
          </p:cNvPr>
          <p:cNvSpPr/>
          <p:nvPr/>
        </p:nvSpPr>
        <p:spPr>
          <a:xfrm>
            <a:off x="7622933" y="5501786"/>
            <a:ext cx="1840521" cy="112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Accreditation</a:t>
            </a:r>
          </a:p>
          <a:p>
            <a:pPr algn="ctr"/>
            <a:r>
              <a:rPr lang="en-US" dirty="0">
                <a:latin typeface="Cambria" panose="02040503050406030204" pitchFamily="18" charset="0"/>
                <a:ea typeface="Cambria" panose="02040503050406030204" pitchFamily="18" charset="0"/>
              </a:rPr>
              <a:t>NEAQA/CAQA</a:t>
            </a:r>
          </a:p>
        </p:txBody>
      </p:sp>
      <p:sp>
        <p:nvSpPr>
          <p:cNvPr id="24" name="Rectangle 23">
            <a:extLst>
              <a:ext uri="{FF2B5EF4-FFF2-40B4-BE49-F238E27FC236}">
                <a16:creationId xmlns:a16="http://schemas.microsoft.com/office/drawing/2014/main" xmlns="" id="{73F27BF1-F676-4682-A74D-AE5CABAC711B}"/>
              </a:ext>
            </a:extLst>
          </p:cNvPr>
          <p:cNvSpPr/>
          <p:nvPr/>
        </p:nvSpPr>
        <p:spPr>
          <a:xfrm>
            <a:off x="10140463" y="5501786"/>
            <a:ext cx="1840521" cy="1129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Register of Qualifications</a:t>
            </a:r>
          </a:p>
          <a:p>
            <a:pPr algn="ctr"/>
            <a:r>
              <a:rPr lang="en-US" dirty="0">
                <a:latin typeface="Cambria" panose="02040503050406030204" pitchFamily="18" charset="0"/>
                <a:ea typeface="Cambria" panose="02040503050406030204" pitchFamily="18" charset="0"/>
              </a:rPr>
              <a:t>(QA)</a:t>
            </a:r>
          </a:p>
        </p:txBody>
      </p:sp>
      <p:cxnSp>
        <p:nvCxnSpPr>
          <p:cNvPr id="5" name="Straight Arrow Connector 4">
            <a:extLst>
              <a:ext uri="{FF2B5EF4-FFF2-40B4-BE49-F238E27FC236}">
                <a16:creationId xmlns:a16="http://schemas.microsoft.com/office/drawing/2014/main" xmlns="" id="{45841D51-ED1E-4BFF-9BE5-4E03C7D0A361}"/>
              </a:ext>
            </a:extLst>
          </p:cNvPr>
          <p:cNvCxnSpPr>
            <a:stCxn id="9" idx="3"/>
            <a:endCxn id="11" idx="1"/>
          </p:cNvCxnSpPr>
          <p:nvPr/>
        </p:nvCxnSpPr>
        <p:spPr>
          <a:xfrm flipV="1">
            <a:off x="3587261" y="2821234"/>
            <a:ext cx="1289541" cy="1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C98AD7D2-5776-44E2-B691-91E5AAC64BEC}"/>
              </a:ext>
            </a:extLst>
          </p:cNvPr>
          <p:cNvCxnSpPr>
            <a:stCxn id="11" idx="3"/>
            <a:endCxn id="19" idx="1"/>
          </p:cNvCxnSpPr>
          <p:nvPr/>
        </p:nvCxnSpPr>
        <p:spPr>
          <a:xfrm>
            <a:off x="6717323" y="2821234"/>
            <a:ext cx="90561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E7292F4-45E1-4593-A6FB-10FC12174D3F}"/>
              </a:ext>
            </a:extLst>
          </p:cNvPr>
          <p:cNvCxnSpPr>
            <a:stCxn id="19" idx="3"/>
            <a:endCxn id="33" idx="1"/>
          </p:cNvCxnSpPr>
          <p:nvPr/>
        </p:nvCxnSpPr>
        <p:spPr>
          <a:xfrm>
            <a:off x="9463454" y="2821234"/>
            <a:ext cx="677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7E610B1F-A5BE-4A88-871F-AF1E7BB1A28B}"/>
              </a:ext>
            </a:extLst>
          </p:cNvPr>
          <p:cNvSpPr/>
          <p:nvPr/>
        </p:nvSpPr>
        <p:spPr>
          <a:xfrm>
            <a:off x="4876801" y="3809271"/>
            <a:ext cx="1840521" cy="11298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Register of Qualifications</a:t>
            </a:r>
          </a:p>
          <a:p>
            <a:pPr algn="ctr"/>
            <a:r>
              <a:rPr lang="en-US" dirty="0">
                <a:latin typeface="Cambria" panose="02040503050406030204" pitchFamily="18" charset="0"/>
                <a:ea typeface="Cambria" panose="02040503050406030204" pitchFamily="18" charset="0"/>
              </a:rPr>
              <a:t>Standards (QA)</a:t>
            </a:r>
          </a:p>
        </p:txBody>
      </p:sp>
      <p:cxnSp>
        <p:nvCxnSpPr>
          <p:cNvPr id="16" name="Straight Arrow Connector 15">
            <a:extLst>
              <a:ext uri="{FF2B5EF4-FFF2-40B4-BE49-F238E27FC236}">
                <a16:creationId xmlns:a16="http://schemas.microsoft.com/office/drawing/2014/main" xmlns="" id="{FA9DF0D7-DF24-4112-B477-F01D59227A07}"/>
              </a:ext>
            </a:extLst>
          </p:cNvPr>
          <p:cNvCxnSpPr>
            <a:stCxn id="11" idx="2"/>
            <a:endCxn id="30" idx="0"/>
          </p:cNvCxnSpPr>
          <p:nvPr/>
        </p:nvCxnSpPr>
        <p:spPr>
          <a:xfrm flipH="1">
            <a:off x="5797062" y="3498242"/>
            <a:ext cx="1" cy="3110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400806F-7D5B-49B0-830A-70786C2D0B44}"/>
              </a:ext>
            </a:extLst>
          </p:cNvPr>
          <p:cNvCxnSpPr>
            <a:stCxn id="8" idx="3"/>
            <a:endCxn id="22" idx="1"/>
          </p:cNvCxnSpPr>
          <p:nvPr/>
        </p:nvCxnSpPr>
        <p:spPr>
          <a:xfrm flipV="1">
            <a:off x="3587261" y="6066692"/>
            <a:ext cx="403567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45CC1A65-4BF7-4521-A1C5-E181A89A184F}"/>
              </a:ext>
            </a:extLst>
          </p:cNvPr>
          <p:cNvCxnSpPr>
            <a:stCxn id="22" idx="3"/>
            <a:endCxn id="24" idx="1"/>
          </p:cNvCxnSpPr>
          <p:nvPr/>
        </p:nvCxnSpPr>
        <p:spPr>
          <a:xfrm>
            <a:off x="9463454" y="6066692"/>
            <a:ext cx="67700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97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7F360-C4A8-CC4C-99EE-7C7C14582029}"/>
              </a:ext>
            </a:extLst>
          </p:cNvPr>
          <p:cNvSpPr>
            <a:spLocks noGrp="1"/>
          </p:cNvSpPr>
          <p:nvPr>
            <p:ph type="title"/>
          </p:nvPr>
        </p:nvSpPr>
        <p:spPr/>
        <p:txBody>
          <a:bodyPr/>
          <a:lstStyle/>
          <a:p>
            <a:r>
              <a:rPr lang="en-US" dirty="0"/>
              <a:t>Criterion 5</a:t>
            </a:r>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1122218"/>
            <a:ext cx="10515600" cy="1782907"/>
          </a:xfrm>
          <a:solidFill>
            <a:schemeClr val="accent4">
              <a:lumMod val="20000"/>
              <a:lumOff val="80000"/>
            </a:schemeClr>
          </a:solidFill>
        </p:spPr>
        <p:txBody>
          <a:bodyPr anchor="ctr"/>
          <a:lstStyle/>
          <a:p>
            <a:pPr marL="0" indent="0" algn="ctr">
              <a:buNone/>
            </a:pPr>
            <a:r>
              <a:rPr lang="en-US" dirty="0"/>
              <a:t>The national quality assurances systems for higher education refer to the national framework of qualifications and are consistent with the Berlin Communiqué and any subsequent communiqué agreed by ministers in the Bologna process</a:t>
            </a:r>
          </a:p>
        </p:txBody>
      </p:sp>
    </p:spTree>
    <p:extLst>
      <p:ext uri="{BB962C8B-B14F-4D97-AF65-F5344CB8AC3E}">
        <p14:creationId xmlns:p14="http://schemas.microsoft.com/office/powerpoint/2010/main" val="3808251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361950"/>
            <a:ext cx="10515600" cy="5815013"/>
          </a:xfrm>
        </p:spPr>
        <p:txBody>
          <a:bodyPr/>
          <a:lstStyle/>
          <a:p>
            <a:pPr marL="0" indent="0" algn="just">
              <a:buNone/>
            </a:pPr>
            <a:r>
              <a:rPr lang="en-US" sz="2300" dirty="0"/>
              <a:t>European standards and guidelines for quality assurance in the European Higher Education Area developed by the European Association for Quality Assurance in Higher Education (ENQA) have been used as a basis of the system of quality assurance of higher education in the Republic of Serbia</a:t>
            </a:r>
          </a:p>
          <a:p>
            <a:pPr marL="0" indent="0" algn="just">
              <a:buNone/>
            </a:pPr>
            <a:endParaRPr lang="en-US" sz="2000" dirty="0"/>
          </a:p>
          <a:p>
            <a:pPr marL="357188" lvl="1" indent="-357188" algn="just">
              <a:spcBef>
                <a:spcPts val="0"/>
              </a:spcBef>
              <a:buFont typeface="Wingdings" panose="05000000000000000000" pitchFamily="2" charset="2"/>
              <a:buChar char="Ø"/>
            </a:pPr>
            <a:r>
              <a:rPr lang="en-US" sz="2200" dirty="0"/>
              <a:t>In 2007 the Commission for Accreditation and Quality Assurance in Higher Education became an associate member of ENQA </a:t>
            </a:r>
          </a:p>
          <a:p>
            <a:pPr marL="357188" lvl="1" indent="-357188" algn="just">
              <a:spcBef>
                <a:spcPts val="0"/>
              </a:spcBef>
              <a:buFont typeface="Wingdings" panose="05000000000000000000" pitchFamily="2" charset="2"/>
              <a:buChar char="Ø"/>
            </a:pPr>
            <a:r>
              <a:rPr lang="en-US" sz="2200" dirty="0"/>
              <a:t>In 2011 CAQA sent an official request for external evaluation to be carried out by ENQA</a:t>
            </a:r>
          </a:p>
          <a:p>
            <a:pPr marL="357188" lvl="1" indent="-357188" algn="just">
              <a:spcBef>
                <a:spcPts val="0"/>
              </a:spcBef>
              <a:buFont typeface="Wingdings" panose="05000000000000000000" pitchFamily="2" charset="2"/>
              <a:buChar char="Ø"/>
            </a:pPr>
            <a:r>
              <a:rPr lang="en-US" sz="2200" dirty="0"/>
              <a:t>In 2013 CAQA prepared the first report on self-evaluation</a:t>
            </a:r>
          </a:p>
          <a:p>
            <a:pPr marL="357188" lvl="1" indent="-357188" algn="just">
              <a:spcBef>
                <a:spcPts val="0"/>
              </a:spcBef>
              <a:buFont typeface="Wingdings" panose="05000000000000000000" pitchFamily="2" charset="2"/>
              <a:buChar char="Ø"/>
            </a:pPr>
            <a:r>
              <a:rPr lang="en-US" sz="2200" dirty="0"/>
              <a:t>Based on these initiatives, in 2013 CAQA became a member of ENQA, and in 2014 a member of the European Quality Assurance Register for Higher Education (EQAR)</a:t>
            </a:r>
          </a:p>
          <a:p>
            <a:pPr marL="357188" indent="-357188">
              <a:spcBef>
                <a:spcPts val="0"/>
              </a:spcBef>
              <a:buFont typeface="Wingdings" panose="05000000000000000000" pitchFamily="2" charset="2"/>
              <a:buChar char="Ø"/>
            </a:pPr>
            <a:r>
              <a:rPr lang="en-US" sz="2200" dirty="0"/>
              <a:t>In 2017 CAQA prepared a report on self-evaluation with the aim of renewing membership in ENQA</a:t>
            </a:r>
          </a:p>
          <a:p>
            <a:pPr marL="357188" indent="-357188">
              <a:spcBef>
                <a:spcPts val="0"/>
              </a:spcBef>
              <a:buFont typeface="Wingdings" panose="05000000000000000000" pitchFamily="2" charset="2"/>
              <a:buChar char="Ø"/>
            </a:pPr>
            <a:r>
              <a:rPr lang="en-US" sz="2200" dirty="0"/>
              <a:t>Based on it, the decision was made to extend the membership of CAQA in ENQA for two years in under review status, in order to overcome the perceived shortcomings</a:t>
            </a:r>
          </a:p>
          <a:p>
            <a:pPr marL="357188" indent="-357188">
              <a:spcBef>
                <a:spcPts val="0"/>
              </a:spcBef>
              <a:buFont typeface="Wingdings" panose="05000000000000000000" pitchFamily="2" charset="2"/>
              <a:buChar char="Ø"/>
            </a:pPr>
            <a:r>
              <a:rPr lang="en-US" sz="2200" dirty="0"/>
              <a:t>In that sense, ENQA recommends that certain shortcomings in the system of external evaluation of higher education institutions be overcome, primarily in terms of involvement of experts who are not members of CAQA at the same time, so that CAQA is ensured financial independence in its functioning</a:t>
            </a:r>
            <a:endParaRPr lang="en-US" dirty="0"/>
          </a:p>
          <a:p>
            <a:endParaRPr lang="en-US" dirty="0"/>
          </a:p>
          <a:p>
            <a:endParaRPr lang="en-US" dirty="0"/>
          </a:p>
        </p:txBody>
      </p:sp>
    </p:spTree>
    <p:extLst>
      <p:ext uri="{BB962C8B-B14F-4D97-AF65-F5344CB8AC3E}">
        <p14:creationId xmlns:p14="http://schemas.microsoft.com/office/powerpoint/2010/main" val="1657430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3E3E19B-FEA9-44FE-8B91-4C1B34C1C426}"/>
              </a:ext>
            </a:extLst>
          </p:cNvPr>
          <p:cNvPicPr>
            <a:picLocks noChangeAspect="1"/>
          </p:cNvPicPr>
          <p:nvPr/>
        </p:nvPicPr>
        <p:blipFill rotWithShape="1">
          <a:blip r:embed="rId2">
            <a:extLst>
              <a:ext uri="{28A0092B-C50C-407E-A947-70E740481C1C}">
                <a14:useLocalDpi xmlns:a14="http://schemas.microsoft.com/office/drawing/2010/main" val="0"/>
              </a:ext>
            </a:extLst>
          </a:blip>
          <a:srcRect b="28109"/>
          <a:stretch/>
        </p:blipFill>
        <p:spPr>
          <a:xfrm>
            <a:off x="1538654" y="291373"/>
            <a:ext cx="8730739" cy="5740150"/>
          </a:xfrm>
          <a:prstGeom prst="rect">
            <a:avLst/>
          </a:prstGeom>
        </p:spPr>
      </p:pic>
    </p:spTree>
    <p:extLst>
      <p:ext uri="{BB962C8B-B14F-4D97-AF65-F5344CB8AC3E}">
        <p14:creationId xmlns:p14="http://schemas.microsoft.com/office/powerpoint/2010/main" val="4068068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7D614F3-C12B-4C20-8D95-4753605BA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023" y="75665"/>
            <a:ext cx="5073552" cy="6706670"/>
          </a:xfrm>
          <a:prstGeom prst="rect">
            <a:avLst/>
          </a:prstGeom>
        </p:spPr>
      </p:pic>
    </p:spTree>
    <p:extLst>
      <p:ext uri="{BB962C8B-B14F-4D97-AF65-F5344CB8AC3E}">
        <p14:creationId xmlns:p14="http://schemas.microsoft.com/office/powerpoint/2010/main" val="55541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38200" y="265735"/>
            <a:ext cx="10515600" cy="665163"/>
          </a:xfrm>
        </p:spPr>
        <p:txBody>
          <a:bodyPr/>
          <a:lstStyle/>
          <a:p>
            <a:r>
              <a:rPr lang="en-GB" altLang="en-US" dirty="0">
                <a:ea typeface="MS PGothic" panose="020B0600070205080204" pitchFamily="34" charset="-128"/>
              </a:rPr>
              <a:t>Referencing process</a:t>
            </a:r>
          </a:p>
        </p:txBody>
      </p:sp>
      <p:graphicFrame>
        <p:nvGraphicFramePr>
          <p:cNvPr id="5" name="Table 5"/>
          <p:cNvGraphicFramePr>
            <a:graphicFrameLocks noGrp="1"/>
          </p:cNvGraphicFramePr>
          <p:nvPr>
            <p:ph idx="1"/>
          </p:nvPr>
        </p:nvGraphicFramePr>
        <p:xfrm>
          <a:off x="329938" y="900253"/>
          <a:ext cx="11651528" cy="5909787"/>
        </p:xfrm>
        <a:graphic>
          <a:graphicData uri="http://schemas.openxmlformats.org/drawingml/2006/table">
            <a:tbl>
              <a:tblPr>
                <a:tableStyleId>{9DCAF9ED-07DC-4A11-8D7F-57B35C25682E}</a:tableStyleId>
              </a:tblPr>
              <a:tblGrid>
                <a:gridCol w="5424646">
                  <a:extLst>
                    <a:ext uri="{9D8B030D-6E8A-4147-A177-3AD203B41FA5}">
                      <a16:colId xmlns:a16="http://schemas.microsoft.com/office/drawing/2014/main" xmlns="" val="20000"/>
                    </a:ext>
                  </a:extLst>
                </a:gridCol>
                <a:gridCol w="6226882">
                  <a:extLst>
                    <a:ext uri="{9D8B030D-6E8A-4147-A177-3AD203B41FA5}">
                      <a16:colId xmlns:a16="http://schemas.microsoft.com/office/drawing/2014/main" xmlns="" val="20001"/>
                    </a:ext>
                  </a:extLst>
                </a:gridCol>
              </a:tblGrid>
              <a:tr h="339499">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u="none" strike="noStrike" cap="none" normalizeH="0" baseline="0" noProof="0" dirty="0">
                          <a:ln>
                            <a:noFill/>
                          </a:ln>
                          <a:solidFill>
                            <a:schemeClr val="bg1"/>
                          </a:solidFill>
                          <a:effectLst/>
                          <a:latin typeface="Cambria" panose="02040503050406030204" pitchFamily="18" charset="0"/>
                          <a:ea typeface="Cambria" panose="02040503050406030204" pitchFamily="18" charset="0"/>
                        </a:rPr>
                        <a:t>ACTIVITIES</a:t>
                      </a:r>
                      <a:endParaRPr kumimoji="0" lang="en-GB" sz="1800" b="1" i="0" u="none" strike="noStrike" cap="none" normalizeH="0" baseline="0" noProof="0" dirty="0">
                        <a:ln>
                          <a:noFill/>
                        </a:ln>
                        <a:solidFill>
                          <a:schemeClr val="bg1"/>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2"/>
                    </a:solidFill>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1" i="0" u="none" strike="noStrike" cap="none" normalizeH="0" baseline="0" noProof="0" dirty="0">
                        <a:ln>
                          <a:noFill/>
                        </a:ln>
                        <a:solidFill>
                          <a:srgbClr val="FFFFFF"/>
                        </a:solidFill>
                        <a:effectLst/>
                        <a:latin typeface="Cambria" panose="02040503050406030204" pitchFamily="18" charset="0"/>
                        <a:ea typeface="MS PGothic" panose="020B0600070205080204" pitchFamily="34" charset="-128"/>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428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A working group was formed to produce the Report in accordance with the Action Plan of the Inter-Ministerial Working Group</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Analysis and harmonization of the opinions of key quality assurance institutions</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62719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Brochure on referencing criteria based on the EU Guidelines was prepared</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Presentations – Inter-ministerial Working Group, NQFS Council and Sector Skills Councils  </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62719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Plan for carrying out the referencing process was adopted by the Minister </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Integration of the consultation results and proposals for further activities and challenges into the Report</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53787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Data for the Report collected - analysis of documentation and consultations with </a:t>
                      </a:r>
                      <a:r>
                        <a:rPr kumimoji="0" lang="en-GB" sz="1500" u="none" strike="noStrike" cap="none" normalizeH="0" baseline="0" noProof="0" dirty="0" err="1">
                          <a:ln>
                            <a:noFill/>
                          </a:ln>
                          <a:effectLst/>
                          <a:latin typeface="Cambria" panose="02040503050406030204" pitchFamily="18" charset="0"/>
                          <a:ea typeface="Cambria" panose="02040503050406030204" pitchFamily="18" charset="0"/>
                        </a:rPr>
                        <a:t>MoESTD</a:t>
                      </a: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 QA, councils, institutes</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Forwarding the Draft Report to the Council of Europe</a:t>
                      </a:r>
                      <a:endParaRPr kumimoji="0" lang="en-GB" sz="1500" b="0" i="0" u="none" strike="noStrike" cap="none" normalizeH="0" baseline="0" noProof="0" dirty="0">
                        <a:ln>
                          <a:noFill/>
                        </a:ln>
                        <a:solidFill>
                          <a:schemeClr val="tx1"/>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r h="53787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Expert support (meetings and workshops), consultations with ETF</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Presenting the Draft Report and referencing process at the Conference on NQFS in December 2019</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5"/>
                  </a:ext>
                </a:extLst>
              </a:tr>
              <a:tr h="5187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Comments from relevant departments of the </a:t>
                      </a:r>
                      <a:r>
                        <a:rPr kumimoji="0" lang="en-GB" sz="1500" u="none" strike="noStrike" cap="none" normalizeH="0" baseline="0" noProof="0" dirty="0" err="1">
                          <a:ln>
                            <a:noFill/>
                          </a:ln>
                          <a:effectLst/>
                          <a:latin typeface="Cambria" panose="02040503050406030204" pitchFamily="18" charset="0"/>
                          <a:ea typeface="Cambria" panose="02040503050406030204" pitchFamily="18" charset="0"/>
                        </a:rPr>
                        <a:t>MoESTD</a:t>
                      </a: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 collected</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Finalizing the Report</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6"/>
                  </a:ext>
                </a:extLst>
              </a:tr>
              <a:tr h="3641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Draft  Referencing report prepared</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Final evaluation by international experts</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7"/>
                  </a:ext>
                </a:extLst>
              </a:tr>
              <a:tr h="41708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Delegation to present the first Draft Report nominated</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rPr>
                        <a:t>Presenting the Report to the Advisory Group (FEBRUARY 2020)</a:t>
                      </a:r>
                      <a:endParaRPr kumimoji="0" lang="en-GB" sz="1500" b="0" i="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8"/>
                  </a:ext>
                </a:extLst>
              </a:tr>
              <a:tr h="53787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effectLst/>
                          <a:latin typeface="Cambria" panose="02040503050406030204" pitchFamily="18" charset="0"/>
                          <a:ea typeface="Cambria" panose="02040503050406030204" pitchFamily="18" charset="0"/>
                        </a:rPr>
                        <a:t>Draft Report sent to key quality assurance institutions for their opinion (QA, IIE, IEQE, NEAQA)</a:t>
                      </a: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rPr>
                        <a:t>Updating websites, promotion of the Report</a:t>
                      </a:r>
                      <a:endParaRPr kumimoji="0" lang="en-GB" sz="1500" b="0" i="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09"/>
                  </a:ext>
                </a:extLst>
              </a:tr>
              <a:tr h="62719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noProof="0" dirty="0">
                        <a:ln>
                          <a:noFill/>
                        </a:ln>
                        <a:solidFill>
                          <a:srgbClr val="000000"/>
                        </a:solidFill>
                        <a:effectLst/>
                        <a:latin typeface="Cambria" panose="02040503050406030204" pitchFamily="18" charset="0"/>
                        <a:ea typeface="Cambria" panose="02040503050406030204" pitchFamily="18" charset="0"/>
                      </a:endParaRPr>
                    </a:p>
                  </a:txBody>
                  <a:tcPr marL="36000" marR="36000" marT="36000" marB="36000" anchor="ctr" horzOverflow="overflow">
                    <a:lnL w="12700" cap="flat" cmpd="sng" algn="ctr">
                      <a:noFill/>
                      <a:prstDash val="solid"/>
                      <a:round/>
                      <a:headEnd type="none" w="med" len="med"/>
                      <a:tailEnd type="none" w="med" len="med"/>
                    </a:ln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536575" marR="0" lvl="0" indent="0" algn="l" defTabSz="9144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rPr>
                        <a:t>Planning and initiation of activities in the system as a consequence of referencing NQFS to the EQF</a:t>
                      </a:r>
                      <a:endParaRPr kumimoji="0" lang="en-GB" sz="1500" b="0" i="0" u="none" strike="noStrike" cap="none" normalizeH="0" baseline="0" noProof="0" dirty="0">
                        <a:ln>
                          <a:noFill/>
                        </a:ln>
                        <a:solidFill>
                          <a:srgbClr val="FF0000"/>
                        </a:solidFill>
                        <a:effectLst/>
                        <a:latin typeface="Cambria" panose="02040503050406030204" pitchFamily="18" charset="0"/>
                        <a:ea typeface="Cambria" panose="02040503050406030204" pitchFamily="18" charset="0"/>
                      </a:endParaRPr>
                    </a:p>
                  </a:txBody>
                  <a:tcPr marL="36000" marR="36000" marT="36000" marB="36000" anchor="ctr" horzOverflow="overflow">
                    <a:lnR w="12700" cap="flat" cmpd="sng" algn="ctr">
                      <a:noFill/>
                      <a:prstDash val="solid"/>
                      <a:round/>
                      <a:headEnd type="none" w="med" len="med"/>
                      <a:tailEnd type="none" w="med" len="med"/>
                    </a:lnR>
                  </a:tcPr>
                </a:tc>
                <a:extLst>
                  <a:ext uri="{0D108BD9-81ED-4DB2-BD59-A6C34878D82A}">
                    <a16:rowId xmlns:a16="http://schemas.microsoft.com/office/drawing/2014/main" xmlns="" val="10010"/>
                  </a:ext>
                </a:extLst>
              </a:tr>
            </a:tbl>
          </a:graphicData>
        </a:graphic>
      </p:graphicFrame>
      <p:pic>
        <p:nvPicPr>
          <p:cNvPr id="13" name="Picture 12">
            <a:extLst>
              <a:ext uri="{FF2B5EF4-FFF2-40B4-BE49-F238E27FC236}">
                <a16:creationId xmlns:a16="http://schemas.microsoft.com/office/drawing/2014/main" xmlns="" id="{829094AC-ECDD-43F4-8895-CA2EB253C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1439891"/>
            <a:ext cx="431872" cy="407763"/>
          </a:xfrm>
          <a:prstGeom prst="rect">
            <a:avLst/>
          </a:prstGeom>
        </p:spPr>
      </p:pic>
      <p:grpSp>
        <p:nvGrpSpPr>
          <p:cNvPr id="4" name="Group 3">
            <a:extLst>
              <a:ext uri="{FF2B5EF4-FFF2-40B4-BE49-F238E27FC236}">
                <a16:creationId xmlns:a16="http://schemas.microsoft.com/office/drawing/2014/main" xmlns="" id="{798E3C6F-1C03-4367-AB89-0102D6FD1268}"/>
              </a:ext>
            </a:extLst>
          </p:cNvPr>
          <p:cNvGrpSpPr/>
          <p:nvPr/>
        </p:nvGrpSpPr>
        <p:grpSpPr>
          <a:xfrm>
            <a:off x="160761" y="1421037"/>
            <a:ext cx="481645" cy="4715010"/>
            <a:chOff x="160761" y="1421037"/>
            <a:chExt cx="481645" cy="4715010"/>
          </a:xfrm>
        </p:grpSpPr>
        <p:pic>
          <p:nvPicPr>
            <p:cNvPr id="3" name="Picture 2">
              <a:extLst>
                <a:ext uri="{FF2B5EF4-FFF2-40B4-BE49-F238E27FC236}">
                  <a16:creationId xmlns:a16="http://schemas.microsoft.com/office/drawing/2014/main" xmlns="" id="{3C154179-D9C9-4C3C-8A9D-BA0333C99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80" y="1421037"/>
              <a:ext cx="431872" cy="407763"/>
            </a:xfrm>
            <a:prstGeom prst="rect">
              <a:avLst/>
            </a:prstGeom>
          </p:spPr>
        </p:pic>
        <p:pic>
          <p:nvPicPr>
            <p:cNvPr id="14" name="Picture 13">
              <a:extLst>
                <a:ext uri="{FF2B5EF4-FFF2-40B4-BE49-F238E27FC236}">
                  <a16:creationId xmlns:a16="http://schemas.microsoft.com/office/drawing/2014/main" xmlns="" id="{AB97B501-73E9-45A9-AE3B-EE7AA73E0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4" y="2112117"/>
              <a:ext cx="431872" cy="407763"/>
            </a:xfrm>
            <a:prstGeom prst="rect">
              <a:avLst/>
            </a:prstGeom>
          </p:spPr>
        </p:pic>
        <p:pic>
          <p:nvPicPr>
            <p:cNvPr id="15" name="Picture 14">
              <a:extLst>
                <a:ext uri="{FF2B5EF4-FFF2-40B4-BE49-F238E27FC236}">
                  <a16:creationId xmlns:a16="http://schemas.microsoft.com/office/drawing/2014/main" xmlns="" id="{F5B9792D-F4D9-48C5-9ACB-EDFEF0940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4" y="2746635"/>
              <a:ext cx="431872" cy="407763"/>
            </a:xfrm>
            <a:prstGeom prst="rect">
              <a:avLst/>
            </a:prstGeom>
          </p:spPr>
        </p:pic>
        <p:pic>
          <p:nvPicPr>
            <p:cNvPr id="16" name="Picture 15">
              <a:extLst>
                <a:ext uri="{FF2B5EF4-FFF2-40B4-BE49-F238E27FC236}">
                  <a16:creationId xmlns:a16="http://schemas.microsoft.com/office/drawing/2014/main" xmlns="" id="{04E3F636-5C24-4926-B7AA-EECA16E2A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4" y="3324591"/>
              <a:ext cx="431872" cy="407763"/>
            </a:xfrm>
            <a:prstGeom prst="rect">
              <a:avLst/>
            </a:prstGeom>
          </p:spPr>
        </p:pic>
        <p:pic>
          <p:nvPicPr>
            <p:cNvPr id="17" name="Picture 16">
              <a:extLst>
                <a:ext uri="{FF2B5EF4-FFF2-40B4-BE49-F238E27FC236}">
                  <a16:creationId xmlns:a16="http://schemas.microsoft.com/office/drawing/2014/main" xmlns="" id="{42723CFB-98F1-4343-A969-6E900F638E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80" y="3873796"/>
              <a:ext cx="431872" cy="407763"/>
            </a:xfrm>
            <a:prstGeom prst="rect">
              <a:avLst/>
            </a:prstGeom>
          </p:spPr>
        </p:pic>
        <p:pic>
          <p:nvPicPr>
            <p:cNvPr id="18" name="Picture 17">
              <a:extLst>
                <a:ext uri="{FF2B5EF4-FFF2-40B4-BE49-F238E27FC236}">
                  <a16:creationId xmlns:a16="http://schemas.microsoft.com/office/drawing/2014/main" xmlns="" id="{88E88A4E-2354-4286-B340-487042F76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4" y="4394720"/>
              <a:ext cx="431872" cy="407763"/>
            </a:xfrm>
            <a:prstGeom prst="rect">
              <a:avLst/>
            </a:prstGeom>
          </p:spPr>
        </p:pic>
        <p:pic>
          <p:nvPicPr>
            <p:cNvPr id="19" name="Picture 18">
              <a:extLst>
                <a:ext uri="{FF2B5EF4-FFF2-40B4-BE49-F238E27FC236}">
                  <a16:creationId xmlns:a16="http://schemas.microsoft.com/office/drawing/2014/main" xmlns="" id="{F46E24CD-C30A-4FEB-96EB-0DEBC2D5B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43" y="4854953"/>
              <a:ext cx="431872" cy="407763"/>
            </a:xfrm>
            <a:prstGeom prst="rect">
              <a:avLst/>
            </a:prstGeom>
          </p:spPr>
        </p:pic>
        <p:pic>
          <p:nvPicPr>
            <p:cNvPr id="20" name="Picture 19">
              <a:extLst>
                <a:ext uri="{FF2B5EF4-FFF2-40B4-BE49-F238E27FC236}">
                  <a16:creationId xmlns:a16="http://schemas.microsoft.com/office/drawing/2014/main" xmlns="" id="{1EDF7D26-A960-442B-B483-3D8CECAA8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52" y="5268051"/>
              <a:ext cx="431872" cy="407763"/>
            </a:xfrm>
            <a:prstGeom prst="rect">
              <a:avLst/>
            </a:prstGeom>
          </p:spPr>
        </p:pic>
        <p:pic>
          <p:nvPicPr>
            <p:cNvPr id="21" name="Picture 20">
              <a:extLst>
                <a:ext uri="{FF2B5EF4-FFF2-40B4-BE49-F238E27FC236}">
                  <a16:creationId xmlns:a16="http://schemas.microsoft.com/office/drawing/2014/main" xmlns="" id="{4F05F171-5C97-4773-B998-A1A888152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61" y="5728284"/>
              <a:ext cx="431872" cy="407763"/>
            </a:xfrm>
            <a:prstGeom prst="rect">
              <a:avLst/>
            </a:prstGeom>
          </p:spPr>
        </p:pic>
      </p:grpSp>
      <p:pic>
        <p:nvPicPr>
          <p:cNvPr id="22" name="Picture 21">
            <a:extLst>
              <a:ext uri="{FF2B5EF4-FFF2-40B4-BE49-F238E27FC236}">
                <a16:creationId xmlns:a16="http://schemas.microsoft.com/office/drawing/2014/main" xmlns="" id="{59048A63-5880-433A-9376-EFE56FC5A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2112116"/>
            <a:ext cx="431872" cy="407763"/>
          </a:xfrm>
          <a:prstGeom prst="rect">
            <a:avLst/>
          </a:prstGeom>
        </p:spPr>
      </p:pic>
      <p:pic>
        <p:nvPicPr>
          <p:cNvPr id="23" name="Picture 22">
            <a:extLst>
              <a:ext uri="{FF2B5EF4-FFF2-40B4-BE49-F238E27FC236}">
                <a16:creationId xmlns:a16="http://schemas.microsoft.com/office/drawing/2014/main" xmlns="" id="{B8F010F7-2605-499F-826D-E7F1E697D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2746633"/>
            <a:ext cx="431872" cy="407763"/>
          </a:xfrm>
          <a:prstGeom prst="rect">
            <a:avLst/>
          </a:prstGeom>
        </p:spPr>
      </p:pic>
      <p:pic>
        <p:nvPicPr>
          <p:cNvPr id="24" name="Picture 23">
            <a:extLst>
              <a:ext uri="{FF2B5EF4-FFF2-40B4-BE49-F238E27FC236}">
                <a16:creationId xmlns:a16="http://schemas.microsoft.com/office/drawing/2014/main" xmlns="" id="{4ED6BFED-3C60-4EBF-9A82-2990E90353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3315161"/>
            <a:ext cx="431872" cy="407763"/>
          </a:xfrm>
          <a:prstGeom prst="rect">
            <a:avLst/>
          </a:prstGeom>
        </p:spPr>
      </p:pic>
      <p:pic>
        <p:nvPicPr>
          <p:cNvPr id="25" name="Picture 24">
            <a:extLst>
              <a:ext uri="{FF2B5EF4-FFF2-40B4-BE49-F238E27FC236}">
                <a16:creationId xmlns:a16="http://schemas.microsoft.com/office/drawing/2014/main" xmlns="" id="{6940C5DF-CE66-49B1-AD51-DCE8F172A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3864835"/>
            <a:ext cx="431872" cy="407763"/>
          </a:xfrm>
          <a:prstGeom prst="rect">
            <a:avLst/>
          </a:prstGeom>
        </p:spPr>
      </p:pic>
      <p:pic>
        <p:nvPicPr>
          <p:cNvPr id="26" name="Picture 25">
            <a:extLst>
              <a:ext uri="{FF2B5EF4-FFF2-40B4-BE49-F238E27FC236}">
                <a16:creationId xmlns:a16="http://schemas.microsoft.com/office/drawing/2014/main" xmlns="" id="{0234CF7E-A898-4AA7-89C9-D88FCA960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4386228"/>
            <a:ext cx="431872" cy="407763"/>
          </a:xfrm>
          <a:prstGeom prst="rect">
            <a:avLst/>
          </a:prstGeom>
        </p:spPr>
      </p:pic>
      <p:pic>
        <p:nvPicPr>
          <p:cNvPr id="27" name="Picture 26">
            <a:extLst>
              <a:ext uri="{FF2B5EF4-FFF2-40B4-BE49-F238E27FC236}">
                <a16:creationId xmlns:a16="http://schemas.microsoft.com/office/drawing/2014/main" xmlns="" id="{144FA4B8-6DFA-42E5-B46E-6FF3855D8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796" y="4860486"/>
            <a:ext cx="431872" cy="407763"/>
          </a:xfrm>
          <a:prstGeom prst="rect">
            <a:avLst/>
          </a:prstGeom>
        </p:spPr>
      </p:pic>
    </p:spTree>
    <p:extLst>
      <p:ext uri="{BB962C8B-B14F-4D97-AF65-F5344CB8AC3E}">
        <p14:creationId xmlns:p14="http://schemas.microsoft.com/office/powerpoint/2010/main" val="3379093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6130F61-6B84-4013-9EA7-7FF5A5570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851" y="114482"/>
            <a:ext cx="5440563" cy="6629036"/>
          </a:xfrm>
          <a:prstGeom prst="rect">
            <a:avLst/>
          </a:prstGeom>
        </p:spPr>
      </p:pic>
    </p:spTree>
    <p:extLst>
      <p:ext uri="{BB962C8B-B14F-4D97-AF65-F5344CB8AC3E}">
        <p14:creationId xmlns:p14="http://schemas.microsoft.com/office/powerpoint/2010/main" val="586456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7F360-C4A8-CC4C-99EE-7C7C14582029}"/>
              </a:ext>
            </a:extLst>
          </p:cNvPr>
          <p:cNvSpPr>
            <a:spLocks noGrp="1"/>
          </p:cNvSpPr>
          <p:nvPr>
            <p:ph type="title"/>
          </p:nvPr>
        </p:nvSpPr>
        <p:spPr/>
        <p:txBody>
          <a:bodyPr/>
          <a:lstStyle/>
          <a:p>
            <a:r>
              <a:rPr lang="en-US" dirty="0"/>
              <a:t>Criterion 6</a:t>
            </a:r>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2590799"/>
            <a:ext cx="10515600" cy="3586163"/>
          </a:xfrm>
        </p:spPr>
        <p:txBody>
          <a:bodyPr/>
          <a:lstStyle/>
          <a:p>
            <a:pPr marL="447675" lvl="1" indent="-447675" algn="just">
              <a:buFont typeface="Wingdings" panose="05000000000000000000" pitchFamily="2" charset="2"/>
              <a:buChar char="ü"/>
            </a:pPr>
            <a:r>
              <a:rPr lang="en-US" sz="2800" dirty="0"/>
              <a:t>After the report will be published, </a:t>
            </a:r>
            <a:r>
              <a:rPr lang="en-US" sz="2800" dirty="0" err="1"/>
              <a:t>MoESTD</a:t>
            </a:r>
            <a:r>
              <a:rPr lang="en-US" sz="2800" dirty="0"/>
              <a:t> will change Rulebook on the public document in higher education</a:t>
            </a:r>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xmlns="" id="{653C74B6-9550-4E2A-B86A-103552F73048}"/>
              </a:ext>
            </a:extLst>
          </p:cNvPr>
          <p:cNvSpPr txBox="1">
            <a:spLocks/>
          </p:cNvSpPr>
          <p:nvPr/>
        </p:nvSpPr>
        <p:spPr bwMode="auto">
          <a:xfrm>
            <a:off x="838200" y="1268523"/>
            <a:ext cx="10515600" cy="1154638"/>
          </a:xfrm>
          <a:prstGeom prst="rect">
            <a:avLst/>
          </a:prstGeom>
          <a:solidFill>
            <a:schemeClr val="accent4">
              <a:lumMod val="20000"/>
              <a:lumOff val="80000"/>
            </a:schemeClr>
          </a:solidFill>
          <a:ln>
            <a:noFill/>
          </a:ln>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The national framework, and any alignment with the European framework, is referenced in all Diploma Supplements</a:t>
            </a:r>
          </a:p>
        </p:txBody>
      </p:sp>
    </p:spTree>
    <p:extLst>
      <p:ext uri="{BB962C8B-B14F-4D97-AF65-F5344CB8AC3E}">
        <p14:creationId xmlns:p14="http://schemas.microsoft.com/office/powerpoint/2010/main" val="2268450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1C8E7-1F73-4768-B7DD-943F412D97A9}"/>
              </a:ext>
            </a:extLst>
          </p:cNvPr>
          <p:cNvSpPr>
            <a:spLocks noGrp="1"/>
          </p:cNvSpPr>
          <p:nvPr>
            <p:ph type="title"/>
          </p:nvPr>
        </p:nvSpPr>
        <p:spPr/>
        <p:txBody>
          <a:bodyPr/>
          <a:lstStyle/>
          <a:p>
            <a:endParaRPr lang="sr-Latn-RS"/>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3748390"/>
            <a:ext cx="10515600" cy="1857374"/>
          </a:xfrm>
          <a:solidFill>
            <a:schemeClr val="accent2">
              <a:lumMod val="20000"/>
              <a:lumOff val="80000"/>
            </a:schemeClr>
          </a:solidFill>
        </p:spPr>
        <p:txBody>
          <a:bodyPr anchor="ctr"/>
          <a:lstStyle/>
          <a:p>
            <a:pPr marL="0" indent="0" algn="ctr">
              <a:buNone/>
            </a:pPr>
            <a:r>
              <a:rPr lang="en-US" b="1" dirty="0"/>
              <a:t>Procedure 2</a:t>
            </a:r>
          </a:p>
          <a:p>
            <a:pPr marL="0" indent="0" algn="ctr">
              <a:buNone/>
            </a:pPr>
            <a:r>
              <a:rPr lang="en-US" dirty="0"/>
              <a:t>The self-certification process shall include the stated agreement of the quality assurance bodies in the country in question recognized through the Bologna Process</a:t>
            </a:r>
          </a:p>
        </p:txBody>
      </p:sp>
      <p:sp>
        <p:nvSpPr>
          <p:cNvPr id="4" name="Content Placeholder 2">
            <a:extLst>
              <a:ext uri="{FF2B5EF4-FFF2-40B4-BE49-F238E27FC236}">
                <a16:creationId xmlns:a16="http://schemas.microsoft.com/office/drawing/2014/main" xmlns="" id="{C5DB2807-D221-49AA-8C4B-8FCABE87C3AF}"/>
              </a:ext>
            </a:extLst>
          </p:cNvPr>
          <p:cNvSpPr txBox="1">
            <a:spLocks/>
          </p:cNvSpPr>
          <p:nvPr/>
        </p:nvSpPr>
        <p:spPr bwMode="auto">
          <a:xfrm>
            <a:off x="838200" y="1607343"/>
            <a:ext cx="10515600" cy="1564482"/>
          </a:xfrm>
          <a:prstGeom prst="rect">
            <a:avLst/>
          </a:prstGeom>
          <a:solidFill>
            <a:schemeClr val="accent2">
              <a:lumMod val="20000"/>
              <a:lumOff val="80000"/>
            </a:schemeClr>
          </a:solidFill>
          <a:ln>
            <a:noFill/>
          </a:ln>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Procedure 1</a:t>
            </a:r>
          </a:p>
          <a:p>
            <a:pPr marL="0" indent="0" algn="ctr">
              <a:buNone/>
            </a:pPr>
            <a:r>
              <a:rPr lang="en-US" dirty="0"/>
              <a:t>The competent national body/bodies shall certify the national framework to the European framework</a:t>
            </a:r>
          </a:p>
        </p:txBody>
      </p:sp>
    </p:spTree>
    <p:extLst>
      <p:ext uri="{BB962C8B-B14F-4D97-AF65-F5344CB8AC3E}">
        <p14:creationId xmlns:p14="http://schemas.microsoft.com/office/powerpoint/2010/main" val="1686248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8D45E-7A20-48FA-822A-B3C742FE437B}"/>
              </a:ext>
            </a:extLst>
          </p:cNvPr>
          <p:cNvSpPr>
            <a:spLocks noGrp="1"/>
          </p:cNvSpPr>
          <p:nvPr>
            <p:ph type="title"/>
          </p:nvPr>
        </p:nvSpPr>
        <p:spPr/>
        <p:txBody>
          <a:bodyPr/>
          <a:lstStyle/>
          <a:p>
            <a:endParaRPr lang="sr-Latn-RS"/>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1760393"/>
            <a:ext cx="10515600" cy="1220932"/>
          </a:xfrm>
          <a:solidFill>
            <a:schemeClr val="accent2">
              <a:lumMod val="20000"/>
              <a:lumOff val="80000"/>
            </a:schemeClr>
          </a:solidFill>
        </p:spPr>
        <p:txBody>
          <a:bodyPr anchor="ctr"/>
          <a:lstStyle/>
          <a:p>
            <a:pPr marL="0" indent="0" algn="ctr">
              <a:buNone/>
            </a:pPr>
            <a:r>
              <a:rPr lang="en-US" b="1" dirty="0"/>
              <a:t>Procedure 3</a:t>
            </a:r>
          </a:p>
          <a:p>
            <a:pPr marL="0" indent="0" algn="ctr">
              <a:buNone/>
            </a:pPr>
            <a:r>
              <a:rPr lang="en-US" dirty="0"/>
              <a:t>The self-certification process shall involve international experts</a:t>
            </a:r>
          </a:p>
        </p:txBody>
      </p:sp>
      <p:sp>
        <p:nvSpPr>
          <p:cNvPr id="4" name="Content Placeholder 2">
            <a:extLst>
              <a:ext uri="{FF2B5EF4-FFF2-40B4-BE49-F238E27FC236}">
                <a16:creationId xmlns:a16="http://schemas.microsoft.com/office/drawing/2014/main" xmlns="" id="{39B93F07-7E6C-4150-80B7-7B562638B771}"/>
              </a:ext>
            </a:extLst>
          </p:cNvPr>
          <p:cNvSpPr txBox="1">
            <a:spLocks/>
          </p:cNvSpPr>
          <p:nvPr/>
        </p:nvSpPr>
        <p:spPr bwMode="auto">
          <a:xfrm>
            <a:off x="838200" y="3429000"/>
            <a:ext cx="10515600" cy="1543049"/>
          </a:xfrm>
          <a:prstGeom prst="rect">
            <a:avLst/>
          </a:prstGeom>
          <a:solidFill>
            <a:schemeClr val="accent2">
              <a:lumMod val="20000"/>
              <a:lumOff val="80000"/>
            </a:schemeClr>
          </a:solidFill>
          <a:ln>
            <a:noFill/>
          </a:ln>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Procedure 4</a:t>
            </a:r>
          </a:p>
          <a:p>
            <a:pPr marL="0" indent="0" algn="ctr">
              <a:buNone/>
            </a:pPr>
            <a:r>
              <a:rPr lang="en-US" dirty="0"/>
              <a:t>The self-certification and the evidence supporting it shall be published. Each described criterion is treated separately</a:t>
            </a:r>
            <a:endParaRPr lang="en-US" dirty="0">
              <a:solidFill>
                <a:srgbClr val="FF0000"/>
              </a:solidFill>
            </a:endParaRPr>
          </a:p>
        </p:txBody>
      </p:sp>
    </p:spTree>
    <p:extLst>
      <p:ext uri="{BB962C8B-B14F-4D97-AF65-F5344CB8AC3E}">
        <p14:creationId xmlns:p14="http://schemas.microsoft.com/office/powerpoint/2010/main" val="3866267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23616-656A-4932-96B7-7C49784F9E79}"/>
              </a:ext>
            </a:extLst>
          </p:cNvPr>
          <p:cNvSpPr>
            <a:spLocks noGrp="1"/>
          </p:cNvSpPr>
          <p:nvPr>
            <p:ph type="title"/>
          </p:nvPr>
        </p:nvSpPr>
        <p:spPr/>
        <p:txBody>
          <a:bodyPr/>
          <a:lstStyle/>
          <a:p>
            <a:endParaRPr lang="sr-Latn-RS"/>
          </a:p>
        </p:txBody>
      </p:sp>
      <p:sp>
        <p:nvSpPr>
          <p:cNvPr id="3" name="Content Placeholder 2">
            <a:extLst>
              <a:ext uri="{FF2B5EF4-FFF2-40B4-BE49-F238E27FC236}">
                <a16:creationId xmlns:a16="http://schemas.microsoft.com/office/drawing/2014/main" xmlns="" id="{2251A98E-061F-B74E-882D-9708538B0985}"/>
              </a:ext>
            </a:extLst>
          </p:cNvPr>
          <p:cNvSpPr>
            <a:spLocks noGrp="1"/>
          </p:cNvSpPr>
          <p:nvPr>
            <p:ph idx="1"/>
          </p:nvPr>
        </p:nvSpPr>
        <p:spPr>
          <a:xfrm>
            <a:off x="838200" y="1427019"/>
            <a:ext cx="10515600" cy="1857375"/>
          </a:xfrm>
          <a:solidFill>
            <a:schemeClr val="accent2">
              <a:lumMod val="20000"/>
              <a:lumOff val="80000"/>
            </a:schemeClr>
          </a:solidFill>
        </p:spPr>
        <p:txBody>
          <a:bodyPr/>
          <a:lstStyle/>
          <a:p>
            <a:pPr marL="0" indent="0" algn="ctr">
              <a:buNone/>
            </a:pPr>
            <a:r>
              <a:rPr lang="en-US" b="1" dirty="0"/>
              <a:t>Procedure 5</a:t>
            </a:r>
          </a:p>
          <a:p>
            <a:pPr marL="0" indent="0" algn="ctr">
              <a:buNone/>
            </a:pPr>
            <a:r>
              <a:rPr lang="en-US" dirty="0"/>
              <a:t>The ENIC and NARIC networks shall maintain a public listing of States that have confirmed that they have completed the self-certification process</a:t>
            </a:r>
            <a:endParaRPr lang="en-US" dirty="0">
              <a:solidFill>
                <a:srgbClr val="FF0000"/>
              </a:solidFill>
            </a:endParaRPr>
          </a:p>
        </p:txBody>
      </p:sp>
      <p:sp>
        <p:nvSpPr>
          <p:cNvPr id="4" name="Content Placeholder 2">
            <a:extLst>
              <a:ext uri="{FF2B5EF4-FFF2-40B4-BE49-F238E27FC236}">
                <a16:creationId xmlns:a16="http://schemas.microsoft.com/office/drawing/2014/main" xmlns="" id="{976E47DE-463D-4660-B26A-3E4AEF798BD7}"/>
              </a:ext>
            </a:extLst>
          </p:cNvPr>
          <p:cNvSpPr txBox="1">
            <a:spLocks/>
          </p:cNvSpPr>
          <p:nvPr/>
        </p:nvSpPr>
        <p:spPr bwMode="auto">
          <a:xfrm>
            <a:off x="838200" y="3868881"/>
            <a:ext cx="10515600" cy="1857375"/>
          </a:xfrm>
          <a:prstGeom prst="rect">
            <a:avLst/>
          </a:prstGeom>
          <a:solidFill>
            <a:schemeClr val="accent2">
              <a:lumMod val="20000"/>
              <a:lumOff val="80000"/>
            </a:schemeClr>
          </a:solidFill>
          <a:ln>
            <a:noFill/>
          </a:ln>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Procedure 6</a:t>
            </a:r>
          </a:p>
          <a:p>
            <a:pPr marL="0" indent="0" algn="ctr">
              <a:buFont typeface="Arial" panose="020B0604020202020204" pitchFamily="34" charset="0"/>
              <a:buNone/>
            </a:pPr>
            <a:r>
              <a:rPr lang="en-US" dirty="0"/>
              <a:t>The completion of the self-certification process shall be noted on Diploma Supplements issued subsequently by showing the link between the national framework and the European framework</a:t>
            </a:r>
            <a:endParaRPr lang="en-US" dirty="0">
              <a:solidFill>
                <a:srgbClr val="FF0000"/>
              </a:solidFill>
            </a:endParaRPr>
          </a:p>
        </p:txBody>
      </p:sp>
    </p:spTree>
    <p:extLst>
      <p:ext uri="{BB962C8B-B14F-4D97-AF65-F5344CB8AC3E}">
        <p14:creationId xmlns:p14="http://schemas.microsoft.com/office/powerpoint/2010/main" val="4021965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88CD855-CE7B-F14F-85A8-1FFE7E1D54FE}"/>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xmlns="" id="{E76CE20C-A0A2-5A45-96E6-11DC17A9764F}"/>
              </a:ext>
            </a:extLst>
          </p:cNvPr>
          <p:cNvSpPr>
            <a:spLocks noGrp="1"/>
          </p:cNvSpPr>
          <p:nvPr>
            <p:ph idx="1"/>
          </p:nvPr>
        </p:nvSpPr>
        <p:spPr/>
        <p:txBody>
          <a:bodyPr/>
          <a:lstStyle/>
          <a:p>
            <a:endParaRPr lang="en-US" dirty="0"/>
          </a:p>
        </p:txBody>
      </p:sp>
      <p:grpSp>
        <p:nvGrpSpPr>
          <p:cNvPr id="11" name="Group 10">
            <a:extLst>
              <a:ext uri="{FF2B5EF4-FFF2-40B4-BE49-F238E27FC236}">
                <a16:creationId xmlns:a16="http://schemas.microsoft.com/office/drawing/2014/main" xmlns="" id="{56BB08B4-B438-8B43-88E2-2B80DA997AA7}"/>
              </a:ext>
            </a:extLst>
          </p:cNvPr>
          <p:cNvGrpSpPr/>
          <p:nvPr/>
        </p:nvGrpSpPr>
        <p:grpSpPr>
          <a:xfrm>
            <a:off x="5191651" y="1837575"/>
            <a:ext cx="1808698" cy="1808698"/>
            <a:chOff x="4505605" y="2195921"/>
            <a:chExt cx="927541" cy="927541"/>
          </a:xfrm>
        </p:grpSpPr>
        <p:sp>
          <p:nvSpPr>
            <p:cNvPr id="9" name="Oval 8">
              <a:extLst>
                <a:ext uri="{FF2B5EF4-FFF2-40B4-BE49-F238E27FC236}">
                  <a16:creationId xmlns:a16="http://schemas.microsoft.com/office/drawing/2014/main" xmlns="" id="{C1BAE9ED-FC0C-B04A-ADFB-DAF4E8F7DDBA}"/>
                </a:ext>
              </a:extLst>
            </p:cNvPr>
            <p:cNvSpPr/>
            <p:nvPr/>
          </p:nvSpPr>
          <p:spPr>
            <a:xfrm>
              <a:off x="4505605" y="2195921"/>
              <a:ext cx="927541" cy="927541"/>
            </a:xfrm>
            <a:prstGeom prst="ellipse">
              <a:avLst/>
            </a:prstGeom>
            <a:noFill/>
            <a:ln w="1270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10" name="Picture 9">
              <a:extLst>
                <a:ext uri="{FF2B5EF4-FFF2-40B4-BE49-F238E27FC236}">
                  <a16:creationId xmlns:a16="http://schemas.microsoft.com/office/drawing/2014/main" xmlns="" id="{214E0A6D-EF27-1A42-8545-4AE4F8F60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591" y="2369835"/>
              <a:ext cx="573568" cy="579713"/>
            </a:xfrm>
            <a:prstGeom prst="rect">
              <a:avLst/>
            </a:prstGeom>
          </p:spPr>
        </p:pic>
      </p:grpSp>
      <p:sp>
        <p:nvSpPr>
          <p:cNvPr id="12" name="TextBox 11">
            <a:extLst>
              <a:ext uri="{FF2B5EF4-FFF2-40B4-BE49-F238E27FC236}">
                <a16:creationId xmlns:a16="http://schemas.microsoft.com/office/drawing/2014/main" xmlns="" id="{3887E3EF-3C58-1D46-B87D-5A9A72DBFBD0}"/>
              </a:ext>
            </a:extLst>
          </p:cNvPr>
          <p:cNvSpPr txBox="1"/>
          <p:nvPr/>
        </p:nvSpPr>
        <p:spPr>
          <a:xfrm>
            <a:off x="838199" y="4202523"/>
            <a:ext cx="10515599" cy="1015663"/>
          </a:xfrm>
          <a:prstGeom prst="rect">
            <a:avLst/>
          </a:prstGeom>
          <a:noFill/>
        </p:spPr>
        <p:txBody>
          <a:bodyPr wrap="square" rtlCol="0">
            <a:spAutoFit/>
          </a:bodyPr>
          <a:lstStyle/>
          <a:p>
            <a:pPr algn="ctr"/>
            <a:r>
              <a:rPr lang="en-GB" sz="6000" b="1" dirty="0">
                <a:solidFill>
                  <a:srgbClr val="77933C"/>
                </a:solidFill>
                <a:latin typeface="Cambria" panose="02040503050406030204" pitchFamily="18" charset="0"/>
                <a:ea typeface="Cambria" panose="02040503050406030204" pitchFamily="18" charset="0"/>
              </a:rPr>
              <a:t>FUTURE DEVELOPMENT</a:t>
            </a:r>
          </a:p>
        </p:txBody>
      </p:sp>
    </p:spTree>
    <p:extLst>
      <p:ext uri="{BB962C8B-B14F-4D97-AF65-F5344CB8AC3E}">
        <p14:creationId xmlns:p14="http://schemas.microsoft.com/office/powerpoint/2010/main" val="11963161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EC9550-3B3C-445E-AA4E-C29ABA1473D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7541" y="2016492"/>
            <a:ext cx="4361551" cy="4384307"/>
          </a:xfrm>
          <a:prstGeom prst="rect">
            <a:avLst/>
          </a:prstGeom>
        </p:spPr>
      </p:pic>
      <p:sp>
        <p:nvSpPr>
          <p:cNvPr id="2" name="Title 1">
            <a:extLst>
              <a:ext uri="{FF2B5EF4-FFF2-40B4-BE49-F238E27FC236}">
                <a16:creationId xmlns:a16="http://schemas.microsoft.com/office/drawing/2014/main" xmlns="" id="{6A9343CE-F7DB-A34B-A895-FE22036902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E188858-A3D4-F74B-84E5-1CB86987B565}"/>
              </a:ext>
            </a:extLst>
          </p:cNvPr>
          <p:cNvSpPr>
            <a:spLocks noGrp="1"/>
          </p:cNvSpPr>
          <p:nvPr>
            <p:ph idx="1"/>
          </p:nvPr>
        </p:nvSpPr>
        <p:spPr>
          <a:xfrm>
            <a:off x="838200" y="1280160"/>
            <a:ext cx="10515600" cy="4061861"/>
          </a:xfrm>
        </p:spPr>
        <p:txBody>
          <a:bodyPr/>
          <a:lstStyle/>
          <a:p>
            <a:pPr algn="just"/>
            <a:r>
              <a:rPr lang="en-US" sz="2400" dirty="0"/>
              <a:t>Ensure NQFS reform potential and sustainability in new Strategy for Education Development in Serbia by 2030</a:t>
            </a:r>
          </a:p>
          <a:p>
            <a:pPr algn="just"/>
            <a:r>
              <a:rPr lang="en-US" sz="2400" dirty="0"/>
              <a:t>Improve policies on permeability/mobility within Higher Education and VNIFL </a:t>
            </a:r>
          </a:p>
          <a:p>
            <a:pPr algn="just"/>
            <a:r>
              <a:rPr lang="en-US" sz="2400" dirty="0"/>
              <a:t>Manage the synchronization of processes of qualification standard and occupational standard development </a:t>
            </a:r>
          </a:p>
          <a:p>
            <a:pPr algn="just"/>
            <a:r>
              <a:rPr lang="en-US" sz="2400" dirty="0"/>
              <a:t>Capacity building of new institutions, bodies and stakeholders  – project support expended to Higher Education and Non-formal and informal learning </a:t>
            </a:r>
          </a:p>
          <a:p>
            <a:endParaRPr lang="en-US" sz="2400" dirty="0"/>
          </a:p>
        </p:txBody>
      </p:sp>
    </p:spTree>
    <p:extLst>
      <p:ext uri="{BB962C8B-B14F-4D97-AF65-F5344CB8AC3E}">
        <p14:creationId xmlns:p14="http://schemas.microsoft.com/office/powerpoint/2010/main" val="2566178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xmlns="" id="{6BC43D14-E666-4FC4-A09D-5C4D8AB91A3B}"/>
              </a:ext>
            </a:extLst>
          </p:cNvPr>
          <p:cNvSpPr>
            <a:spLocks noGrp="1"/>
          </p:cNvSpPr>
          <p:nvPr>
            <p:ph type="title"/>
          </p:nvPr>
        </p:nvSpPr>
        <p:spPr>
          <a:xfrm>
            <a:off x="838200" y="3181350"/>
            <a:ext cx="10515600" cy="3343275"/>
          </a:xfrm>
        </p:spPr>
        <p:txBody>
          <a:bodyPr anchor="ctr"/>
          <a:lstStyle/>
          <a:p>
            <a:r>
              <a:rPr lang="en-US" altLang="en-US" b="1" dirty="0">
                <a:solidFill>
                  <a:srgbClr val="1F608B"/>
                </a:solidFill>
                <a:ea typeface="MS PGothic" panose="020B0600070205080204" pitchFamily="34" charset="-128"/>
              </a:rPr>
              <a:t>COMMENTS FROM EQF AG AND UPDATES –CEDEFOP, ETF</a:t>
            </a:r>
            <a:endParaRPr lang="en-GB" altLang="en-US" b="1" dirty="0">
              <a:solidFill>
                <a:srgbClr val="1F608B"/>
              </a:solidFill>
              <a:ea typeface="MS PGothic" panose="020B0600070205080204" pitchFamily="34" charset="-128"/>
            </a:endParaRPr>
          </a:p>
        </p:txBody>
      </p:sp>
      <p:grpSp>
        <p:nvGrpSpPr>
          <p:cNvPr id="2" name="Group 1">
            <a:extLst>
              <a:ext uri="{FF2B5EF4-FFF2-40B4-BE49-F238E27FC236}">
                <a16:creationId xmlns:a16="http://schemas.microsoft.com/office/drawing/2014/main" xmlns="" id="{80681483-A685-423F-B7D8-9632B55FBFF1}"/>
              </a:ext>
            </a:extLst>
          </p:cNvPr>
          <p:cNvGrpSpPr/>
          <p:nvPr/>
        </p:nvGrpSpPr>
        <p:grpSpPr>
          <a:xfrm>
            <a:off x="5200650" y="1100266"/>
            <a:ext cx="1600200" cy="1600200"/>
            <a:chOff x="5200650" y="1100266"/>
            <a:chExt cx="1600200" cy="1600200"/>
          </a:xfrm>
        </p:grpSpPr>
        <p:sp>
          <p:nvSpPr>
            <p:cNvPr id="5" name="Oval 4">
              <a:extLst>
                <a:ext uri="{FF2B5EF4-FFF2-40B4-BE49-F238E27FC236}">
                  <a16:creationId xmlns:a16="http://schemas.microsoft.com/office/drawing/2014/main" xmlns="" id="{7D8DF66F-C62B-4700-AA31-B2C3987D3412}"/>
                </a:ext>
              </a:extLst>
            </p:cNvPr>
            <p:cNvSpPr/>
            <p:nvPr/>
          </p:nvSpPr>
          <p:spPr>
            <a:xfrm>
              <a:off x="5200650" y="1100266"/>
              <a:ext cx="1600200" cy="1600200"/>
            </a:xfrm>
            <a:prstGeom prst="ellipse">
              <a:avLst/>
            </a:prstGeom>
            <a:noFill/>
            <a:ln w="127000">
              <a:solidFill>
                <a:srgbClr val="1F6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pic>
          <p:nvPicPr>
            <p:cNvPr id="7" name="Picture 6">
              <a:extLst>
                <a:ext uri="{FF2B5EF4-FFF2-40B4-BE49-F238E27FC236}">
                  <a16:creationId xmlns:a16="http://schemas.microsoft.com/office/drawing/2014/main" xmlns="" id="{7026952F-D564-4ACF-B582-92CEF2E8C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496" y="1428242"/>
              <a:ext cx="1180590" cy="943484"/>
            </a:xfrm>
            <a:prstGeom prst="rect">
              <a:avLst/>
            </a:prstGeom>
          </p:spPr>
        </p:pic>
      </p:grpSp>
    </p:spTree>
    <p:extLst>
      <p:ext uri="{BB962C8B-B14F-4D97-AF65-F5344CB8AC3E}">
        <p14:creationId xmlns:p14="http://schemas.microsoft.com/office/powerpoint/2010/main" val="2602528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Comments from minutes 51</a:t>
            </a:r>
            <a:r>
              <a:rPr lang="en-US" baseline="30000" dirty="0"/>
              <a:t>st</a:t>
            </a:r>
            <a:r>
              <a:rPr lang="en-US" dirty="0"/>
              <a:t> AG meeting</a:t>
            </a:r>
          </a:p>
        </p:txBody>
      </p:sp>
      <p:sp>
        <p:nvSpPr>
          <p:cNvPr id="6" name="Content Placeholder 5"/>
          <p:cNvSpPr>
            <a:spLocks noGrp="1"/>
          </p:cNvSpPr>
          <p:nvPr>
            <p:ph idx="1"/>
          </p:nvPr>
        </p:nvSpPr>
        <p:spPr>
          <a:xfrm>
            <a:off x="758952" y="4169663"/>
            <a:ext cx="10594848" cy="2007299"/>
          </a:xfrm>
        </p:spPr>
        <p:txBody>
          <a:bodyPr/>
          <a:lstStyle/>
          <a:p>
            <a:pPr marL="0" indent="0">
              <a:buNone/>
            </a:pPr>
            <a:endParaRPr lang="en-US" sz="2600" i="1" dirty="0"/>
          </a:p>
          <a:p>
            <a:pPr marL="0" indent="0">
              <a:buNone/>
            </a:pPr>
            <a:endParaRPr lang="en-US" dirty="0"/>
          </a:p>
          <a:p>
            <a:endParaRPr lang="en-US" dirty="0"/>
          </a:p>
          <a:p>
            <a:endParaRPr lang="en-US" dirty="0"/>
          </a:p>
        </p:txBody>
      </p:sp>
      <p:pic>
        <p:nvPicPr>
          <p:cNvPr id="3" name="Picture 2">
            <a:extLst>
              <a:ext uri="{FF2B5EF4-FFF2-40B4-BE49-F238E27FC236}">
                <a16:creationId xmlns:a16="http://schemas.microsoft.com/office/drawing/2014/main" xmlns="" id="{3586DD4E-3F02-4B11-B81E-AF279E76A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676" y="1178394"/>
            <a:ext cx="866648" cy="732506"/>
          </a:xfrm>
          <a:prstGeom prst="rect">
            <a:avLst/>
          </a:prstGeom>
        </p:spPr>
      </p:pic>
      <p:graphicFrame>
        <p:nvGraphicFramePr>
          <p:cNvPr id="9" name="Table 9">
            <a:extLst>
              <a:ext uri="{FF2B5EF4-FFF2-40B4-BE49-F238E27FC236}">
                <a16:creationId xmlns:a16="http://schemas.microsoft.com/office/drawing/2014/main" xmlns="" id="{BA165735-4AB1-40C3-A336-E3BAF5609B9F}"/>
              </a:ext>
            </a:extLst>
          </p:cNvPr>
          <p:cNvGraphicFramePr>
            <a:graphicFrameLocks noGrp="1"/>
          </p:cNvGraphicFramePr>
          <p:nvPr>
            <p:extLst>
              <p:ext uri="{D42A27DB-BD31-4B8C-83A1-F6EECF244321}">
                <p14:modId xmlns:p14="http://schemas.microsoft.com/office/powerpoint/2010/main" val="1894045679"/>
              </p:ext>
            </p:extLst>
          </p:nvPr>
        </p:nvGraphicFramePr>
        <p:xfrm>
          <a:off x="758952" y="2034427"/>
          <a:ext cx="10594848" cy="4485245"/>
        </p:xfrm>
        <a:graphic>
          <a:graphicData uri="http://schemas.openxmlformats.org/drawingml/2006/table">
            <a:tbl>
              <a:tblPr firstRow="1" bandRow="1">
                <a:tableStyleId>{C083E6E3-FA7D-4D7B-A595-EF9225AFEA82}</a:tableStyleId>
              </a:tblPr>
              <a:tblGrid>
                <a:gridCol w="10594848">
                  <a:extLst>
                    <a:ext uri="{9D8B030D-6E8A-4147-A177-3AD203B41FA5}">
                      <a16:colId xmlns:a16="http://schemas.microsoft.com/office/drawing/2014/main" xmlns="" val="1530155760"/>
                    </a:ext>
                  </a:extLst>
                </a:gridCol>
              </a:tblGrid>
              <a:tr h="916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1" dirty="0">
                          <a:solidFill>
                            <a:schemeClr val="tx1"/>
                          </a:solidFill>
                          <a:latin typeface="Cambria" panose="02040503050406030204" pitchFamily="18" charset="0"/>
                          <a:ea typeface="Cambria" panose="02040503050406030204" pitchFamily="18" charset="0"/>
                        </a:rPr>
                        <a:t>More information about newly established bodies and to what extent are operational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956175392"/>
                  </a:ext>
                </a:extLst>
              </a:tr>
              <a:tr h="8256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i="1" dirty="0">
                        <a:latin typeface="Cambria" panose="02040503050406030204" pitchFamily="18" charset="0"/>
                        <a:ea typeface="Cambria" panose="020405030504060302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2670463088"/>
                  </a:ext>
                </a:extLst>
              </a:tr>
              <a:tr h="799061">
                <a:tc>
                  <a:txBody>
                    <a:bodyPr/>
                    <a:lstStyle/>
                    <a:p>
                      <a:pPr marL="342900" indent="-342900" algn="just">
                        <a:spcAft>
                          <a:spcPts val="1200"/>
                        </a:spcAft>
                        <a:buFont typeface="Wingdings" panose="05000000000000000000" pitchFamily="2" charset="2"/>
                        <a:buChar char="ü"/>
                      </a:pPr>
                      <a:r>
                        <a:rPr lang="en-US" sz="2200" dirty="0">
                          <a:latin typeface="Cambria" panose="02040503050406030204" pitchFamily="18" charset="0"/>
                          <a:ea typeface="Cambria" panose="02040503050406030204" pitchFamily="18" charset="0"/>
                        </a:rPr>
                        <a:t>Qualification Agency - operational from spring 2019, started all the activities on qualification development in line with NQFS Law, supported by IPA 2014 “</a:t>
                      </a:r>
                      <a:r>
                        <a:rPr lang="en-US" sz="2200" i="1" dirty="0">
                          <a:latin typeface="Cambria" panose="02040503050406030204" pitchFamily="18" charset="0"/>
                          <a:ea typeface="Cambria" panose="02040503050406030204" pitchFamily="18" charset="0"/>
                        </a:rPr>
                        <a:t>Development of integrated NQF system in Serbia”</a:t>
                      </a:r>
                    </a:p>
                    <a:p>
                      <a:pPr marL="342900" indent="-342900" algn="just">
                        <a:spcAft>
                          <a:spcPts val="1200"/>
                        </a:spcAft>
                        <a:buFont typeface="Wingdings" panose="05000000000000000000" pitchFamily="2" charset="2"/>
                        <a:buChar char="ü"/>
                      </a:pPr>
                      <a:r>
                        <a:rPr lang="en-US" sz="2200" dirty="0">
                          <a:latin typeface="Cambria" panose="02040503050406030204" pitchFamily="18" charset="0"/>
                          <a:ea typeface="Cambria" panose="02040503050406030204" pitchFamily="18" charset="0"/>
                        </a:rPr>
                        <a:t>12 Sector Skill Councils started activities in November 2019 (rules of procedure, management, work plan, trainings), mapping qualifications of all levels and types</a:t>
                      </a:r>
                    </a:p>
                    <a:p>
                      <a:pPr marL="342900" indent="-342900" algn="just">
                        <a:spcAft>
                          <a:spcPts val="1200"/>
                        </a:spcAft>
                        <a:buFont typeface="Wingdings" panose="05000000000000000000" pitchFamily="2" charset="2"/>
                        <a:buChar char="ü"/>
                      </a:pPr>
                      <a:r>
                        <a:rPr lang="en-US" sz="2200" dirty="0">
                          <a:latin typeface="Cambria" panose="02040503050406030204" pitchFamily="18" charset="0"/>
                          <a:ea typeface="Cambria" panose="02040503050406030204" pitchFamily="18" charset="0"/>
                        </a:rPr>
                        <a:t>NQFS Council started activities in autumn 2018, planning activities on monitoring implementation of NQFS, proposed establishment of 12 Sector Skill Councils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FE5"/>
                    </a:solidFill>
                  </a:tcPr>
                </a:tc>
                <a:extLst>
                  <a:ext uri="{0D108BD9-81ED-4DB2-BD59-A6C34878D82A}">
                    <a16:rowId xmlns:a16="http://schemas.microsoft.com/office/drawing/2014/main" xmlns="" val="2162812786"/>
                  </a:ext>
                </a:extLst>
              </a:tr>
            </a:tbl>
          </a:graphicData>
        </a:graphic>
      </p:graphicFrame>
      <p:pic>
        <p:nvPicPr>
          <p:cNvPr id="12" name="Picture 11">
            <a:extLst>
              <a:ext uri="{FF2B5EF4-FFF2-40B4-BE49-F238E27FC236}">
                <a16:creationId xmlns:a16="http://schemas.microsoft.com/office/drawing/2014/main" xmlns="" id="{11E3C022-97BF-47D1-8FE4-47CA9E7202AB}"/>
              </a:ext>
            </a:extLst>
          </p:cNvPr>
          <p:cNvPicPr>
            <a:picLocks noChangeAspect="1"/>
          </p:cNvPicPr>
          <p:nvPr/>
        </p:nvPicPr>
        <p:blipFill>
          <a:blip r:embed="rId4"/>
          <a:stretch>
            <a:fillRect/>
          </a:stretch>
        </p:blipFill>
        <p:spPr>
          <a:xfrm>
            <a:off x="5745685" y="3084096"/>
            <a:ext cx="700631" cy="706281"/>
          </a:xfrm>
          <a:prstGeom prst="rect">
            <a:avLst/>
          </a:prstGeom>
        </p:spPr>
      </p:pic>
    </p:spTree>
    <p:extLst>
      <p:ext uri="{BB962C8B-B14F-4D97-AF65-F5344CB8AC3E}">
        <p14:creationId xmlns:p14="http://schemas.microsoft.com/office/powerpoint/2010/main" val="156927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Comments from CEDEFOP</a:t>
            </a:r>
          </a:p>
        </p:txBody>
      </p:sp>
      <p:sp>
        <p:nvSpPr>
          <p:cNvPr id="6" name="Content Placeholder 5"/>
          <p:cNvSpPr>
            <a:spLocks noGrp="1"/>
          </p:cNvSpPr>
          <p:nvPr>
            <p:ph idx="1"/>
          </p:nvPr>
        </p:nvSpPr>
        <p:spPr>
          <a:xfrm>
            <a:off x="920496" y="4761530"/>
            <a:ext cx="10515600" cy="5054745"/>
          </a:xfrm>
        </p:spPr>
        <p:txBody>
          <a:bodyPr/>
          <a:lstStyle/>
          <a:p>
            <a:pPr marL="0" indent="0">
              <a:buNone/>
            </a:pPr>
            <a:endParaRPr lang="en-US" sz="2200" dirty="0"/>
          </a:p>
          <a:p>
            <a:endParaRPr lang="en-US" sz="2200" dirty="0"/>
          </a:p>
          <a:p>
            <a:endParaRPr lang="en-US" sz="2200" dirty="0"/>
          </a:p>
          <a:p>
            <a:endParaRPr lang="en-US" sz="2200" dirty="0"/>
          </a:p>
        </p:txBody>
      </p:sp>
      <p:graphicFrame>
        <p:nvGraphicFramePr>
          <p:cNvPr id="2" name="Table 2">
            <a:extLst>
              <a:ext uri="{FF2B5EF4-FFF2-40B4-BE49-F238E27FC236}">
                <a16:creationId xmlns:a16="http://schemas.microsoft.com/office/drawing/2014/main" xmlns="" id="{A76551B2-1298-4330-B947-C45DAB4E12C2}"/>
              </a:ext>
            </a:extLst>
          </p:cNvPr>
          <p:cNvGraphicFramePr>
            <a:graphicFrameLocks noGrp="1"/>
          </p:cNvGraphicFramePr>
          <p:nvPr>
            <p:extLst>
              <p:ext uri="{D42A27DB-BD31-4B8C-83A1-F6EECF244321}">
                <p14:modId xmlns:p14="http://schemas.microsoft.com/office/powerpoint/2010/main" val="2208037751"/>
              </p:ext>
            </p:extLst>
          </p:nvPr>
        </p:nvGraphicFramePr>
        <p:xfrm>
          <a:off x="1197864" y="1442042"/>
          <a:ext cx="10155936" cy="4815840"/>
        </p:xfrm>
        <a:graphic>
          <a:graphicData uri="http://schemas.openxmlformats.org/drawingml/2006/table">
            <a:tbl>
              <a:tblPr firstRow="1" bandRow="1">
                <a:tableStyleId>{0E3FDE45-AF77-4B5C-9715-49D594BDF05E}</a:tableStyleId>
              </a:tblPr>
              <a:tblGrid>
                <a:gridCol w="10155936">
                  <a:extLst>
                    <a:ext uri="{9D8B030D-6E8A-4147-A177-3AD203B41FA5}">
                      <a16:colId xmlns:a16="http://schemas.microsoft.com/office/drawing/2014/main" xmlns="" val="2165139298"/>
                    </a:ext>
                  </a:extLst>
                </a:gridCol>
              </a:tblGrid>
              <a:tr h="324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latin typeface="Cambria" panose="02040503050406030204" pitchFamily="18" charset="0"/>
                          <a:ea typeface="Cambria" panose="02040503050406030204" pitchFamily="18" charset="0"/>
                        </a:rPr>
                        <a:t>Coordination and cooperation of new and existing bodies?</a:t>
                      </a:r>
                    </a:p>
                  </a:txBody>
                  <a:tcPr>
                    <a:lnL>
                      <a:noFill/>
                    </a:lnL>
                    <a:lnR>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2880535220"/>
                  </a:ext>
                </a:extLst>
              </a:tr>
              <a:tr h="1733018">
                <a:tc>
                  <a:txBody>
                    <a:bodyPr/>
                    <a:lstStyle/>
                    <a:p>
                      <a:r>
                        <a:rPr lang="en-US" sz="2200" dirty="0">
                          <a:latin typeface="Cambria" panose="02040503050406030204" pitchFamily="18" charset="0"/>
                          <a:ea typeface="Cambria" panose="02040503050406030204" pitchFamily="18" charset="0"/>
                        </a:rPr>
                        <a:t>NQFS Council and Sector Skill Councils are based on social partnership include representatives of the existing bodies which should ensure the policy and information exchange </a:t>
                      </a:r>
                    </a:p>
                    <a:p>
                      <a:r>
                        <a:rPr lang="en-US" sz="2200" dirty="0">
                          <a:latin typeface="Cambria" panose="02040503050406030204" pitchFamily="18" charset="0"/>
                          <a:ea typeface="Cambria" panose="02040503050406030204" pitchFamily="18" charset="0"/>
                        </a:rPr>
                        <a:t>Qualification Agency has made agreements of cooperation with Institute for Improvement of Education (VET Centre)</a:t>
                      </a:r>
                    </a:p>
                    <a:p>
                      <a:r>
                        <a:rPr lang="en-US" sz="2200" dirty="0" err="1">
                          <a:latin typeface="Cambria" panose="02040503050406030204" pitchFamily="18" charset="0"/>
                          <a:ea typeface="Cambria" panose="02040503050406030204" pitchFamily="18" charset="0"/>
                        </a:rPr>
                        <a:t>MoESTD</a:t>
                      </a:r>
                      <a:r>
                        <a:rPr lang="en-US" sz="2200" dirty="0">
                          <a:latin typeface="Cambria" panose="02040503050406030204" pitchFamily="18" charset="0"/>
                          <a:ea typeface="Cambria" panose="02040503050406030204" pitchFamily="18" charset="0"/>
                        </a:rPr>
                        <a:t> with coordination role is leading implementation of NQF in sense of cooperation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FE5"/>
                    </a:solidFill>
                  </a:tcPr>
                </a:tc>
                <a:extLst>
                  <a:ext uri="{0D108BD9-81ED-4DB2-BD59-A6C34878D82A}">
                    <a16:rowId xmlns:a16="http://schemas.microsoft.com/office/drawing/2014/main" xmlns="" val="1168351003"/>
                  </a:ext>
                </a:extLst>
              </a:tr>
              <a:tr h="58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latin typeface="Cambria" panose="02040503050406030204" pitchFamily="18" charset="0"/>
                          <a:ea typeface="Cambria" panose="02040503050406030204" pitchFamily="18" charset="0"/>
                        </a:rPr>
                        <a:t>How implementation of reforms (implementation of learning outcomes) will be supported?</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674789278"/>
                  </a:ext>
                </a:extLst>
              </a:tr>
              <a:tr h="980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Cambria" panose="02040503050406030204" pitchFamily="18" charset="0"/>
                          <a:ea typeface="Cambria" panose="02040503050406030204" pitchFamily="18" charset="0"/>
                        </a:rPr>
                        <a:t>Intensive activities on teacher training are continuously organized along with implementation of reformed curricula based on learning outcomes (approx. 17.000 teacher in two years)</a:t>
                      </a:r>
                    </a:p>
                  </a:txBody>
                  <a:tcPr>
                    <a:lnL>
                      <a:noFill/>
                    </a:lnL>
                    <a:lnR>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5FFE5"/>
                    </a:solidFill>
                  </a:tcPr>
                </a:tc>
                <a:extLst>
                  <a:ext uri="{0D108BD9-81ED-4DB2-BD59-A6C34878D82A}">
                    <a16:rowId xmlns:a16="http://schemas.microsoft.com/office/drawing/2014/main" xmlns="" val="3434056612"/>
                  </a:ext>
                </a:extLst>
              </a:tr>
            </a:tbl>
          </a:graphicData>
        </a:graphic>
      </p:graphicFrame>
      <p:pic>
        <p:nvPicPr>
          <p:cNvPr id="7" name="Picture 6">
            <a:extLst>
              <a:ext uri="{FF2B5EF4-FFF2-40B4-BE49-F238E27FC236}">
                <a16:creationId xmlns:a16="http://schemas.microsoft.com/office/drawing/2014/main" xmlns="" id="{1D3701E7-6A1F-4F36-9E86-EF6537D1D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84" y="1442042"/>
            <a:ext cx="590296" cy="498929"/>
          </a:xfrm>
          <a:prstGeom prst="rect">
            <a:avLst/>
          </a:prstGeom>
        </p:spPr>
      </p:pic>
      <p:pic>
        <p:nvPicPr>
          <p:cNvPr id="8" name="Picture 7">
            <a:extLst>
              <a:ext uri="{FF2B5EF4-FFF2-40B4-BE49-F238E27FC236}">
                <a16:creationId xmlns:a16="http://schemas.microsoft.com/office/drawing/2014/main" xmlns="" id="{B28FBDBE-07CC-441C-A530-26281AEF8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88" y="4534836"/>
            <a:ext cx="633476" cy="535425"/>
          </a:xfrm>
          <a:prstGeom prst="rect">
            <a:avLst/>
          </a:prstGeom>
        </p:spPr>
      </p:pic>
      <p:pic>
        <p:nvPicPr>
          <p:cNvPr id="9" name="Picture 8">
            <a:extLst>
              <a:ext uri="{FF2B5EF4-FFF2-40B4-BE49-F238E27FC236}">
                <a16:creationId xmlns:a16="http://schemas.microsoft.com/office/drawing/2014/main" xmlns="" id="{7DD9A2EF-CE8D-4357-8562-FF9C77F5CA4A}"/>
              </a:ext>
            </a:extLst>
          </p:cNvPr>
          <p:cNvPicPr>
            <a:picLocks noChangeAspect="1"/>
          </p:cNvPicPr>
          <p:nvPr/>
        </p:nvPicPr>
        <p:blipFill>
          <a:blip r:embed="rId5"/>
          <a:stretch>
            <a:fillRect/>
          </a:stretch>
        </p:blipFill>
        <p:spPr>
          <a:xfrm>
            <a:off x="467597" y="2164668"/>
            <a:ext cx="660328" cy="665653"/>
          </a:xfrm>
          <a:prstGeom prst="rect">
            <a:avLst/>
          </a:prstGeom>
        </p:spPr>
      </p:pic>
      <p:pic>
        <p:nvPicPr>
          <p:cNvPr id="10" name="Picture 9">
            <a:extLst>
              <a:ext uri="{FF2B5EF4-FFF2-40B4-BE49-F238E27FC236}">
                <a16:creationId xmlns:a16="http://schemas.microsoft.com/office/drawing/2014/main" xmlns="" id="{600B7609-3643-429A-9762-876571A4AA82}"/>
              </a:ext>
            </a:extLst>
          </p:cNvPr>
          <p:cNvPicPr>
            <a:picLocks noChangeAspect="1"/>
          </p:cNvPicPr>
          <p:nvPr/>
        </p:nvPicPr>
        <p:blipFill>
          <a:blip r:embed="rId5"/>
          <a:stretch>
            <a:fillRect/>
          </a:stretch>
        </p:blipFill>
        <p:spPr>
          <a:xfrm>
            <a:off x="483246" y="5352313"/>
            <a:ext cx="632322" cy="637421"/>
          </a:xfrm>
          <a:prstGeom prst="rect">
            <a:avLst/>
          </a:prstGeom>
        </p:spPr>
      </p:pic>
      <p:pic>
        <p:nvPicPr>
          <p:cNvPr id="4" name="Picture 3">
            <a:extLst>
              <a:ext uri="{FF2B5EF4-FFF2-40B4-BE49-F238E27FC236}">
                <a16:creationId xmlns:a16="http://schemas.microsoft.com/office/drawing/2014/main" xmlns="" id="{92F5727B-5853-441C-AAAF-9B1035B167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0508" y="6323808"/>
            <a:ext cx="2701491" cy="543464"/>
          </a:xfrm>
          <a:prstGeom prst="rect">
            <a:avLst/>
          </a:prstGeom>
        </p:spPr>
      </p:pic>
    </p:spTree>
    <p:extLst>
      <p:ext uri="{BB962C8B-B14F-4D97-AF65-F5344CB8AC3E}">
        <p14:creationId xmlns:p14="http://schemas.microsoft.com/office/powerpoint/2010/main" val="138014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58D7A-FA5D-4704-B0FE-26F8BBE1F22D}"/>
              </a:ext>
            </a:extLst>
          </p:cNvPr>
          <p:cNvSpPr>
            <a:spLocks noGrp="1"/>
          </p:cNvSpPr>
          <p:nvPr>
            <p:ph type="title"/>
          </p:nvPr>
        </p:nvSpPr>
        <p:spPr>
          <a:xfrm>
            <a:off x="838200" y="2674373"/>
            <a:ext cx="10515600" cy="1789471"/>
          </a:xfrm>
        </p:spPr>
        <p:txBody>
          <a:bodyPr/>
          <a:lstStyle/>
          <a:p>
            <a:r>
              <a:rPr lang="en-US" sz="3200" dirty="0"/>
              <a:t>There is a clear and demonstrable link between the qualifications levels in the national qualifications frameworks or systems and the level descriptors of the EQF</a:t>
            </a:r>
            <a:endParaRPr lang="sr-Latn-RS" sz="3000" dirty="0"/>
          </a:p>
        </p:txBody>
      </p:sp>
      <p:sp>
        <p:nvSpPr>
          <p:cNvPr id="3" name="Text Placeholder 2">
            <a:extLst>
              <a:ext uri="{FF2B5EF4-FFF2-40B4-BE49-F238E27FC236}">
                <a16:creationId xmlns:a16="http://schemas.microsoft.com/office/drawing/2014/main" xmlns="" id="{D1D939D4-8BED-446D-BDEF-0A588A6E703D}"/>
              </a:ext>
            </a:extLst>
          </p:cNvPr>
          <p:cNvSpPr>
            <a:spLocks noGrp="1"/>
          </p:cNvSpPr>
          <p:nvPr>
            <p:ph type="body" idx="1"/>
          </p:nvPr>
        </p:nvSpPr>
        <p:spPr/>
        <p:txBody>
          <a:bodyPr/>
          <a:lstStyle/>
          <a:p>
            <a:endParaRPr lang="sr-Latn-RS" dirty="0"/>
          </a:p>
        </p:txBody>
      </p:sp>
      <p:sp>
        <p:nvSpPr>
          <p:cNvPr id="4" name="Footer Placeholder 3">
            <a:extLst>
              <a:ext uri="{FF2B5EF4-FFF2-40B4-BE49-F238E27FC236}">
                <a16:creationId xmlns:a16="http://schemas.microsoft.com/office/drawing/2014/main" xmlns="" id="{75649097-29DC-420D-A7F5-4306F8EF8F2D}"/>
              </a:ext>
            </a:extLst>
          </p:cNvPr>
          <p:cNvSpPr>
            <a:spLocks noGrp="1"/>
          </p:cNvSpPr>
          <p:nvPr>
            <p:ph type="ftr" sz="quarter" idx="11"/>
          </p:nvPr>
        </p:nvSpPr>
        <p:spPr/>
        <p:txBody>
          <a:bodyPr/>
          <a:lstStyle/>
          <a:p>
            <a:pPr>
              <a:defRPr/>
            </a:pPr>
            <a:endParaRPr lang="en-US"/>
          </a:p>
        </p:txBody>
      </p:sp>
      <p:sp>
        <p:nvSpPr>
          <p:cNvPr id="5" name="Title 1">
            <a:extLst>
              <a:ext uri="{FF2B5EF4-FFF2-40B4-BE49-F238E27FC236}">
                <a16:creationId xmlns:a16="http://schemas.microsoft.com/office/drawing/2014/main" xmlns="" id="{73A285BF-4395-4E3A-A0F5-F8BEDA3E41D4}"/>
              </a:ext>
            </a:extLst>
          </p:cNvPr>
          <p:cNvSpPr txBox="1">
            <a:spLocks/>
          </p:cNvSpPr>
          <p:nvPr/>
        </p:nvSpPr>
        <p:spPr bwMode="auto">
          <a:xfrm>
            <a:off x="4623816" y="1523808"/>
            <a:ext cx="2944368" cy="611379"/>
          </a:xfrm>
          <a:prstGeom prst="rect">
            <a:avLst/>
          </a:prstGeom>
          <a:solidFill>
            <a:srgbClr val="FF0000"/>
          </a:solidFill>
          <a:ln>
            <a:noFill/>
          </a:ln>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6000" kern="1200">
                <a:solidFill>
                  <a:srgbClr val="002060"/>
                </a:solidFill>
                <a:latin typeface="Cambria" panose="02040503050406030204" pitchFamily="18" charset="0"/>
                <a:ea typeface="Cambria" panose="02040503050406030204" pitchFamily="18" charset="0"/>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MS PGothic" pitchFamily="3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3000" b="1" dirty="0">
                <a:solidFill>
                  <a:schemeClr val="bg1"/>
                </a:solidFill>
              </a:rPr>
              <a:t>Criterion 2 </a:t>
            </a:r>
            <a:endParaRPr lang="sr-Latn-RS" sz="3000" dirty="0">
              <a:solidFill>
                <a:schemeClr val="bg1"/>
              </a:solidFill>
            </a:endParaRPr>
          </a:p>
        </p:txBody>
      </p:sp>
    </p:spTree>
    <p:extLst>
      <p:ext uri="{BB962C8B-B14F-4D97-AF65-F5344CB8AC3E}">
        <p14:creationId xmlns:p14="http://schemas.microsoft.com/office/powerpoint/2010/main" val="1116677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A54FDE-5CB8-4576-81B8-7A5EAAF8462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019837" y="2560320"/>
            <a:ext cx="4152325" cy="4210400"/>
          </a:xfrm>
          <a:prstGeom prst="rect">
            <a:avLst/>
          </a:prstGeom>
        </p:spPr>
      </p:pic>
      <p:sp>
        <p:nvSpPr>
          <p:cNvPr id="5" name="Title 4"/>
          <p:cNvSpPr>
            <a:spLocks noGrp="1"/>
          </p:cNvSpPr>
          <p:nvPr>
            <p:ph type="title"/>
          </p:nvPr>
        </p:nvSpPr>
        <p:spPr/>
        <p:txBody>
          <a:bodyPr/>
          <a:lstStyle/>
          <a:p>
            <a:r>
              <a:rPr lang="en-US" dirty="0"/>
              <a:t>Comments from ETF</a:t>
            </a:r>
          </a:p>
        </p:txBody>
      </p:sp>
      <p:sp>
        <p:nvSpPr>
          <p:cNvPr id="6" name="Content Placeholder 5"/>
          <p:cNvSpPr>
            <a:spLocks noGrp="1"/>
          </p:cNvSpPr>
          <p:nvPr>
            <p:ph idx="1"/>
          </p:nvPr>
        </p:nvSpPr>
        <p:spPr>
          <a:xfrm>
            <a:off x="838200" y="1122218"/>
            <a:ext cx="10515600" cy="3180275"/>
          </a:xfrm>
        </p:spPr>
        <p:txBody>
          <a:bodyPr/>
          <a:lstStyle/>
          <a:p>
            <a:pPr marL="0" indent="0">
              <a:buNone/>
            </a:pPr>
            <a:endParaRPr lang="en-US" dirty="0"/>
          </a:p>
          <a:p>
            <a:r>
              <a:rPr lang="en-US" dirty="0"/>
              <a:t>Constant support and feedback during Report preparation (concrete comments on draft version and questions for reflection)</a:t>
            </a:r>
          </a:p>
          <a:p>
            <a:r>
              <a:rPr lang="en-US" dirty="0"/>
              <a:t>Report was improved in accordance with ETF comments </a:t>
            </a:r>
          </a:p>
          <a:p>
            <a:endParaRPr lang="en-US" dirty="0"/>
          </a:p>
          <a:p>
            <a:endParaRPr lang="en-US" dirty="0"/>
          </a:p>
        </p:txBody>
      </p:sp>
      <p:pic>
        <p:nvPicPr>
          <p:cNvPr id="3" name="Picture 2">
            <a:extLst>
              <a:ext uri="{FF2B5EF4-FFF2-40B4-BE49-F238E27FC236}">
                <a16:creationId xmlns:a16="http://schemas.microsoft.com/office/drawing/2014/main" xmlns="" id="{FAEE52BC-A1B4-4AC5-AB66-3250A583B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632" y="5614456"/>
            <a:ext cx="2669004" cy="1156264"/>
          </a:xfrm>
          <a:prstGeom prst="rect">
            <a:avLst/>
          </a:prstGeom>
        </p:spPr>
      </p:pic>
    </p:spTree>
    <p:extLst>
      <p:ext uri="{BB962C8B-B14F-4D97-AF65-F5344CB8AC3E}">
        <p14:creationId xmlns:p14="http://schemas.microsoft.com/office/powerpoint/2010/main" val="30622720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xmlns="" id="{354F685F-B103-423C-B7B8-64ACD6F9FC92}"/>
              </a:ext>
            </a:extLst>
          </p:cNvPr>
          <p:cNvSpPr>
            <a:spLocks noGrp="1"/>
          </p:cNvSpPr>
          <p:nvPr>
            <p:ph type="title"/>
          </p:nvPr>
        </p:nvSpPr>
        <p:spPr/>
        <p:txBody>
          <a:bodyPr/>
          <a:lstStyle/>
          <a:p>
            <a:r>
              <a:rPr lang="en-GB" altLang="en-US" sz="4400" dirty="0">
                <a:ea typeface="MS PGothic" panose="020B0600070205080204" pitchFamily="34" charset="-128"/>
              </a:rPr>
              <a:t>Thank you for your attention!</a:t>
            </a:r>
            <a:r>
              <a:rPr lang="sr-Latn-RS" altLang="en-US" dirty="0">
                <a:ea typeface="MS PGothic" panose="020B0600070205080204" pitchFamily="34" charset="-128"/>
              </a:rPr>
              <a:t/>
            </a:r>
            <a:br>
              <a:rPr lang="sr-Latn-RS" altLang="en-US" dirty="0">
                <a:ea typeface="MS PGothic" panose="020B0600070205080204" pitchFamily="34" charset="-128"/>
              </a:rPr>
            </a:br>
            <a:endParaRPr lang="en-GB" altLang="en-US" sz="2000" dirty="0">
              <a:solidFill>
                <a:srgbClr val="FF0000"/>
              </a:solidFill>
              <a:ea typeface="MS PGothic" panose="020B0600070205080204" pitchFamily="34" charset="-128"/>
            </a:endParaRPr>
          </a:p>
        </p:txBody>
      </p:sp>
      <p:sp>
        <p:nvSpPr>
          <p:cNvPr id="30723" name="Content Placeholder 2">
            <a:extLst>
              <a:ext uri="{FF2B5EF4-FFF2-40B4-BE49-F238E27FC236}">
                <a16:creationId xmlns:a16="http://schemas.microsoft.com/office/drawing/2014/main" xmlns="" id="{C89DB98D-71DB-4163-9F86-4EB688CEF1EC}"/>
              </a:ext>
            </a:extLst>
          </p:cNvPr>
          <p:cNvSpPr>
            <a:spLocks noGrp="1"/>
          </p:cNvSpPr>
          <p:nvPr>
            <p:ph type="body" idx="1"/>
          </p:nvPr>
        </p:nvSpPr>
        <p:spPr/>
        <p:txBody>
          <a:bodyPr/>
          <a:lstStyle/>
          <a:p>
            <a:pPr algn="ctr">
              <a:defRPr/>
            </a:pPr>
            <a:endParaRPr lang="en-US" sz="2600" dirty="0">
              <a:latin typeface="Cambria" panose="02040503050406030204" pitchFamily="18" charset="0"/>
              <a:ea typeface="Cambria" panose="02040503050406030204" pitchFamily="18" charset="0"/>
              <a:hlinkClick r:id="rId3"/>
            </a:endParaRPr>
          </a:p>
          <a:p>
            <a:pPr algn="ctr">
              <a:defRPr/>
            </a:pPr>
            <a:r>
              <a:rPr lang="en-US" sz="2600" dirty="0">
                <a:latin typeface="Cambria" panose="02040503050406030204" pitchFamily="18" charset="0"/>
                <a:ea typeface="Cambria" panose="02040503050406030204" pitchFamily="18" charset="0"/>
                <a:hlinkClick r:id="rId3"/>
              </a:rPr>
              <a:t>http://noks.mpn.gov.rs</a:t>
            </a:r>
            <a:r>
              <a:rPr lang="en-US" sz="2600" dirty="0">
                <a:latin typeface="Cambria" panose="02040503050406030204" pitchFamily="18" charset="0"/>
                <a:ea typeface="Cambria" panose="02040503050406030204" pitchFamily="18" charset="0"/>
              </a:rPr>
              <a:t> </a:t>
            </a:r>
            <a:endParaRPr lang="en-GB" altLang="en-US" sz="2600" dirty="0">
              <a:latin typeface="Cambria" panose="02040503050406030204" pitchFamily="18" charset="0"/>
              <a:ea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8E49F01-53E5-424C-87AB-9ECAE7120430}"/>
              </a:ext>
            </a:extLst>
          </p:cNvPr>
          <p:cNvSpPr>
            <a:spLocks noGrp="1"/>
          </p:cNvSpPr>
          <p:nvPr>
            <p:ph type="title"/>
          </p:nvPr>
        </p:nvSpPr>
        <p:spPr/>
        <p:txBody>
          <a:bodyPr/>
          <a:lstStyle/>
          <a:p>
            <a:r>
              <a:rPr lang="en-GB" dirty="0"/>
              <a:t>Result of the Analysis</a:t>
            </a:r>
            <a:endParaRPr lang="sr-Latn-RS" dirty="0"/>
          </a:p>
        </p:txBody>
      </p:sp>
      <p:graphicFrame>
        <p:nvGraphicFramePr>
          <p:cNvPr id="2" name="Content Placeholder 1">
            <a:extLst>
              <a:ext uri="{FF2B5EF4-FFF2-40B4-BE49-F238E27FC236}">
                <a16:creationId xmlns:a16="http://schemas.microsoft.com/office/drawing/2014/main" xmlns="" id="{AA099DFB-B509-4A5C-B5F1-397356748815}"/>
              </a:ext>
            </a:extLst>
          </p:cNvPr>
          <p:cNvGraphicFramePr>
            <a:graphicFrameLocks noGrp="1"/>
          </p:cNvGraphicFramePr>
          <p:nvPr>
            <p:ph idx="1"/>
            <p:extLst>
              <p:ext uri="{D42A27DB-BD31-4B8C-83A1-F6EECF244321}">
                <p14:modId xmlns:p14="http://schemas.microsoft.com/office/powerpoint/2010/main" val="2887263696"/>
              </p:ext>
            </p:extLst>
          </p:nvPr>
        </p:nvGraphicFramePr>
        <p:xfrm>
          <a:off x="838200" y="1298448"/>
          <a:ext cx="2983992" cy="4059935"/>
        </p:xfrm>
        <a:graphic>
          <a:graphicData uri="http://schemas.openxmlformats.org/drawingml/2006/table">
            <a:tbl>
              <a:tblPr firstRow="1" firstCol="1" bandRow="1">
                <a:tableStyleId>{9DCAF9ED-07DC-4A11-8D7F-57B35C25682E}</a:tableStyleId>
              </a:tblPr>
              <a:tblGrid>
                <a:gridCol w="1491996">
                  <a:extLst>
                    <a:ext uri="{9D8B030D-6E8A-4147-A177-3AD203B41FA5}">
                      <a16:colId xmlns:a16="http://schemas.microsoft.com/office/drawing/2014/main" xmlns="" val="1378168033"/>
                    </a:ext>
                  </a:extLst>
                </a:gridCol>
                <a:gridCol w="1491996">
                  <a:extLst>
                    <a:ext uri="{9D8B030D-6E8A-4147-A177-3AD203B41FA5}">
                      <a16:colId xmlns:a16="http://schemas.microsoft.com/office/drawing/2014/main" xmlns="" val="123263230"/>
                    </a:ext>
                  </a:extLst>
                </a:gridCol>
              </a:tblGrid>
              <a:tr h="369085">
                <a:tc>
                  <a:txBody>
                    <a:bodyPr/>
                    <a:lstStyle/>
                    <a:p>
                      <a:pPr indent="179705" algn="ctr">
                        <a:lnSpc>
                          <a:spcPct val="107000"/>
                        </a:lnSpc>
                        <a:spcAft>
                          <a:spcPts val="0"/>
                        </a:spcAft>
                      </a:pPr>
                      <a:r>
                        <a:rPr lang="en-GB" sz="1600" dirty="0">
                          <a:effectLst/>
                          <a:latin typeface="Cambria" panose="02040503050406030204" pitchFamily="18" charset="0"/>
                          <a:ea typeface="Cambria" panose="02040503050406030204" pitchFamily="18" charset="0"/>
                        </a:rPr>
                        <a:t>EQF</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NQFS</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3476761128"/>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1</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1</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309811413"/>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2</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2</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3525961229"/>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3</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3</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2922684239"/>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4</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4</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3240961774"/>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5</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5</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922215060"/>
                  </a:ext>
                </a:extLst>
              </a:tr>
              <a:tr h="369085">
                <a:tc rowSpan="2">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6</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6.1</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3714325048"/>
                  </a:ext>
                </a:extLst>
              </a:tr>
              <a:tr h="369085">
                <a:tc vMerge="1">
                  <a:txBody>
                    <a:bodyPr/>
                    <a:lstStyle/>
                    <a:p>
                      <a:endParaRPr lang="sr-Latn-RS"/>
                    </a:p>
                  </a:txBody>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6.2</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xmlns="" val="3611495901"/>
                  </a:ext>
                </a:extLst>
              </a:tr>
              <a:tr h="369085">
                <a:tc rowSpan="2">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7</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CECE8"/>
                    </a:solidFill>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7.1</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FCECE8"/>
                    </a:solidFill>
                  </a:tcPr>
                </a:tc>
                <a:extLst>
                  <a:ext uri="{0D108BD9-81ED-4DB2-BD59-A6C34878D82A}">
                    <a16:rowId xmlns:a16="http://schemas.microsoft.com/office/drawing/2014/main" xmlns="" val="3240925595"/>
                  </a:ext>
                </a:extLst>
              </a:tr>
              <a:tr h="369085">
                <a:tc vMerge="1">
                  <a:txBody>
                    <a:bodyPr/>
                    <a:lstStyle/>
                    <a:p>
                      <a:endParaRPr lang="sr-Latn-RS"/>
                    </a:p>
                  </a:txBody>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7.2</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4082235408"/>
                  </a:ext>
                </a:extLst>
              </a:tr>
              <a:tr h="369085">
                <a:tc>
                  <a:txBody>
                    <a:bodyPr/>
                    <a:lstStyle/>
                    <a:p>
                      <a:pPr algn="ctr">
                        <a:lnSpc>
                          <a:spcPct val="107000"/>
                        </a:lnSpc>
                        <a:spcAft>
                          <a:spcPts val="0"/>
                        </a:spcAft>
                      </a:pPr>
                      <a:r>
                        <a:rPr lang="en-GB" sz="1600" b="0" dirty="0">
                          <a:effectLst/>
                          <a:latin typeface="Cambria" panose="02040503050406030204" pitchFamily="18" charset="0"/>
                          <a:ea typeface="Cambria" panose="02040503050406030204" pitchFamily="18" charset="0"/>
                        </a:rPr>
                        <a:t>8</a:t>
                      </a:r>
                      <a:endParaRPr lang="sr-Latn-RS" sz="16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mbria" panose="02040503050406030204" pitchFamily="18" charset="0"/>
                          <a:ea typeface="Cambria" panose="02040503050406030204" pitchFamily="18" charset="0"/>
                        </a:rPr>
                        <a:t>8</a:t>
                      </a:r>
                      <a:endParaRPr lang="sr-Latn-R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3258426499"/>
                  </a:ext>
                </a:extLst>
              </a:tr>
            </a:tbl>
          </a:graphicData>
        </a:graphic>
      </p:graphicFrame>
      <p:sp>
        <p:nvSpPr>
          <p:cNvPr id="3" name="TextBox 2">
            <a:extLst>
              <a:ext uri="{FF2B5EF4-FFF2-40B4-BE49-F238E27FC236}">
                <a16:creationId xmlns:a16="http://schemas.microsoft.com/office/drawing/2014/main" xmlns="" id="{DD9A4795-71A3-4D7D-A6B7-ECAA53628C11}"/>
              </a:ext>
            </a:extLst>
          </p:cNvPr>
          <p:cNvSpPr txBox="1"/>
          <p:nvPr/>
        </p:nvSpPr>
        <p:spPr>
          <a:xfrm>
            <a:off x="4580763" y="1105281"/>
            <a:ext cx="6638544" cy="5170646"/>
          </a:xfrm>
          <a:prstGeom prst="rect">
            <a:avLst/>
          </a:prstGeom>
          <a:noFill/>
        </p:spPr>
        <p:txBody>
          <a:bodyPr wrap="square" rtlCol="0">
            <a:spAutoFit/>
          </a:bodyPr>
          <a:lstStyle/>
          <a:p>
            <a:pPr algn="just"/>
            <a:endParaRPr lang="en-GB" sz="22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n-GB" sz="2200" dirty="0">
                <a:latin typeface="Cambria" panose="02040503050406030204" pitchFamily="18" charset="0"/>
                <a:ea typeface="Cambria" panose="02040503050406030204" pitchFamily="18" charset="0"/>
              </a:rPr>
              <a:t>NQFS contains eight levels corresponding to the levels of the European Qualifications Framework</a:t>
            </a:r>
          </a:p>
          <a:p>
            <a:pPr marL="285750" indent="-285750" algn="just">
              <a:buFont typeface="Arial" panose="020B0604020202020204" pitchFamily="34" charset="0"/>
              <a:buChar char="•"/>
            </a:pPr>
            <a:r>
              <a:rPr lang="en-GB" sz="2200" dirty="0">
                <a:latin typeface="Cambria" panose="02040503050406030204" pitchFamily="18" charset="0"/>
                <a:ea typeface="Cambria" panose="02040503050406030204" pitchFamily="18" charset="0"/>
              </a:rPr>
              <a:t>The structure of the NQFS is also designed in accordance with the EQF and includes descriptors for each (sub)level of qualification, based on the concept of learning outcomes</a:t>
            </a:r>
          </a:p>
          <a:p>
            <a:pPr marL="285750" indent="-285750" algn="just">
              <a:buFont typeface="Arial" panose="020B0604020202020204" pitchFamily="34" charset="0"/>
              <a:buChar char="•"/>
            </a:pPr>
            <a:r>
              <a:rPr lang="en-GB" sz="2200" dirty="0">
                <a:latin typeface="Cambria" panose="02040503050406030204" pitchFamily="18" charset="0"/>
                <a:ea typeface="Cambria" panose="02040503050406030204" pitchFamily="18" charset="0"/>
              </a:rPr>
              <a:t>There is a correlation and compatibility between the language and the concepts descriptions of both framework levels</a:t>
            </a:r>
          </a:p>
          <a:p>
            <a:pPr marL="285750" indent="-285750" algn="just">
              <a:buFont typeface="Arial" panose="020B0604020202020204" pitchFamily="34" charset="0"/>
              <a:buChar char="•"/>
            </a:pPr>
            <a:r>
              <a:rPr lang="en-GB" sz="2200" dirty="0">
                <a:latin typeface="Cambria" panose="02040503050406030204" pitchFamily="18" charset="0"/>
                <a:ea typeface="Cambria" panose="02040503050406030204" pitchFamily="18" charset="0"/>
              </a:rPr>
              <a:t>The NQFS contains specific attributes as a result of national context and legislation, so that statements of knowledge, skills, abilities and attitudes are aligned with the policy of defining learning outcomes, i.e. all are formulated as verbs</a:t>
            </a:r>
          </a:p>
        </p:txBody>
      </p:sp>
    </p:spTree>
    <p:extLst>
      <p:ext uri="{BB962C8B-B14F-4D97-AF65-F5344CB8AC3E}">
        <p14:creationId xmlns:p14="http://schemas.microsoft.com/office/powerpoint/2010/main" val="2613755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20309</TotalTime>
  <Words>5531</Words>
  <Application>Microsoft Office PowerPoint</Application>
  <PresentationFormat>Widescreen</PresentationFormat>
  <Paragraphs>783</Paragraphs>
  <Slides>81</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81</vt:i4>
      </vt:variant>
    </vt:vector>
  </HeadingPairs>
  <TitlesOfParts>
    <vt:vector size="94" baseType="lpstr">
      <vt:lpstr>MS PGothic</vt:lpstr>
      <vt:lpstr>MS PGothic</vt:lpstr>
      <vt:lpstr>Andalus</vt:lpstr>
      <vt:lpstr>Arial</vt:lpstr>
      <vt:lpstr>Calibri</vt:lpstr>
      <vt:lpstr>Calibri Light</vt:lpstr>
      <vt:lpstr>Cambria</vt:lpstr>
      <vt:lpstr>Courier New</vt:lpstr>
      <vt:lpstr>Times New Roman</vt:lpstr>
      <vt:lpstr>Trebuchet MS</vt:lpstr>
      <vt:lpstr>Vijaya</vt:lpstr>
      <vt:lpstr>Wingdings</vt:lpstr>
      <vt:lpstr>Office Theme</vt:lpstr>
      <vt:lpstr> THE REPUBLIC OF SERBIA  Ministry of Education, Science and Technological Development National WG for Referencing NQFS to EQF</vt:lpstr>
      <vt:lpstr>Presentation content</vt:lpstr>
      <vt:lpstr>FULFILMENT OF EQF CRITERIA</vt:lpstr>
      <vt:lpstr>The responsibilities and/or legal competence of all relevant national bodies involved in the referencing process are clearly determined and published by the competent authorities</vt:lpstr>
      <vt:lpstr>PowerPoint Presentation</vt:lpstr>
      <vt:lpstr>NQFS Institutional Framework </vt:lpstr>
      <vt:lpstr>Referencing process</vt:lpstr>
      <vt:lpstr>There is a clear and demonstrable link between the qualifications levels in the national qualifications frameworks or systems and the level descriptors of the EQF</vt:lpstr>
      <vt:lpstr>Result of the Analysis</vt:lpstr>
      <vt:lpstr>Specific NQFS attributes</vt:lpstr>
      <vt:lpstr>PowerPoint Presentation</vt:lpstr>
      <vt:lpstr>The national qualifications frameworks or systems and their qualifications are based on the principle and objective of learning outcomes and related to arrangements for validation of non-formal and informal learning and, where appropriate, to credit systems</vt:lpstr>
      <vt:lpstr>Key concepts in NQFS</vt:lpstr>
      <vt:lpstr>Qualification standard elements</vt:lpstr>
      <vt:lpstr>Learning outcomes </vt:lpstr>
      <vt:lpstr>Learning outcomes  in VET</vt:lpstr>
      <vt:lpstr>Credit System</vt:lpstr>
      <vt:lpstr>VNFIL</vt:lpstr>
      <vt:lpstr>The procedures for inclusion of qualifications in the national qualifications framework or for describing the place of qualifications in the national qualification system are transparent</vt:lpstr>
      <vt:lpstr>Strategic course in NQFS development </vt:lpstr>
      <vt:lpstr>NQFS Legislation framework</vt:lpstr>
      <vt:lpstr>Procedure for inclusion of qualification in NQFS</vt:lpstr>
      <vt:lpstr>NQFS Register Structure</vt:lpstr>
      <vt:lpstr>The national quality assurance system(s) for education and training refer(s) to the national qualifications frameworks or systems and are consistent with the principles on quality assurance as specified in Annex IV to this recommendation</vt:lpstr>
      <vt:lpstr>Quality assurance in GE – VET - AE</vt:lpstr>
      <vt:lpstr>Quality assurance in HE</vt:lpstr>
      <vt:lpstr>Coverage of the EQF QA principles in NQFS GE - VET - AE</vt:lpstr>
      <vt:lpstr>Coverage of the EQF QA principles in NQFS HE</vt:lpstr>
      <vt:lpstr>The referencing process shall include the stated agreement of the relevant quality assurance bodies that the referencing report is consistent with the relevant national quality assurance arrangements, provisions and practice</vt:lpstr>
      <vt:lpstr>QA bodies approvals </vt:lpstr>
      <vt:lpstr>Criterion 6</vt:lpstr>
      <vt:lpstr>The referencing process shall involve international experts and the referencing reports shall contain the written statement of at least two international experts from two different countries on the referencing process</vt:lpstr>
      <vt:lpstr>International Experts</vt:lpstr>
      <vt:lpstr>International experts opinions</vt:lpstr>
      <vt:lpstr>The competent authority or authorities shall certify the referencing of the national qualifications frameworks or systems with the EQF. One comprehensive report, setting out the referencing, and the evidence supporting it, shall be published by the competent authorities, including the EQF National Coordination Points, and shall address separately each of the criteria. The same report can be used for self-certification to the Qualifications Framework of the European Higher Education Area, in accordance with the self-certification criteria of the latter</vt:lpstr>
      <vt:lpstr>Criterion 8</vt:lpstr>
      <vt:lpstr>Within 6 months from having referenced or updated the referencing report, Member States and other participating countries shall publish the referencing report and provide relevant information for comparison purposes on the relevant European portal</vt:lpstr>
      <vt:lpstr>Criterion 9</vt:lpstr>
      <vt:lpstr>Further to the referencing process, all newly issued documents related to qualifications that are part of the national qualifications frameworks or systems (e.g. certificates, diplomas, certificate supplements, diploma supplements) and/or qualification registers issued by the competent authorities should contain a clear reference, by way of national qualifications frameworks or systems, to the appropriate EQF level</vt:lpstr>
      <vt:lpstr>Criterion 10</vt:lpstr>
      <vt:lpstr>FULFILMENT OF QF-EHEA CRITERIA AND PROCEDURES</vt:lpstr>
      <vt:lpstr>Criterion 1</vt:lpstr>
      <vt:lpstr>Criterion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4</vt:lpstr>
      <vt:lpstr>Criterion 5</vt:lpstr>
      <vt:lpstr>PowerPoint Presentation</vt:lpstr>
      <vt:lpstr>PowerPoint Presentation</vt:lpstr>
      <vt:lpstr>PowerPoint Presentation</vt:lpstr>
      <vt:lpstr>PowerPoint Presentation</vt:lpstr>
      <vt:lpstr>Criterion 6</vt:lpstr>
      <vt:lpstr>PowerPoint Presentation</vt:lpstr>
      <vt:lpstr>PowerPoint Presentation</vt:lpstr>
      <vt:lpstr>PowerPoint Presentation</vt:lpstr>
      <vt:lpstr>PowerPoint Presentation</vt:lpstr>
      <vt:lpstr>PowerPoint Presentation</vt:lpstr>
      <vt:lpstr>COMMENTS FROM EQF AG AND UPDATES –CEDEFOP, ETF</vt:lpstr>
      <vt:lpstr>Comments from minutes 51st AG meeting</vt:lpstr>
      <vt:lpstr>Comments from CEDEFOP</vt:lpstr>
      <vt:lpstr>Comments from ETF</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Milica</dc:creator>
  <cp:lastModifiedBy>NN</cp:lastModifiedBy>
  <cp:revision>1057</cp:revision>
  <cp:lastPrinted>2020-01-28T09:16:34Z</cp:lastPrinted>
  <dcterms:created xsi:type="dcterms:W3CDTF">2013-11-09T12:37:10Z</dcterms:created>
  <dcterms:modified xsi:type="dcterms:W3CDTF">2020-02-02T21:26:07Z</dcterms:modified>
</cp:coreProperties>
</file>