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6" r:id="rId2"/>
  </p:sldMasterIdLst>
  <p:notesMasterIdLst>
    <p:notesMasterId r:id="rId35"/>
  </p:notesMasterIdLst>
  <p:handoutMasterIdLst>
    <p:handoutMasterId r:id="rId36"/>
  </p:handoutMasterIdLst>
  <p:sldIdLst>
    <p:sldId id="295" r:id="rId3"/>
    <p:sldId id="340" r:id="rId4"/>
    <p:sldId id="353" r:id="rId5"/>
    <p:sldId id="357" r:id="rId6"/>
    <p:sldId id="360" r:id="rId7"/>
    <p:sldId id="344" r:id="rId8"/>
    <p:sldId id="348" r:id="rId9"/>
    <p:sldId id="384" r:id="rId10"/>
    <p:sldId id="351" r:id="rId11"/>
    <p:sldId id="362" r:id="rId12"/>
    <p:sldId id="363" r:id="rId13"/>
    <p:sldId id="350" r:id="rId14"/>
    <p:sldId id="364" r:id="rId15"/>
    <p:sldId id="365" r:id="rId16"/>
    <p:sldId id="378" r:id="rId17"/>
    <p:sldId id="379" r:id="rId18"/>
    <p:sldId id="377" r:id="rId19"/>
    <p:sldId id="368" r:id="rId20"/>
    <p:sldId id="373" r:id="rId21"/>
    <p:sldId id="366" r:id="rId22"/>
    <p:sldId id="367" r:id="rId23"/>
    <p:sldId id="374" r:id="rId24"/>
    <p:sldId id="355" r:id="rId25"/>
    <p:sldId id="382" r:id="rId26"/>
    <p:sldId id="356" r:id="rId27"/>
    <p:sldId id="359" r:id="rId28"/>
    <p:sldId id="358" r:id="rId29"/>
    <p:sldId id="371" r:id="rId30"/>
    <p:sldId id="376" r:id="rId31"/>
    <p:sldId id="369" r:id="rId32"/>
    <p:sldId id="383" r:id="rId33"/>
    <p:sldId id="380" r:id="rId34"/>
  </p:sldIdLst>
  <p:sldSz cx="12192000" cy="6858000"/>
  <p:notesSz cx="9296400"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159" autoAdjust="0"/>
  </p:normalViewPr>
  <p:slideViewPr>
    <p:cSldViewPr snapToGrid="0">
      <p:cViewPr varScale="1">
        <p:scale>
          <a:sx n="110" d="100"/>
          <a:sy n="110" d="100"/>
        </p:scale>
        <p:origin x="594"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127198913590283"/>
          <c:y val="0.19490589198511721"/>
          <c:w val="0.3720881884626881"/>
          <c:h val="0.6662974879648749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AF1-463E-BDA4-086D1E54EF80}"/>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2AF1-463E-BDA4-086D1E54EF8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AF1-463E-BDA4-086D1E54EF80}"/>
              </c:ext>
            </c:extLst>
          </c:dPt>
          <c:val>
            <c:numRef>
              <c:f>Sheet1!$B$3:$B$5</c:f>
              <c:numCache>
                <c:formatCode>General</c:formatCode>
                <c:ptCount val="3"/>
                <c:pt idx="0">
                  <c:v>33</c:v>
                </c:pt>
                <c:pt idx="1">
                  <c:v>33</c:v>
                </c:pt>
                <c:pt idx="2">
                  <c:v>33</c:v>
                </c:pt>
              </c:numCache>
            </c:numRef>
          </c:val>
          <c:extLst>
            <c:ext xmlns:c16="http://schemas.microsoft.com/office/drawing/2014/chart" uri="{C3380CC4-5D6E-409C-BE32-E72D297353CC}">
              <c16:uniqueId val="{00000006-2AF1-463E-BDA4-086D1E54EF8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hyperlink" Target="http://noks.mpn.gov.rs/"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noks.mpn.gov.r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E3B003-B25B-4795-93CC-DD1B4635727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F1B529B4-CD5F-4D0D-95DB-7DAD0BDBD3DE}">
      <dgm:prSet phldrT="[Text]"/>
      <dgm:spPr/>
      <dgm:t>
        <a:bodyPr/>
        <a:lstStyle/>
        <a:p>
          <a:r>
            <a:rPr lang="en-US">
              <a:latin typeface="Cambria" panose="02040503050406030204" pitchFamily="18" charset="0"/>
              <a:ea typeface="Cambria" panose="02040503050406030204" pitchFamily="18" charset="0"/>
            </a:rPr>
            <a:t>2005.</a:t>
          </a:r>
          <a:endParaRPr lang="en-GB">
            <a:latin typeface="Cambria" panose="02040503050406030204" pitchFamily="18" charset="0"/>
            <a:ea typeface="Cambria" panose="02040503050406030204" pitchFamily="18" charset="0"/>
          </a:endParaRPr>
        </a:p>
      </dgm:t>
    </dgm:pt>
    <dgm:pt modelId="{7366FB1D-F92E-4850-8FED-4D677B1B63DC}" type="parTrans" cxnId="{E3DFA085-842C-4ED3-BC86-7C806A60D51C}">
      <dgm:prSet/>
      <dgm:spPr/>
      <dgm:t>
        <a:bodyPr/>
        <a:lstStyle/>
        <a:p>
          <a:endParaRPr lang="en-GB">
            <a:latin typeface="Cambria" panose="02040503050406030204" pitchFamily="18" charset="0"/>
            <a:ea typeface="Cambria" panose="02040503050406030204" pitchFamily="18" charset="0"/>
          </a:endParaRPr>
        </a:p>
      </dgm:t>
    </dgm:pt>
    <dgm:pt modelId="{FCC8118A-6DDD-49D6-9149-A68BB25DE990}" type="sibTrans" cxnId="{E3DFA085-842C-4ED3-BC86-7C806A60D51C}">
      <dgm:prSet/>
      <dgm:spPr/>
      <dgm:t>
        <a:bodyPr/>
        <a:lstStyle/>
        <a:p>
          <a:endParaRPr lang="en-GB">
            <a:latin typeface="Cambria" panose="02040503050406030204" pitchFamily="18" charset="0"/>
            <a:ea typeface="Cambria" panose="02040503050406030204" pitchFamily="18" charset="0"/>
          </a:endParaRPr>
        </a:p>
      </dgm:t>
    </dgm:pt>
    <dgm:pt modelId="{62987123-75BC-4BC1-846A-4F5698A4E4DC}">
      <dgm:prSet phldrT="[Text]"/>
      <dgm:spPr/>
      <dgm:t>
        <a:bodyPr/>
        <a:lstStyle/>
        <a:p>
          <a:pPr>
            <a:buNone/>
          </a:pPr>
          <a:r>
            <a:rPr lang="en-GB" altLang="en-US" noProof="0" dirty="0">
              <a:latin typeface="Cambria" panose="02040503050406030204" pitchFamily="18" charset="0"/>
              <a:ea typeface="Cambria" panose="02040503050406030204" pitchFamily="18" charset="0"/>
            </a:rPr>
            <a:t>the process started with the support of EU projects in the area of VET and introduction of the Bologna Process in Higher education </a:t>
          </a:r>
          <a:endParaRPr lang="en-GB" noProof="0" dirty="0">
            <a:latin typeface="Cambria" panose="02040503050406030204" pitchFamily="18" charset="0"/>
            <a:ea typeface="Cambria" panose="02040503050406030204" pitchFamily="18" charset="0"/>
          </a:endParaRPr>
        </a:p>
      </dgm:t>
    </dgm:pt>
    <dgm:pt modelId="{C7D79AAE-0984-4710-B73F-B56CB73CDB0E}" type="parTrans" cxnId="{AF24C926-7390-45ED-A856-E7A826577931}">
      <dgm:prSet/>
      <dgm:spPr/>
      <dgm:t>
        <a:bodyPr/>
        <a:lstStyle/>
        <a:p>
          <a:endParaRPr lang="en-GB">
            <a:latin typeface="Cambria" panose="02040503050406030204" pitchFamily="18" charset="0"/>
            <a:ea typeface="Cambria" panose="02040503050406030204" pitchFamily="18" charset="0"/>
          </a:endParaRPr>
        </a:p>
      </dgm:t>
    </dgm:pt>
    <dgm:pt modelId="{A9196079-CA96-4C7E-9291-762F39F3A5AB}" type="sibTrans" cxnId="{AF24C926-7390-45ED-A856-E7A826577931}">
      <dgm:prSet/>
      <dgm:spPr/>
      <dgm:t>
        <a:bodyPr/>
        <a:lstStyle/>
        <a:p>
          <a:endParaRPr lang="en-GB">
            <a:latin typeface="Cambria" panose="02040503050406030204" pitchFamily="18" charset="0"/>
            <a:ea typeface="Cambria" panose="02040503050406030204" pitchFamily="18" charset="0"/>
          </a:endParaRPr>
        </a:p>
      </dgm:t>
    </dgm:pt>
    <dgm:pt modelId="{BB6A818F-47A7-4746-A36E-B9562A34438A}">
      <dgm:prSet phldrT="[Text]"/>
      <dgm:spPr/>
      <dgm:t>
        <a:bodyPr/>
        <a:lstStyle/>
        <a:p>
          <a:r>
            <a:rPr lang="en-US">
              <a:latin typeface="Cambria" panose="02040503050406030204" pitchFamily="18" charset="0"/>
              <a:ea typeface="Cambria" panose="02040503050406030204" pitchFamily="18" charset="0"/>
            </a:rPr>
            <a:t>2007.</a:t>
          </a:r>
          <a:endParaRPr lang="en-GB">
            <a:latin typeface="Cambria" panose="02040503050406030204" pitchFamily="18" charset="0"/>
            <a:ea typeface="Cambria" panose="02040503050406030204" pitchFamily="18" charset="0"/>
          </a:endParaRPr>
        </a:p>
      </dgm:t>
    </dgm:pt>
    <dgm:pt modelId="{EF898C0F-D8FD-409C-871C-C94C938D5B14}" type="parTrans" cxnId="{354AA470-E958-4AA2-968D-8567ECB2FD59}">
      <dgm:prSet/>
      <dgm:spPr/>
      <dgm:t>
        <a:bodyPr/>
        <a:lstStyle/>
        <a:p>
          <a:endParaRPr lang="en-GB">
            <a:latin typeface="Cambria" panose="02040503050406030204" pitchFamily="18" charset="0"/>
            <a:ea typeface="Cambria" panose="02040503050406030204" pitchFamily="18" charset="0"/>
          </a:endParaRPr>
        </a:p>
      </dgm:t>
    </dgm:pt>
    <dgm:pt modelId="{8665B18E-D914-487B-AA77-93A2183CEFAD}" type="sibTrans" cxnId="{354AA470-E958-4AA2-968D-8567ECB2FD59}">
      <dgm:prSet/>
      <dgm:spPr/>
      <dgm:t>
        <a:bodyPr/>
        <a:lstStyle/>
        <a:p>
          <a:endParaRPr lang="en-GB">
            <a:latin typeface="Cambria" panose="02040503050406030204" pitchFamily="18" charset="0"/>
            <a:ea typeface="Cambria" panose="02040503050406030204" pitchFamily="18" charset="0"/>
          </a:endParaRPr>
        </a:p>
      </dgm:t>
    </dgm:pt>
    <dgm:pt modelId="{839A1077-68B2-4D57-BB47-207FCD33115E}">
      <dgm:prSet phldrT="[Text]"/>
      <dgm:spPr/>
      <dgm:t>
        <a:bodyPr/>
        <a:lstStyle/>
        <a:p>
          <a:pPr>
            <a:buFont typeface="Wingdings" panose="05000000000000000000" pitchFamily="2" charset="2"/>
            <a:buNone/>
          </a:pPr>
          <a:r>
            <a:rPr lang="en-GB" altLang="en-US" noProof="0" dirty="0">
              <a:latin typeface="Cambria" panose="02040503050406030204" pitchFamily="18" charset="0"/>
              <a:ea typeface="Cambria" panose="02040503050406030204" pitchFamily="18" charset="0"/>
            </a:rPr>
            <a:t>NQFS implemented in policies – Strategy for Vocational Education Development and Strategy for Adult Education Development</a:t>
          </a:r>
          <a:endParaRPr lang="en-GB" noProof="0" dirty="0">
            <a:latin typeface="Cambria" panose="02040503050406030204" pitchFamily="18" charset="0"/>
            <a:ea typeface="Cambria" panose="02040503050406030204" pitchFamily="18" charset="0"/>
          </a:endParaRPr>
        </a:p>
      </dgm:t>
    </dgm:pt>
    <dgm:pt modelId="{1A8BE72A-7C54-4876-9F18-B1F92C13BB57}" type="parTrans" cxnId="{964A953C-D039-4CFE-8B30-04A809B05F21}">
      <dgm:prSet/>
      <dgm:spPr/>
      <dgm:t>
        <a:bodyPr/>
        <a:lstStyle/>
        <a:p>
          <a:endParaRPr lang="en-GB">
            <a:latin typeface="Cambria" panose="02040503050406030204" pitchFamily="18" charset="0"/>
            <a:ea typeface="Cambria" panose="02040503050406030204" pitchFamily="18" charset="0"/>
          </a:endParaRPr>
        </a:p>
      </dgm:t>
    </dgm:pt>
    <dgm:pt modelId="{FD73044E-DE9C-40AE-A8D2-1FA695EBAC50}" type="sibTrans" cxnId="{964A953C-D039-4CFE-8B30-04A809B05F21}">
      <dgm:prSet/>
      <dgm:spPr/>
      <dgm:t>
        <a:bodyPr/>
        <a:lstStyle/>
        <a:p>
          <a:endParaRPr lang="en-GB">
            <a:latin typeface="Cambria" panose="02040503050406030204" pitchFamily="18" charset="0"/>
            <a:ea typeface="Cambria" panose="02040503050406030204" pitchFamily="18" charset="0"/>
          </a:endParaRPr>
        </a:p>
      </dgm:t>
    </dgm:pt>
    <dgm:pt modelId="{D744CD89-FD71-41FD-9D4B-1CCCD00B0F2E}">
      <dgm:prSet phldrT="[Text]"/>
      <dgm:spPr/>
      <dgm:t>
        <a:bodyPr/>
        <a:lstStyle/>
        <a:p>
          <a:r>
            <a:rPr lang="en-US">
              <a:latin typeface="Cambria" panose="02040503050406030204" pitchFamily="18" charset="0"/>
              <a:ea typeface="Cambria" panose="02040503050406030204" pitchFamily="18" charset="0"/>
            </a:rPr>
            <a:t>2012.</a:t>
          </a:r>
          <a:endParaRPr lang="en-GB">
            <a:latin typeface="Cambria" panose="02040503050406030204" pitchFamily="18" charset="0"/>
            <a:ea typeface="Cambria" panose="02040503050406030204" pitchFamily="18" charset="0"/>
          </a:endParaRPr>
        </a:p>
      </dgm:t>
    </dgm:pt>
    <dgm:pt modelId="{305F2CCF-F687-4AAE-83D3-E83E743D7B5B}" type="parTrans" cxnId="{952A9AA7-C828-4A44-8368-17EB3C5FCBE6}">
      <dgm:prSet/>
      <dgm:spPr/>
      <dgm:t>
        <a:bodyPr/>
        <a:lstStyle/>
        <a:p>
          <a:endParaRPr lang="en-GB">
            <a:latin typeface="Cambria" panose="02040503050406030204" pitchFamily="18" charset="0"/>
            <a:ea typeface="Cambria" panose="02040503050406030204" pitchFamily="18" charset="0"/>
          </a:endParaRPr>
        </a:p>
      </dgm:t>
    </dgm:pt>
    <dgm:pt modelId="{C0E33F60-64AD-4DEA-9F71-9115B05794C8}" type="sibTrans" cxnId="{952A9AA7-C828-4A44-8368-17EB3C5FCBE6}">
      <dgm:prSet/>
      <dgm:spPr/>
      <dgm:t>
        <a:bodyPr/>
        <a:lstStyle/>
        <a:p>
          <a:endParaRPr lang="en-GB">
            <a:latin typeface="Cambria" panose="02040503050406030204" pitchFamily="18" charset="0"/>
            <a:ea typeface="Cambria" panose="02040503050406030204" pitchFamily="18" charset="0"/>
          </a:endParaRPr>
        </a:p>
      </dgm:t>
    </dgm:pt>
    <dgm:pt modelId="{0162B274-A1FD-4B4E-B237-BDC71F82D01D}">
      <dgm:prSet phldrT="[Text]"/>
      <dgm:spPr/>
      <dgm:t>
        <a:bodyPr/>
        <a:lstStyle/>
        <a:p>
          <a:pPr>
            <a:buNone/>
          </a:pPr>
          <a:r>
            <a:rPr lang="en-GB" altLang="en-US" noProof="0" dirty="0">
              <a:latin typeface="Cambria" panose="02040503050406030204" pitchFamily="18" charset="0"/>
              <a:ea typeface="Cambria" panose="02040503050406030204" pitchFamily="18" charset="0"/>
            </a:rPr>
            <a:t>NQFS implemented in the Strategy for Education Development in Serbia by 2020</a:t>
          </a:r>
          <a:endParaRPr lang="en-GB" noProof="0" dirty="0">
            <a:latin typeface="Cambria" panose="02040503050406030204" pitchFamily="18" charset="0"/>
            <a:ea typeface="Cambria" panose="02040503050406030204" pitchFamily="18" charset="0"/>
          </a:endParaRPr>
        </a:p>
      </dgm:t>
    </dgm:pt>
    <dgm:pt modelId="{EB638CFA-B932-4ADC-A1D4-BBD23669F9C3}" type="parTrans" cxnId="{3F77BF11-E345-49FB-80AC-57CB79AFFC46}">
      <dgm:prSet/>
      <dgm:spPr/>
      <dgm:t>
        <a:bodyPr/>
        <a:lstStyle/>
        <a:p>
          <a:endParaRPr lang="en-GB">
            <a:latin typeface="Cambria" panose="02040503050406030204" pitchFamily="18" charset="0"/>
            <a:ea typeface="Cambria" panose="02040503050406030204" pitchFamily="18" charset="0"/>
          </a:endParaRPr>
        </a:p>
      </dgm:t>
    </dgm:pt>
    <dgm:pt modelId="{10B1B910-EC91-41A0-9649-26DABE46DA48}" type="sibTrans" cxnId="{3F77BF11-E345-49FB-80AC-57CB79AFFC46}">
      <dgm:prSet/>
      <dgm:spPr/>
      <dgm:t>
        <a:bodyPr/>
        <a:lstStyle/>
        <a:p>
          <a:endParaRPr lang="en-GB">
            <a:latin typeface="Cambria" panose="02040503050406030204" pitchFamily="18" charset="0"/>
            <a:ea typeface="Cambria" panose="02040503050406030204" pitchFamily="18" charset="0"/>
          </a:endParaRPr>
        </a:p>
      </dgm:t>
    </dgm:pt>
    <dgm:pt modelId="{578502A2-B1D2-4D85-B817-299AC72D5CE7}">
      <dgm:prSet/>
      <dgm:spPr/>
      <dgm:t>
        <a:bodyPr/>
        <a:lstStyle/>
        <a:p>
          <a:r>
            <a:rPr lang="en-US">
              <a:latin typeface="Cambria" panose="02040503050406030204" pitchFamily="18" charset="0"/>
              <a:ea typeface="Cambria" panose="02040503050406030204" pitchFamily="18" charset="0"/>
            </a:rPr>
            <a:t>2013.</a:t>
          </a:r>
          <a:endParaRPr lang="en-GB">
            <a:latin typeface="Cambria" panose="02040503050406030204" pitchFamily="18" charset="0"/>
            <a:ea typeface="Cambria" panose="02040503050406030204" pitchFamily="18" charset="0"/>
          </a:endParaRPr>
        </a:p>
      </dgm:t>
    </dgm:pt>
    <dgm:pt modelId="{EDF62A1A-9FF9-42CF-A6C5-9B7F5D2AE5EF}" type="parTrans" cxnId="{965BA625-5599-4328-951B-4F23F6063682}">
      <dgm:prSet/>
      <dgm:spPr/>
      <dgm:t>
        <a:bodyPr/>
        <a:lstStyle/>
        <a:p>
          <a:endParaRPr lang="en-GB">
            <a:latin typeface="Cambria" panose="02040503050406030204" pitchFamily="18" charset="0"/>
            <a:ea typeface="Cambria" panose="02040503050406030204" pitchFamily="18" charset="0"/>
          </a:endParaRPr>
        </a:p>
      </dgm:t>
    </dgm:pt>
    <dgm:pt modelId="{A0A39113-3665-463B-AA63-5D2396318347}" type="sibTrans" cxnId="{965BA625-5599-4328-951B-4F23F6063682}">
      <dgm:prSet/>
      <dgm:spPr/>
      <dgm:t>
        <a:bodyPr/>
        <a:lstStyle/>
        <a:p>
          <a:endParaRPr lang="en-GB">
            <a:latin typeface="Cambria" panose="02040503050406030204" pitchFamily="18" charset="0"/>
            <a:ea typeface="Cambria" panose="02040503050406030204" pitchFamily="18" charset="0"/>
          </a:endParaRPr>
        </a:p>
      </dgm:t>
    </dgm:pt>
    <dgm:pt modelId="{9BF225F1-91EE-4F7E-8883-C7762C778036}">
      <dgm:prSet/>
      <dgm:spPr/>
      <dgm:t>
        <a:bodyPr/>
        <a:lstStyle/>
        <a:p>
          <a:pPr>
            <a:buNone/>
          </a:pPr>
          <a:r>
            <a:rPr lang="en-GB" altLang="en-US" noProof="0" dirty="0">
              <a:latin typeface="Cambria" panose="02040503050406030204" pitchFamily="18" charset="0"/>
              <a:ea typeface="Cambria" panose="02040503050406030204" pitchFamily="18" charset="0"/>
            </a:rPr>
            <a:t>the</a:t>
          </a:r>
          <a:r>
            <a:rPr lang="en-GB" altLang="en-US" dirty="0">
              <a:latin typeface="Cambria" panose="02040503050406030204" pitchFamily="18" charset="0"/>
              <a:ea typeface="Cambria" panose="02040503050406030204" pitchFamily="18" charset="0"/>
            </a:rPr>
            <a:t> document </a:t>
          </a:r>
          <a:r>
            <a:rPr lang="en-GB" altLang="en-US" i="1" dirty="0">
              <a:latin typeface="Cambria" panose="02040503050406030204" pitchFamily="18" charset="0"/>
              <a:ea typeface="Cambria" panose="02040503050406030204" pitchFamily="18" charset="0"/>
            </a:rPr>
            <a:t>National Qualifications Framework – national qualifications system from level 1 to level 5 </a:t>
          </a:r>
          <a:r>
            <a:rPr lang="en-GB" altLang="en-US" dirty="0">
              <a:latin typeface="Cambria" panose="02040503050406030204" pitchFamily="18" charset="0"/>
              <a:ea typeface="Cambria" panose="02040503050406030204" pitchFamily="18" charset="0"/>
            </a:rPr>
            <a:t>developed and approved by the Council for Vocational Education and Adult Education </a:t>
          </a:r>
          <a:endParaRPr lang="en-GB" i="1" dirty="0">
            <a:latin typeface="Cambria" panose="02040503050406030204" pitchFamily="18" charset="0"/>
            <a:ea typeface="Cambria" panose="02040503050406030204" pitchFamily="18" charset="0"/>
          </a:endParaRPr>
        </a:p>
      </dgm:t>
    </dgm:pt>
    <dgm:pt modelId="{3AA1CEFC-810E-4243-97CE-B9E0BCF3E98D}" type="parTrans" cxnId="{3584782F-E59E-43FC-990A-8B8B9DAC6E32}">
      <dgm:prSet/>
      <dgm:spPr/>
      <dgm:t>
        <a:bodyPr/>
        <a:lstStyle/>
        <a:p>
          <a:endParaRPr lang="en-GB">
            <a:latin typeface="Cambria" panose="02040503050406030204" pitchFamily="18" charset="0"/>
            <a:ea typeface="Cambria" panose="02040503050406030204" pitchFamily="18" charset="0"/>
          </a:endParaRPr>
        </a:p>
      </dgm:t>
    </dgm:pt>
    <dgm:pt modelId="{6A0A13AC-A84A-4C74-886A-7DD4525E2AB9}" type="sibTrans" cxnId="{3584782F-E59E-43FC-990A-8B8B9DAC6E32}">
      <dgm:prSet/>
      <dgm:spPr/>
      <dgm:t>
        <a:bodyPr/>
        <a:lstStyle/>
        <a:p>
          <a:endParaRPr lang="en-GB">
            <a:latin typeface="Cambria" panose="02040503050406030204" pitchFamily="18" charset="0"/>
            <a:ea typeface="Cambria" panose="02040503050406030204" pitchFamily="18" charset="0"/>
          </a:endParaRPr>
        </a:p>
      </dgm:t>
    </dgm:pt>
    <dgm:pt modelId="{51B6F23A-BB64-43EF-82D7-8F002C46B414}">
      <dgm:prSet/>
      <dgm:spPr/>
      <dgm:t>
        <a:bodyPr/>
        <a:lstStyle/>
        <a:p>
          <a:r>
            <a:rPr lang="en-US">
              <a:latin typeface="Cambria" panose="02040503050406030204" pitchFamily="18" charset="0"/>
              <a:ea typeface="Cambria" panose="02040503050406030204" pitchFamily="18" charset="0"/>
            </a:rPr>
            <a:t>2015.</a:t>
          </a:r>
          <a:endParaRPr lang="en-GB">
            <a:latin typeface="Cambria" panose="02040503050406030204" pitchFamily="18" charset="0"/>
            <a:ea typeface="Cambria" panose="02040503050406030204" pitchFamily="18" charset="0"/>
          </a:endParaRPr>
        </a:p>
      </dgm:t>
    </dgm:pt>
    <dgm:pt modelId="{7637D2CB-08EA-498A-881D-C99A6C49E2FA}" type="parTrans" cxnId="{E8F7377C-BAEE-4249-B553-0E69F796A9C0}">
      <dgm:prSet/>
      <dgm:spPr/>
      <dgm:t>
        <a:bodyPr/>
        <a:lstStyle/>
        <a:p>
          <a:endParaRPr lang="en-GB">
            <a:latin typeface="Cambria" panose="02040503050406030204" pitchFamily="18" charset="0"/>
            <a:ea typeface="Cambria" panose="02040503050406030204" pitchFamily="18" charset="0"/>
          </a:endParaRPr>
        </a:p>
      </dgm:t>
    </dgm:pt>
    <dgm:pt modelId="{D002A2CA-28EA-4EF6-8BCA-0B4B5BEB79E5}" type="sibTrans" cxnId="{E8F7377C-BAEE-4249-B553-0E69F796A9C0}">
      <dgm:prSet/>
      <dgm:spPr/>
      <dgm:t>
        <a:bodyPr/>
        <a:lstStyle/>
        <a:p>
          <a:endParaRPr lang="en-GB">
            <a:latin typeface="Cambria" panose="02040503050406030204" pitchFamily="18" charset="0"/>
            <a:ea typeface="Cambria" panose="02040503050406030204" pitchFamily="18" charset="0"/>
          </a:endParaRPr>
        </a:p>
      </dgm:t>
    </dgm:pt>
    <dgm:pt modelId="{32BCFF8B-7418-43D2-B6B8-B409BA588676}">
      <dgm:prSet/>
      <dgm:spPr/>
      <dgm:t>
        <a:bodyPr/>
        <a:lstStyle/>
        <a:p>
          <a:pPr>
            <a:buNone/>
          </a:pPr>
          <a:r>
            <a:rPr lang="en-US" altLang="en-US" dirty="0">
              <a:latin typeface="Cambria" panose="02040503050406030204" pitchFamily="18" charset="0"/>
              <a:ea typeface="Cambria" panose="02040503050406030204" pitchFamily="18" charset="0"/>
            </a:rPr>
            <a:t>public </a:t>
          </a:r>
          <a:r>
            <a:rPr lang="en-GB" altLang="en-US" noProof="0" dirty="0">
              <a:latin typeface="Cambria" panose="02040503050406030204" pitchFamily="18" charset="0"/>
              <a:ea typeface="Cambria" panose="02040503050406030204" pitchFamily="18" charset="0"/>
            </a:rPr>
            <a:t>hearing at the National Assembly of the Republic of Serbia on the subject “National Qualifications Framework-linking education and labour market in the Republic of Serbia</a:t>
          </a:r>
          <a:r>
            <a:rPr lang="en-US" altLang="en-US" dirty="0">
              <a:latin typeface="Cambria" panose="02040503050406030204" pitchFamily="18" charset="0"/>
              <a:ea typeface="Cambria" panose="02040503050406030204" pitchFamily="18" charset="0"/>
            </a:rPr>
            <a:t>”</a:t>
          </a:r>
          <a:endParaRPr lang="en-GB" dirty="0">
            <a:latin typeface="Cambria" panose="02040503050406030204" pitchFamily="18" charset="0"/>
            <a:ea typeface="Cambria" panose="02040503050406030204" pitchFamily="18" charset="0"/>
          </a:endParaRPr>
        </a:p>
      </dgm:t>
    </dgm:pt>
    <dgm:pt modelId="{AA2730A6-9465-4095-96DA-E488E58C5102}" type="parTrans" cxnId="{35C600BA-DD34-4BE4-9DE8-62278439F758}">
      <dgm:prSet/>
      <dgm:spPr/>
      <dgm:t>
        <a:bodyPr/>
        <a:lstStyle/>
        <a:p>
          <a:endParaRPr lang="en-GB">
            <a:latin typeface="Cambria" panose="02040503050406030204" pitchFamily="18" charset="0"/>
            <a:ea typeface="Cambria" panose="02040503050406030204" pitchFamily="18" charset="0"/>
          </a:endParaRPr>
        </a:p>
      </dgm:t>
    </dgm:pt>
    <dgm:pt modelId="{552BABB0-BC1E-4172-A042-7064D321C61F}" type="sibTrans" cxnId="{35C600BA-DD34-4BE4-9DE8-62278439F758}">
      <dgm:prSet/>
      <dgm:spPr/>
      <dgm:t>
        <a:bodyPr/>
        <a:lstStyle/>
        <a:p>
          <a:endParaRPr lang="en-GB">
            <a:latin typeface="Cambria" panose="02040503050406030204" pitchFamily="18" charset="0"/>
            <a:ea typeface="Cambria" panose="02040503050406030204" pitchFamily="18" charset="0"/>
          </a:endParaRPr>
        </a:p>
      </dgm:t>
    </dgm:pt>
    <dgm:pt modelId="{CE9C510D-53B3-40DA-9E78-99BB9DE13C40}" type="pres">
      <dgm:prSet presAssocID="{4AE3B003-B25B-4795-93CC-DD1B46357274}" presName="linearFlow" presStyleCnt="0">
        <dgm:presLayoutVars>
          <dgm:dir/>
          <dgm:animLvl val="lvl"/>
          <dgm:resizeHandles val="exact"/>
        </dgm:presLayoutVars>
      </dgm:prSet>
      <dgm:spPr/>
      <dgm:t>
        <a:bodyPr/>
        <a:lstStyle/>
        <a:p>
          <a:endParaRPr lang="en-US"/>
        </a:p>
      </dgm:t>
    </dgm:pt>
    <dgm:pt modelId="{D923B61F-DD10-4773-A10C-D39394B41B3A}" type="pres">
      <dgm:prSet presAssocID="{F1B529B4-CD5F-4D0D-95DB-7DAD0BDBD3DE}" presName="composite" presStyleCnt="0"/>
      <dgm:spPr/>
    </dgm:pt>
    <dgm:pt modelId="{6DEF17AB-001A-42B3-82F4-D80D70439F49}" type="pres">
      <dgm:prSet presAssocID="{F1B529B4-CD5F-4D0D-95DB-7DAD0BDBD3DE}" presName="parentText" presStyleLbl="alignNode1" presStyleIdx="0" presStyleCnt="5">
        <dgm:presLayoutVars>
          <dgm:chMax val="1"/>
          <dgm:bulletEnabled val="1"/>
        </dgm:presLayoutVars>
      </dgm:prSet>
      <dgm:spPr/>
      <dgm:t>
        <a:bodyPr/>
        <a:lstStyle/>
        <a:p>
          <a:endParaRPr lang="en-US"/>
        </a:p>
      </dgm:t>
    </dgm:pt>
    <dgm:pt modelId="{9BA69401-DA0C-4F5D-B42B-0D632A402C3E}" type="pres">
      <dgm:prSet presAssocID="{F1B529B4-CD5F-4D0D-95DB-7DAD0BDBD3DE}" presName="descendantText" presStyleLbl="alignAcc1" presStyleIdx="0" presStyleCnt="5">
        <dgm:presLayoutVars>
          <dgm:bulletEnabled val="1"/>
        </dgm:presLayoutVars>
      </dgm:prSet>
      <dgm:spPr/>
      <dgm:t>
        <a:bodyPr/>
        <a:lstStyle/>
        <a:p>
          <a:endParaRPr lang="en-US"/>
        </a:p>
      </dgm:t>
    </dgm:pt>
    <dgm:pt modelId="{641D0230-4EBC-4489-92D9-081CD19B789C}" type="pres">
      <dgm:prSet presAssocID="{FCC8118A-6DDD-49D6-9149-A68BB25DE990}" presName="sp" presStyleCnt="0"/>
      <dgm:spPr/>
    </dgm:pt>
    <dgm:pt modelId="{7CFAB10A-E1A0-4F6E-9EA2-341BB8F031FF}" type="pres">
      <dgm:prSet presAssocID="{BB6A818F-47A7-4746-A36E-B9562A34438A}" presName="composite" presStyleCnt="0"/>
      <dgm:spPr/>
    </dgm:pt>
    <dgm:pt modelId="{8CEEB22E-92F3-4E71-8CB8-027367B2F2F5}" type="pres">
      <dgm:prSet presAssocID="{BB6A818F-47A7-4746-A36E-B9562A34438A}" presName="parentText" presStyleLbl="alignNode1" presStyleIdx="1" presStyleCnt="5">
        <dgm:presLayoutVars>
          <dgm:chMax val="1"/>
          <dgm:bulletEnabled val="1"/>
        </dgm:presLayoutVars>
      </dgm:prSet>
      <dgm:spPr/>
      <dgm:t>
        <a:bodyPr/>
        <a:lstStyle/>
        <a:p>
          <a:endParaRPr lang="en-US"/>
        </a:p>
      </dgm:t>
    </dgm:pt>
    <dgm:pt modelId="{64FE7D17-3CA3-4D79-B0EF-EDDA5F9D5A19}" type="pres">
      <dgm:prSet presAssocID="{BB6A818F-47A7-4746-A36E-B9562A34438A}" presName="descendantText" presStyleLbl="alignAcc1" presStyleIdx="1" presStyleCnt="5">
        <dgm:presLayoutVars>
          <dgm:bulletEnabled val="1"/>
        </dgm:presLayoutVars>
      </dgm:prSet>
      <dgm:spPr/>
      <dgm:t>
        <a:bodyPr/>
        <a:lstStyle/>
        <a:p>
          <a:endParaRPr lang="en-US"/>
        </a:p>
      </dgm:t>
    </dgm:pt>
    <dgm:pt modelId="{F01F8DB6-B3B3-45CA-AACE-A8EE2B21C1A0}" type="pres">
      <dgm:prSet presAssocID="{8665B18E-D914-487B-AA77-93A2183CEFAD}" presName="sp" presStyleCnt="0"/>
      <dgm:spPr/>
    </dgm:pt>
    <dgm:pt modelId="{E32EED7E-034A-4D67-B6D8-97175C9085BE}" type="pres">
      <dgm:prSet presAssocID="{D744CD89-FD71-41FD-9D4B-1CCCD00B0F2E}" presName="composite" presStyleCnt="0"/>
      <dgm:spPr/>
    </dgm:pt>
    <dgm:pt modelId="{AD8778DA-62FD-43C9-86A8-894064F6CCCD}" type="pres">
      <dgm:prSet presAssocID="{D744CD89-FD71-41FD-9D4B-1CCCD00B0F2E}" presName="parentText" presStyleLbl="alignNode1" presStyleIdx="2" presStyleCnt="5">
        <dgm:presLayoutVars>
          <dgm:chMax val="1"/>
          <dgm:bulletEnabled val="1"/>
        </dgm:presLayoutVars>
      </dgm:prSet>
      <dgm:spPr/>
      <dgm:t>
        <a:bodyPr/>
        <a:lstStyle/>
        <a:p>
          <a:endParaRPr lang="en-US"/>
        </a:p>
      </dgm:t>
    </dgm:pt>
    <dgm:pt modelId="{091B6C6F-C8D5-4FFF-A77E-B213F60DC6F5}" type="pres">
      <dgm:prSet presAssocID="{D744CD89-FD71-41FD-9D4B-1CCCD00B0F2E}" presName="descendantText" presStyleLbl="alignAcc1" presStyleIdx="2" presStyleCnt="5">
        <dgm:presLayoutVars>
          <dgm:bulletEnabled val="1"/>
        </dgm:presLayoutVars>
      </dgm:prSet>
      <dgm:spPr/>
      <dgm:t>
        <a:bodyPr/>
        <a:lstStyle/>
        <a:p>
          <a:endParaRPr lang="en-US"/>
        </a:p>
      </dgm:t>
    </dgm:pt>
    <dgm:pt modelId="{C24B59F0-67B9-4434-A6BB-471891AECB22}" type="pres">
      <dgm:prSet presAssocID="{C0E33F60-64AD-4DEA-9F71-9115B05794C8}" presName="sp" presStyleCnt="0"/>
      <dgm:spPr/>
    </dgm:pt>
    <dgm:pt modelId="{31740BE4-4D27-4CF6-8ACD-F15794E4308F}" type="pres">
      <dgm:prSet presAssocID="{578502A2-B1D2-4D85-B817-299AC72D5CE7}" presName="composite" presStyleCnt="0"/>
      <dgm:spPr/>
    </dgm:pt>
    <dgm:pt modelId="{BC7568E0-10CF-4320-8064-E95E7248DCD6}" type="pres">
      <dgm:prSet presAssocID="{578502A2-B1D2-4D85-B817-299AC72D5CE7}" presName="parentText" presStyleLbl="alignNode1" presStyleIdx="3" presStyleCnt="5">
        <dgm:presLayoutVars>
          <dgm:chMax val="1"/>
          <dgm:bulletEnabled val="1"/>
        </dgm:presLayoutVars>
      </dgm:prSet>
      <dgm:spPr/>
      <dgm:t>
        <a:bodyPr/>
        <a:lstStyle/>
        <a:p>
          <a:endParaRPr lang="en-US"/>
        </a:p>
      </dgm:t>
    </dgm:pt>
    <dgm:pt modelId="{535593CD-EC2A-49EA-AC35-68DF05C96D61}" type="pres">
      <dgm:prSet presAssocID="{578502A2-B1D2-4D85-B817-299AC72D5CE7}" presName="descendantText" presStyleLbl="alignAcc1" presStyleIdx="3" presStyleCnt="5">
        <dgm:presLayoutVars>
          <dgm:bulletEnabled val="1"/>
        </dgm:presLayoutVars>
      </dgm:prSet>
      <dgm:spPr/>
      <dgm:t>
        <a:bodyPr/>
        <a:lstStyle/>
        <a:p>
          <a:endParaRPr lang="en-US"/>
        </a:p>
      </dgm:t>
    </dgm:pt>
    <dgm:pt modelId="{9B1F66B0-5952-41F4-9E87-E708DAFE6354}" type="pres">
      <dgm:prSet presAssocID="{A0A39113-3665-463B-AA63-5D2396318347}" presName="sp" presStyleCnt="0"/>
      <dgm:spPr/>
    </dgm:pt>
    <dgm:pt modelId="{866CF6B6-886F-4942-87CD-C111F2934BB5}" type="pres">
      <dgm:prSet presAssocID="{51B6F23A-BB64-43EF-82D7-8F002C46B414}" presName="composite" presStyleCnt="0"/>
      <dgm:spPr/>
    </dgm:pt>
    <dgm:pt modelId="{29CDC438-ECBC-4F00-90C9-3881D7074C35}" type="pres">
      <dgm:prSet presAssocID="{51B6F23A-BB64-43EF-82D7-8F002C46B414}" presName="parentText" presStyleLbl="alignNode1" presStyleIdx="4" presStyleCnt="5">
        <dgm:presLayoutVars>
          <dgm:chMax val="1"/>
          <dgm:bulletEnabled val="1"/>
        </dgm:presLayoutVars>
      </dgm:prSet>
      <dgm:spPr/>
      <dgm:t>
        <a:bodyPr/>
        <a:lstStyle/>
        <a:p>
          <a:endParaRPr lang="en-US"/>
        </a:p>
      </dgm:t>
    </dgm:pt>
    <dgm:pt modelId="{2FF6172E-B3AE-4188-9B72-AEEE3F2148D3}" type="pres">
      <dgm:prSet presAssocID="{51B6F23A-BB64-43EF-82D7-8F002C46B414}" presName="descendantText" presStyleLbl="alignAcc1" presStyleIdx="4" presStyleCnt="5">
        <dgm:presLayoutVars>
          <dgm:bulletEnabled val="1"/>
        </dgm:presLayoutVars>
      </dgm:prSet>
      <dgm:spPr/>
      <dgm:t>
        <a:bodyPr/>
        <a:lstStyle/>
        <a:p>
          <a:endParaRPr lang="en-US"/>
        </a:p>
      </dgm:t>
    </dgm:pt>
  </dgm:ptLst>
  <dgm:cxnLst>
    <dgm:cxn modelId="{354AA470-E958-4AA2-968D-8567ECB2FD59}" srcId="{4AE3B003-B25B-4795-93CC-DD1B46357274}" destId="{BB6A818F-47A7-4746-A36E-B9562A34438A}" srcOrd="1" destOrd="0" parTransId="{EF898C0F-D8FD-409C-871C-C94C938D5B14}" sibTransId="{8665B18E-D914-487B-AA77-93A2183CEFAD}"/>
    <dgm:cxn modelId="{EE25BA99-25EE-4472-880B-C79278EB7F45}" type="presOf" srcId="{BB6A818F-47A7-4746-A36E-B9562A34438A}" destId="{8CEEB22E-92F3-4E71-8CB8-027367B2F2F5}" srcOrd="0" destOrd="0" presId="urn:microsoft.com/office/officeart/2005/8/layout/chevron2"/>
    <dgm:cxn modelId="{E8F7377C-BAEE-4249-B553-0E69F796A9C0}" srcId="{4AE3B003-B25B-4795-93CC-DD1B46357274}" destId="{51B6F23A-BB64-43EF-82D7-8F002C46B414}" srcOrd="4" destOrd="0" parTransId="{7637D2CB-08EA-498A-881D-C99A6C49E2FA}" sibTransId="{D002A2CA-28EA-4EF6-8BCA-0B4B5BEB79E5}"/>
    <dgm:cxn modelId="{E3DFA085-842C-4ED3-BC86-7C806A60D51C}" srcId="{4AE3B003-B25B-4795-93CC-DD1B46357274}" destId="{F1B529B4-CD5F-4D0D-95DB-7DAD0BDBD3DE}" srcOrd="0" destOrd="0" parTransId="{7366FB1D-F92E-4850-8FED-4D677B1B63DC}" sibTransId="{FCC8118A-6DDD-49D6-9149-A68BB25DE990}"/>
    <dgm:cxn modelId="{7B8D0DC6-5F38-4093-9A08-036C4DF0765C}" type="presOf" srcId="{32BCFF8B-7418-43D2-B6B8-B409BA588676}" destId="{2FF6172E-B3AE-4188-9B72-AEEE3F2148D3}" srcOrd="0" destOrd="0" presId="urn:microsoft.com/office/officeart/2005/8/layout/chevron2"/>
    <dgm:cxn modelId="{180C3E96-125F-446E-859E-5E026DFDADDE}" type="presOf" srcId="{578502A2-B1D2-4D85-B817-299AC72D5CE7}" destId="{BC7568E0-10CF-4320-8064-E95E7248DCD6}" srcOrd="0" destOrd="0" presId="urn:microsoft.com/office/officeart/2005/8/layout/chevron2"/>
    <dgm:cxn modelId="{D5473476-F736-4811-9E31-2D0DF6B01C61}" type="presOf" srcId="{9BF225F1-91EE-4F7E-8883-C7762C778036}" destId="{535593CD-EC2A-49EA-AC35-68DF05C96D61}" srcOrd="0" destOrd="0" presId="urn:microsoft.com/office/officeart/2005/8/layout/chevron2"/>
    <dgm:cxn modelId="{AF24C926-7390-45ED-A856-E7A826577931}" srcId="{F1B529B4-CD5F-4D0D-95DB-7DAD0BDBD3DE}" destId="{62987123-75BC-4BC1-846A-4F5698A4E4DC}" srcOrd="0" destOrd="0" parTransId="{C7D79AAE-0984-4710-B73F-B56CB73CDB0E}" sibTransId="{A9196079-CA96-4C7E-9291-762F39F3A5AB}"/>
    <dgm:cxn modelId="{964A953C-D039-4CFE-8B30-04A809B05F21}" srcId="{BB6A818F-47A7-4746-A36E-B9562A34438A}" destId="{839A1077-68B2-4D57-BB47-207FCD33115E}" srcOrd="0" destOrd="0" parTransId="{1A8BE72A-7C54-4876-9F18-B1F92C13BB57}" sibTransId="{FD73044E-DE9C-40AE-A8D2-1FA695EBAC50}"/>
    <dgm:cxn modelId="{761F22DB-331E-4810-9804-8BC0AA3F8334}" type="presOf" srcId="{4AE3B003-B25B-4795-93CC-DD1B46357274}" destId="{CE9C510D-53B3-40DA-9E78-99BB9DE13C40}" srcOrd="0" destOrd="0" presId="urn:microsoft.com/office/officeart/2005/8/layout/chevron2"/>
    <dgm:cxn modelId="{ACE7C7E1-1E88-49DE-9826-662D61452DC3}" type="presOf" srcId="{F1B529B4-CD5F-4D0D-95DB-7DAD0BDBD3DE}" destId="{6DEF17AB-001A-42B3-82F4-D80D70439F49}" srcOrd="0" destOrd="0" presId="urn:microsoft.com/office/officeart/2005/8/layout/chevron2"/>
    <dgm:cxn modelId="{965BA625-5599-4328-951B-4F23F6063682}" srcId="{4AE3B003-B25B-4795-93CC-DD1B46357274}" destId="{578502A2-B1D2-4D85-B817-299AC72D5CE7}" srcOrd="3" destOrd="0" parTransId="{EDF62A1A-9FF9-42CF-A6C5-9B7F5D2AE5EF}" sibTransId="{A0A39113-3665-463B-AA63-5D2396318347}"/>
    <dgm:cxn modelId="{8295EAFE-C581-4178-8C36-1BD45196DF9F}" type="presOf" srcId="{839A1077-68B2-4D57-BB47-207FCD33115E}" destId="{64FE7D17-3CA3-4D79-B0EF-EDDA5F9D5A19}" srcOrd="0" destOrd="0" presId="urn:microsoft.com/office/officeart/2005/8/layout/chevron2"/>
    <dgm:cxn modelId="{50D4CBBC-D55D-41C1-83EF-4CF262047ED2}" type="presOf" srcId="{0162B274-A1FD-4B4E-B237-BDC71F82D01D}" destId="{091B6C6F-C8D5-4FFF-A77E-B213F60DC6F5}" srcOrd="0" destOrd="0" presId="urn:microsoft.com/office/officeart/2005/8/layout/chevron2"/>
    <dgm:cxn modelId="{B20E09D7-9179-4991-89BE-59DD17A6BB9E}" type="presOf" srcId="{62987123-75BC-4BC1-846A-4F5698A4E4DC}" destId="{9BA69401-DA0C-4F5D-B42B-0D632A402C3E}" srcOrd="0" destOrd="0" presId="urn:microsoft.com/office/officeart/2005/8/layout/chevron2"/>
    <dgm:cxn modelId="{62E880E8-D3AF-4BDA-BE66-6353F48C9E8E}" type="presOf" srcId="{51B6F23A-BB64-43EF-82D7-8F002C46B414}" destId="{29CDC438-ECBC-4F00-90C9-3881D7074C35}" srcOrd="0" destOrd="0" presId="urn:microsoft.com/office/officeart/2005/8/layout/chevron2"/>
    <dgm:cxn modelId="{46BFDE3D-75F4-4DBB-BD78-C54A0AAC798F}" type="presOf" srcId="{D744CD89-FD71-41FD-9D4B-1CCCD00B0F2E}" destId="{AD8778DA-62FD-43C9-86A8-894064F6CCCD}" srcOrd="0" destOrd="0" presId="urn:microsoft.com/office/officeart/2005/8/layout/chevron2"/>
    <dgm:cxn modelId="{3F77BF11-E345-49FB-80AC-57CB79AFFC46}" srcId="{D744CD89-FD71-41FD-9D4B-1CCCD00B0F2E}" destId="{0162B274-A1FD-4B4E-B237-BDC71F82D01D}" srcOrd="0" destOrd="0" parTransId="{EB638CFA-B932-4ADC-A1D4-BBD23669F9C3}" sibTransId="{10B1B910-EC91-41A0-9649-26DABE46DA48}"/>
    <dgm:cxn modelId="{35C600BA-DD34-4BE4-9DE8-62278439F758}" srcId="{51B6F23A-BB64-43EF-82D7-8F002C46B414}" destId="{32BCFF8B-7418-43D2-B6B8-B409BA588676}" srcOrd="0" destOrd="0" parTransId="{AA2730A6-9465-4095-96DA-E488E58C5102}" sibTransId="{552BABB0-BC1E-4172-A042-7064D321C61F}"/>
    <dgm:cxn modelId="{952A9AA7-C828-4A44-8368-17EB3C5FCBE6}" srcId="{4AE3B003-B25B-4795-93CC-DD1B46357274}" destId="{D744CD89-FD71-41FD-9D4B-1CCCD00B0F2E}" srcOrd="2" destOrd="0" parTransId="{305F2CCF-F687-4AAE-83D3-E83E743D7B5B}" sibTransId="{C0E33F60-64AD-4DEA-9F71-9115B05794C8}"/>
    <dgm:cxn modelId="{3584782F-E59E-43FC-990A-8B8B9DAC6E32}" srcId="{578502A2-B1D2-4D85-B817-299AC72D5CE7}" destId="{9BF225F1-91EE-4F7E-8883-C7762C778036}" srcOrd="0" destOrd="0" parTransId="{3AA1CEFC-810E-4243-97CE-B9E0BCF3E98D}" sibTransId="{6A0A13AC-A84A-4C74-886A-7DD4525E2AB9}"/>
    <dgm:cxn modelId="{ED2DE84A-108E-4DA6-B8A7-58DA0AA8CAD9}" type="presParOf" srcId="{CE9C510D-53B3-40DA-9E78-99BB9DE13C40}" destId="{D923B61F-DD10-4773-A10C-D39394B41B3A}" srcOrd="0" destOrd="0" presId="urn:microsoft.com/office/officeart/2005/8/layout/chevron2"/>
    <dgm:cxn modelId="{04F31067-0689-4D8C-8CD1-5BEB397BF322}" type="presParOf" srcId="{D923B61F-DD10-4773-A10C-D39394B41B3A}" destId="{6DEF17AB-001A-42B3-82F4-D80D70439F49}" srcOrd="0" destOrd="0" presId="urn:microsoft.com/office/officeart/2005/8/layout/chevron2"/>
    <dgm:cxn modelId="{AFC006CD-4FAE-4CE6-8252-AA130EEE72BB}" type="presParOf" srcId="{D923B61F-DD10-4773-A10C-D39394B41B3A}" destId="{9BA69401-DA0C-4F5D-B42B-0D632A402C3E}" srcOrd="1" destOrd="0" presId="urn:microsoft.com/office/officeart/2005/8/layout/chevron2"/>
    <dgm:cxn modelId="{32076836-E6E4-447F-B26A-088D979B6617}" type="presParOf" srcId="{CE9C510D-53B3-40DA-9E78-99BB9DE13C40}" destId="{641D0230-4EBC-4489-92D9-081CD19B789C}" srcOrd="1" destOrd="0" presId="urn:microsoft.com/office/officeart/2005/8/layout/chevron2"/>
    <dgm:cxn modelId="{3B951107-3F8B-4A25-9B05-0EB3F1D63B2B}" type="presParOf" srcId="{CE9C510D-53B3-40DA-9E78-99BB9DE13C40}" destId="{7CFAB10A-E1A0-4F6E-9EA2-341BB8F031FF}" srcOrd="2" destOrd="0" presId="urn:microsoft.com/office/officeart/2005/8/layout/chevron2"/>
    <dgm:cxn modelId="{80D05666-28AA-412B-B55E-E2DCDD68B0F5}" type="presParOf" srcId="{7CFAB10A-E1A0-4F6E-9EA2-341BB8F031FF}" destId="{8CEEB22E-92F3-4E71-8CB8-027367B2F2F5}" srcOrd="0" destOrd="0" presId="urn:microsoft.com/office/officeart/2005/8/layout/chevron2"/>
    <dgm:cxn modelId="{4C29E9FB-AF1A-4020-A7F6-0CFA7452C87F}" type="presParOf" srcId="{7CFAB10A-E1A0-4F6E-9EA2-341BB8F031FF}" destId="{64FE7D17-3CA3-4D79-B0EF-EDDA5F9D5A19}" srcOrd="1" destOrd="0" presId="urn:microsoft.com/office/officeart/2005/8/layout/chevron2"/>
    <dgm:cxn modelId="{BD19F48B-EF16-4D8D-B0F6-590BA4191D76}" type="presParOf" srcId="{CE9C510D-53B3-40DA-9E78-99BB9DE13C40}" destId="{F01F8DB6-B3B3-45CA-AACE-A8EE2B21C1A0}" srcOrd="3" destOrd="0" presId="urn:microsoft.com/office/officeart/2005/8/layout/chevron2"/>
    <dgm:cxn modelId="{0AEB7C39-575D-49A0-93BE-5904F0D66130}" type="presParOf" srcId="{CE9C510D-53B3-40DA-9E78-99BB9DE13C40}" destId="{E32EED7E-034A-4D67-B6D8-97175C9085BE}" srcOrd="4" destOrd="0" presId="urn:microsoft.com/office/officeart/2005/8/layout/chevron2"/>
    <dgm:cxn modelId="{41009DFE-003A-4431-92BB-3942D5320A24}" type="presParOf" srcId="{E32EED7E-034A-4D67-B6D8-97175C9085BE}" destId="{AD8778DA-62FD-43C9-86A8-894064F6CCCD}" srcOrd="0" destOrd="0" presId="urn:microsoft.com/office/officeart/2005/8/layout/chevron2"/>
    <dgm:cxn modelId="{6FFD71DA-95BF-4598-AAC9-44ABC1CA4635}" type="presParOf" srcId="{E32EED7E-034A-4D67-B6D8-97175C9085BE}" destId="{091B6C6F-C8D5-4FFF-A77E-B213F60DC6F5}" srcOrd="1" destOrd="0" presId="urn:microsoft.com/office/officeart/2005/8/layout/chevron2"/>
    <dgm:cxn modelId="{60F27D76-298C-448C-AD74-7B88AE694DC5}" type="presParOf" srcId="{CE9C510D-53B3-40DA-9E78-99BB9DE13C40}" destId="{C24B59F0-67B9-4434-A6BB-471891AECB22}" srcOrd="5" destOrd="0" presId="urn:microsoft.com/office/officeart/2005/8/layout/chevron2"/>
    <dgm:cxn modelId="{46167CF2-887C-45FA-88A1-571B0C16A302}" type="presParOf" srcId="{CE9C510D-53B3-40DA-9E78-99BB9DE13C40}" destId="{31740BE4-4D27-4CF6-8ACD-F15794E4308F}" srcOrd="6" destOrd="0" presId="urn:microsoft.com/office/officeart/2005/8/layout/chevron2"/>
    <dgm:cxn modelId="{C9CC8C41-B095-4D44-AED2-595C8F9EFB62}" type="presParOf" srcId="{31740BE4-4D27-4CF6-8ACD-F15794E4308F}" destId="{BC7568E0-10CF-4320-8064-E95E7248DCD6}" srcOrd="0" destOrd="0" presId="urn:microsoft.com/office/officeart/2005/8/layout/chevron2"/>
    <dgm:cxn modelId="{C73B93C4-DB2A-4CBC-A971-AA95F9000699}" type="presParOf" srcId="{31740BE4-4D27-4CF6-8ACD-F15794E4308F}" destId="{535593CD-EC2A-49EA-AC35-68DF05C96D61}" srcOrd="1" destOrd="0" presId="urn:microsoft.com/office/officeart/2005/8/layout/chevron2"/>
    <dgm:cxn modelId="{F48E8A12-48C9-4D65-BEE2-F4186207717D}" type="presParOf" srcId="{CE9C510D-53B3-40DA-9E78-99BB9DE13C40}" destId="{9B1F66B0-5952-41F4-9E87-E708DAFE6354}" srcOrd="7" destOrd="0" presId="urn:microsoft.com/office/officeart/2005/8/layout/chevron2"/>
    <dgm:cxn modelId="{FA1DB342-16F1-4CE7-8857-17B977770C3A}" type="presParOf" srcId="{CE9C510D-53B3-40DA-9E78-99BB9DE13C40}" destId="{866CF6B6-886F-4942-87CD-C111F2934BB5}" srcOrd="8" destOrd="0" presId="urn:microsoft.com/office/officeart/2005/8/layout/chevron2"/>
    <dgm:cxn modelId="{F141EAA0-0491-4BA5-A5D6-58AFF20F301B}" type="presParOf" srcId="{866CF6B6-886F-4942-87CD-C111F2934BB5}" destId="{29CDC438-ECBC-4F00-90C9-3881D7074C35}" srcOrd="0" destOrd="0" presId="urn:microsoft.com/office/officeart/2005/8/layout/chevron2"/>
    <dgm:cxn modelId="{E2298E89-7A9C-409B-98D7-AC9C5A861200}" type="presParOf" srcId="{866CF6B6-886F-4942-87CD-C111F2934BB5}" destId="{2FF6172E-B3AE-4188-9B72-AEEE3F2148D3}"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E3B003-B25B-4795-93CC-DD1B4635727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F1B529B4-CD5F-4D0D-95DB-7DAD0BDBD3DE}">
      <dgm:prSet phldrT="[Text]"/>
      <dgm:spPr/>
      <dgm:t>
        <a:bodyPr/>
        <a:lstStyle/>
        <a:p>
          <a:r>
            <a:rPr lang="en-US">
              <a:latin typeface="Cambria" panose="02040503050406030204" pitchFamily="18" charset="0"/>
              <a:ea typeface="Cambria" panose="02040503050406030204" pitchFamily="18" charset="0"/>
            </a:rPr>
            <a:t>2015.</a:t>
          </a:r>
          <a:endParaRPr lang="en-GB">
            <a:latin typeface="Cambria" panose="02040503050406030204" pitchFamily="18" charset="0"/>
            <a:ea typeface="Cambria" panose="02040503050406030204" pitchFamily="18" charset="0"/>
          </a:endParaRPr>
        </a:p>
      </dgm:t>
    </dgm:pt>
    <dgm:pt modelId="{7366FB1D-F92E-4850-8FED-4D677B1B63DC}" type="parTrans" cxnId="{E3DFA085-842C-4ED3-BC86-7C806A60D51C}">
      <dgm:prSet/>
      <dgm:spPr/>
      <dgm:t>
        <a:bodyPr/>
        <a:lstStyle/>
        <a:p>
          <a:endParaRPr lang="en-GB">
            <a:latin typeface="Cambria" panose="02040503050406030204" pitchFamily="18" charset="0"/>
            <a:ea typeface="Cambria" panose="02040503050406030204" pitchFamily="18" charset="0"/>
          </a:endParaRPr>
        </a:p>
      </dgm:t>
    </dgm:pt>
    <dgm:pt modelId="{FCC8118A-6DDD-49D6-9149-A68BB25DE990}" type="sibTrans" cxnId="{E3DFA085-842C-4ED3-BC86-7C806A60D51C}">
      <dgm:prSet/>
      <dgm:spPr/>
      <dgm:t>
        <a:bodyPr/>
        <a:lstStyle/>
        <a:p>
          <a:endParaRPr lang="en-GB">
            <a:latin typeface="Cambria" panose="02040503050406030204" pitchFamily="18" charset="0"/>
            <a:ea typeface="Cambria" panose="02040503050406030204" pitchFamily="18" charset="0"/>
          </a:endParaRPr>
        </a:p>
      </dgm:t>
    </dgm:pt>
    <dgm:pt modelId="{62987123-75BC-4BC1-846A-4F5698A4E4DC}">
      <dgm:prSet phldrT="[Text]" custT="1"/>
      <dgm:spPr/>
      <dgm:t>
        <a:bodyPr/>
        <a:lstStyle/>
        <a:p>
          <a:pPr>
            <a:buNone/>
          </a:pPr>
          <a:r>
            <a:rPr lang="en-GB" sz="2000" noProof="0" dirty="0">
              <a:latin typeface="Cambria" panose="02040503050406030204" pitchFamily="18" charset="0"/>
              <a:ea typeface="Cambria" panose="02040503050406030204" pitchFamily="18" charset="0"/>
            </a:rPr>
            <a:t>The Expert team for the development of an integrated National Qualifications Framework from level 1 to 8 was formed</a:t>
          </a:r>
        </a:p>
      </dgm:t>
    </dgm:pt>
    <dgm:pt modelId="{C7D79AAE-0984-4710-B73F-B56CB73CDB0E}" type="parTrans" cxnId="{AF24C926-7390-45ED-A856-E7A826577931}">
      <dgm:prSet/>
      <dgm:spPr/>
      <dgm:t>
        <a:bodyPr/>
        <a:lstStyle/>
        <a:p>
          <a:endParaRPr lang="en-GB">
            <a:latin typeface="Cambria" panose="02040503050406030204" pitchFamily="18" charset="0"/>
            <a:ea typeface="Cambria" panose="02040503050406030204" pitchFamily="18" charset="0"/>
          </a:endParaRPr>
        </a:p>
      </dgm:t>
    </dgm:pt>
    <dgm:pt modelId="{A9196079-CA96-4C7E-9291-762F39F3A5AB}" type="sibTrans" cxnId="{AF24C926-7390-45ED-A856-E7A826577931}">
      <dgm:prSet/>
      <dgm:spPr/>
      <dgm:t>
        <a:bodyPr/>
        <a:lstStyle/>
        <a:p>
          <a:endParaRPr lang="en-GB">
            <a:latin typeface="Cambria" panose="02040503050406030204" pitchFamily="18" charset="0"/>
            <a:ea typeface="Cambria" panose="02040503050406030204" pitchFamily="18" charset="0"/>
          </a:endParaRPr>
        </a:p>
      </dgm:t>
    </dgm:pt>
    <dgm:pt modelId="{BB6A818F-47A7-4746-A36E-B9562A34438A}">
      <dgm:prSet phldrT="[Text]"/>
      <dgm:spPr/>
      <dgm:t>
        <a:bodyPr/>
        <a:lstStyle/>
        <a:p>
          <a:r>
            <a:rPr lang="en-US">
              <a:latin typeface="Cambria" panose="02040503050406030204" pitchFamily="18" charset="0"/>
              <a:ea typeface="Cambria" panose="02040503050406030204" pitchFamily="18" charset="0"/>
            </a:rPr>
            <a:t>2017.</a:t>
          </a:r>
          <a:endParaRPr lang="en-GB">
            <a:latin typeface="Cambria" panose="02040503050406030204" pitchFamily="18" charset="0"/>
            <a:ea typeface="Cambria" panose="02040503050406030204" pitchFamily="18" charset="0"/>
          </a:endParaRPr>
        </a:p>
      </dgm:t>
    </dgm:pt>
    <dgm:pt modelId="{EF898C0F-D8FD-409C-871C-C94C938D5B14}" type="parTrans" cxnId="{354AA470-E958-4AA2-968D-8567ECB2FD59}">
      <dgm:prSet/>
      <dgm:spPr/>
      <dgm:t>
        <a:bodyPr/>
        <a:lstStyle/>
        <a:p>
          <a:endParaRPr lang="en-GB">
            <a:latin typeface="Cambria" panose="02040503050406030204" pitchFamily="18" charset="0"/>
            <a:ea typeface="Cambria" panose="02040503050406030204" pitchFamily="18" charset="0"/>
          </a:endParaRPr>
        </a:p>
      </dgm:t>
    </dgm:pt>
    <dgm:pt modelId="{8665B18E-D914-487B-AA77-93A2183CEFAD}" type="sibTrans" cxnId="{354AA470-E958-4AA2-968D-8567ECB2FD59}">
      <dgm:prSet/>
      <dgm:spPr/>
      <dgm:t>
        <a:bodyPr/>
        <a:lstStyle/>
        <a:p>
          <a:endParaRPr lang="en-GB">
            <a:latin typeface="Cambria" panose="02040503050406030204" pitchFamily="18" charset="0"/>
            <a:ea typeface="Cambria" panose="02040503050406030204" pitchFamily="18" charset="0"/>
          </a:endParaRPr>
        </a:p>
      </dgm:t>
    </dgm:pt>
    <dgm:pt modelId="{839A1077-68B2-4D57-BB47-207FCD33115E}">
      <dgm:prSet phldrT="[Text]" custT="1"/>
      <dgm:spPr/>
      <dgm:t>
        <a:bodyPr/>
        <a:lstStyle/>
        <a:p>
          <a:pPr>
            <a:buFont typeface="Wingdings" panose="05000000000000000000" pitchFamily="2" charset="2"/>
            <a:buNone/>
          </a:pPr>
          <a:r>
            <a:rPr lang="en-US" sz="2000" dirty="0">
              <a:latin typeface="Cambria" panose="02040503050406030204" pitchFamily="18" charset="0"/>
              <a:ea typeface="Cambria" panose="02040503050406030204" pitchFamily="18" charset="0"/>
            </a:rPr>
            <a:t>National Education Council, Council for Vocational Education and Adult Education and National Council for Higher Education  adopted the qualification levels and level descriptors from level 1 to 8 </a:t>
          </a:r>
          <a:endParaRPr lang="en-GB" sz="2000" dirty="0">
            <a:latin typeface="Cambria" panose="02040503050406030204" pitchFamily="18" charset="0"/>
            <a:ea typeface="Cambria" panose="02040503050406030204" pitchFamily="18" charset="0"/>
          </a:endParaRPr>
        </a:p>
      </dgm:t>
    </dgm:pt>
    <dgm:pt modelId="{1A8BE72A-7C54-4876-9F18-B1F92C13BB57}" type="parTrans" cxnId="{964A953C-D039-4CFE-8B30-04A809B05F21}">
      <dgm:prSet/>
      <dgm:spPr/>
      <dgm:t>
        <a:bodyPr/>
        <a:lstStyle/>
        <a:p>
          <a:endParaRPr lang="en-GB">
            <a:latin typeface="Cambria" panose="02040503050406030204" pitchFamily="18" charset="0"/>
            <a:ea typeface="Cambria" panose="02040503050406030204" pitchFamily="18" charset="0"/>
          </a:endParaRPr>
        </a:p>
      </dgm:t>
    </dgm:pt>
    <dgm:pt modelId="{FD73044E-DE9C-40AE-A8D2-1FA695EBAC50}" type="sibTrans" cxnId="{964A953C-D039-4CFE-8B30-04A809B05F21}">
      <dgm:prSet/>
      <dgm:spPr/>
      <dgm:t>
        <a:bodyPr/>
        <a:lstStyle/>
        <a:p>
          <a:endParaRPr lang="en-GB">
            <a:latin typeface="Cambria" panose="02040503050406030204" pitchFamily="18" charset="0"/>
            <a:ea typeface="Cambria" panose="02040503050406030204" pitchFamily="18" charset="0"/>
          </a:endParaRPr>
        </a:p>
      </dgm:t>
    </dgm:pt>
    <dgm:pt modelId="{D744CD89-FD71-41FD-9D4B-1CCCD00B0F2E}">
      <dgm:prSet phldrT="[Text]"/>
      <dgm:spPr/>
      <dgm:t>
        <a:bodyPr/>
        <a:lstStyle/>
        <a:p>
          <a:r>
            <a:rPr lang="en-US">
              <a:latin typeface="Cambria" panose="02040503050406030204" pitchFamily="18" charset="0"/>
              <a:ea typeface="Cambria" panose="02040503050406030204" pitchFamily="18" charset="0"/>
            </a:rPr>
            <a:t>2017.</a:t>
          </a:r>
          <a:endParaRPr lang="en-GB">
            <a:latin typeface="Cambria" panose="02040503050406030204" pitchFamily="18" charset="0"/>
            <a:ea typeface="Cambria" panose="02040503050406030204" pitchFamily="18" charset="0"/>
          </a:endParaRPr>
        </a:p>
      </dgm:t>
    </dgm:pt>
    <dgm:pt modelId="{305F2CCF-F687-4AAE-83D3-E83E743D7B5B}" type="parTrans" cxnId="{952A9AA7-C828-4A44-8368-17EB3C5FCBE6}">
      <dgm:prSet/>
      <dgm:spPr/>
      <dgm:t>
        <a:bodyPr/>
        <a:lstStyle/>
        <a:p>
          <a:endParaRPr lang="en-GB">
            <a:latin typeface="Cambria" panose="02040503050406030204" pitchFamily="18" charset="0"/>
            <a:ea typeface="Cambria" panose="02040503050406030204" pitchFamily="18" charset="0"/>
          </a:endParaRPr>
        </a:p>
      </dgm:t>
    </dgm:pt>
    <dgm:pt modelId="{C0E33F60-64AD-4DEA-9F71-9115B05794C8}" type="sibTrans" cxnId="{952A9AA7-C828-4A44-8368-17EB3C5FCBE6}">
      <dgm:prSet/>
      <dgm:spPr/>
      <dgm:t>
        <a:bodyPr/>
        <a:lstStyle/>
        <a:p>
          <a:endParaRPr lang="en-GB">
            <a:latin typeface="Cambria" panose="02040503050406030204" pitchFamily="18" charset="0"/>
            <a:ea typeface="Cambria" panose="02040503050406030204" pitchFamily="18" charset="0"/>
          </a:endParaRPr>
        </a:p>
      </dgm:t>
    </dgm:pt>
    <dgm:pt modelId="{0162B274-A1FD-4B4E-B237-BDC71F82D01D}">
      <dgm:prSet phldrT="[Text]" custT="1"/>
      <dgm:spPr/>
      <dgm:t>
        <a:bodyPr/>
        <a:lstStyle/>
        <a:p>
          <a:pPr>
            <a:buNone/>
          </a:pPr>
          <a:r>
            <a:rPr lang="en-GB" sz="1800" noProof="0" dirty="0">
              <a:latin typeface="Cambria" panose="02040503050406030204" pitchFamily="18" charset="0"/>
              <a:ea typeface="Cambria" panose="02040503050406030204" pitchFamily="18" charset="0"/>
            </a:rPr>
            <a:t>Council for Vocational Education and Adult Education,  National Council for Higher Education, Institute for the Improvement of Education and Chamber of Commerce and Industry adopted the use of International Standard Classification of Education (ISCED 2013f ) in NQFS</a:t>
          </a:r>
        </a:p>
      </dgm:t>
    </dgm:pt>
    <dgm:pt modelId="{EB638CFA-B932-4ADC-A1D4-BBD23669F9C3}" type="parTrans" cxnId="{3F77BF11-E345-49FB-80AC-57CB79AFFC46}">
      <dgm:prSet/>
      <dgm:spPr/>
      <dgm:t>
        <a:bodyPr/>
        <a:lstStyle/>
        <a:p>
          <a:endParaRPr lang="en-GB">
            <a:latin typeface="Cambria" panose="02040503050406030204" pitchFamily="18" charset="0"/>
            <a:ea typeface="Cambria" panose="02040503050406030204" pitchFamily="18" charset="0"/>
          </a:endParaRPr>
        </a:p>
      </dgm:t>
    </dgm:pt>
    <dgm:pt modelId="{10B1B910-EC91-41A0-9649-26DABE46DA48}" type="sibTrans" cxnId="{3F77BF11-E345-49FB-80AC-57CB79AFFC46}">
      <dgm:prSet/>
      <dgm:spPr/>
      <dgm:t>
        <a:bodyPr/>
        <a:lstStyle/>
        <a:p>
          <a:endParaRPr lang="en-GB">
            <a:latin typeface="Cambria" panose="02040503050406030204" pitchFamily="18" charset="0"/>
            <a:ea typeface="Cambria" panose="02040503050406030204" pitchFamily="18" charset="0"/>
          </a:endParaRPr>
        </a:p>
      </dgm:t>
    </dgm:pt>
    <dgm:pt modelId="{578502A2-B1D2-4D85-B817-299AC72D5CE7}">
      <dgm:prSet/>
      <dgm:spPr/>
      <dgm:t>
        <a:bodyPr/>
        <a:lstStyle/>
        <a:p>
          <a:r>
            <a:rPr lang="en-US">
              <a:latin typeface="Cambria" panose="02040503050406030204" pitchFamily="18" charset="0"/>
              <a:ea typeface="Cambria" panose="02040503050406030204" pitchFamily="18" charset="0"/>
            </a:rPr>
            <a:t>2017.</a:t>
          </a:r>
          <a:endParaRPr lang="en-GB">
            <a:latin typeface="Cambria" panose="02040503050406030204" pitchFamily="18" charset="0"/>
            <a:ea typeface="Cambria" panose="02040503050406030204" pitchFamily="18" charset="0"/>
          </a:endParaRPr>
        </a:p>
      </dgm:t>
    </dgm:pt>
    <dgm:pt modelId="{EDF62A1A-9FF9-42CF-A6C5-9B7F5D2AE5EF}" type="parTrans" cxnId="{965BA625-5599-4328-951B-4F23F6063682}">
      <dgm:prSet/>
      <dgm:spPr/>
      <dgm:t>
        <a:bodyPr/>
        <a:lstStyle/>
        <a:p>
          <a:endParaRPr lang="en-GB">
            <a:latin typeface="Cambria" panose="02040503050406030204" pitchFamily="18" charset="0"/>
            <a:ea typeface="Cambria" panose="02040503050406030204" pitchFamily="18" charset="0"/>
          </a:endParaRPr>
        </a:p>
      </dgm:t>
    </dgm:pt>
    <dgm:pt modelId="{A0A39113-3665-463B-AA63-5D2396318347}" type="sibTrans" cxnId="{965BA625-5599-4328-951B-4F23F6063682}">
      <dgm:prSet/>
      <dgm:spPr/>
      <dgm:t>
        <a:bodyPr/>
        <a:lstStyle/>
        <a:p>
          <a:endParaRPr lang="en-GB">
            <a:latin typeface="Cambria" panose="02040503050406030204" pitchFamily="18" charset="0"/>
            <a:ea typeface="Cambria" panose="02040503050406030204" pitchFamily="18" charset="0"/>
          </a:endParaRPr>
        </a:p>
      </dgm:t>
    </dgm:pt>
    <dgm:pt modelId="{9BF225F1-91EE-4F7E-8883-C7762C778036}">
      <dgm:prSet custT="1"/>
      <dgm:spPr/>
      <dgm:t>
        <a:bodyPr/>
        <a:lstStyle/>
        <a:p>
          <a:pPr>
            <a:buNone/>
          </a:pPr>
          <a:r>
            <a:rPr lang="en-GB" sz="2000" i="1" noProof="0" dirty="0">
              <a:latin typeface="Cambria" panose="02040503050406030204" pitchFamily="18" charset="0"/>
              <a:ea typeface="Cambria" panose="02040503050406030204" pitchFamily="18" charset="0"/>
            </a:rPr>
            <a:t>Qualifications database </a:t>
          </a:r>
          <a:r>
            <a:rPr lang="en-GB" sz="2000" noProof="0" dirty="0">
              <a:latin typeface="Cambria" panose="02040503050406030204" pitchFamily="18" charset="0"/>
              <a:ea typeface="Cambria" panose="02040503050406030204" pitchFamily="18" charset="0"/>
            </a:rPr>
            <a:t>established</a:t>
          </a:r>
          <a:r>
            <a:rPr lang="en-GB" sz="2000" i="1" noProof="0" dirty="0">
              <a:latin typeface="Cambria" panose="02040503050406030204" pitchFamily="18" charset="0"/>
              <a:ea typeface="Cambria" panose="02040503050406030204" pitchFamily="18" charset="0"/>
            </a:rPr>
            <a:t>  </a:t>
          </a:r>
          <a:r>
            <a:rPr lang="en-GB" sz="2000" i="0" noProof="0" dirty="0">
              <a:latin typeface="Cambria" panose="02040503050406030204" pitchFamily="18" charset="0"/>
              <a:ea typeface="Cambria" panose="02040503050406030204" pitchFamily="18" charset="0"/>
            </a:rPr>
            <a:t>(</a:t>
          </a:r>
          <a:r>
            <a:rPr lang="en-US" sz="2000" u="sng" dirty="0">
              <a:latin typeface="Cambria" panose="02040503050406030204" pitchFamily="18" charset="0"/>
              <a:ea typeface="Cambria" panose="02040503050406030204" pitchFamily="18" charset="0"/>
              <a:hlinkClick xmlns:r="http://schemas.openxmlformats.org/officeDocument/2006/relationships" r:id="rId1"/>
            </a:rPr>
            <a:t>http</a:t>
          </a:r>
          <a:r>
            <a:rPr lang="sr-Cyrl-CS" sz="2000" u="sng" dirty="0">
              <a:latin typeface="Cambria" panose="02040503050406030204" pitchFamily="18" charset="0"/>
              <a:ea typeface="Cambria" panose="02040503050406030204" pitchFamily="18" charset="0"/>
              <a:hlinkClick xmlns:r="http://schemas.openxmlformats.org/officeDocument/2006/relationships" r:id="rId1"/>
            </a:rPr>
            <a:t>://</a:t>
          </a:r>
          <a:r>
            <a:rPr lang="en-US" sz="2000" u="sng" dirty="0">
              <a:latin typeface="Cambria" panose="02040503050406030204" pitchFamily="18" charset="0"/>
              <a:ea typeface="Cambria" panose="02040503050406030204" pitchFamily="18" charset="0"/>
              <a:hlinkClick xmlns:r="http://schemas.openxmlformats.org/officeDocument/2006/relationships" r:id="rId1"/>
            </a:rPr>
            <a:t>noks</a:t>
          </a:r>
          <a:r>
            <a:rPr lang="sr-Cyrl-CS" sz="2000" u="sng" dirty="0">
              <a:latin typeface="Cambria" panose="02040503050406030204" pitchFamily="18" charset="0"/>
              <a:ea typeface="Cambria" panose="02040503050406030204" pitchFamily="18" charset="0"/>
              <a:hlinkClick xmlns:r="http://schemas.openxmlformats.org/officeDocument/2006/relationships" r:id="rId1"/>
            </a:rPr>
            <a:t>.</a:t>
          </a:r>
          <a:r>
            <a:rPr lang="en-US" sz="2000" u="sng" dirty="0">
              <a:latin typeface="Cambria" panose="02040503050406030204" pitchFamily="18" charset="0"/>
              <a:ea typeface="Cambria" panose="02040503050406030204" pitchFamily="18" charset="0"/>
              <a:hlinkClick xmlns:r="http://schemas.openxmlformats.org/officeDocument/2006/relationships" r:id="rId1"/>
            </a:rPr>
            <a:t>mpn</a:t>
          </a:r>
          <a:r>
            <a:rPr lang="sr-Cyrl-CS" sz="2000" u="sng" dirty="0">
              <a:latin typeface="Cambria" panose="02040503050406030204" pitchFamily="18" charset="0"/>
              <a:ea typeface="Cambria" panose="02040503050406030204" pitchFamily="18" charset="0"/>
              <a:hlinkClick xmlns:r="http://schemas.openxmlformats.org/officeDocument/2006/relationships" r:id="rId1"/>
            </a:rPr>
            <a:t>.</a:t>
          </a:r>
          <a:r>
            <a:rPr lang="en-US" sz="2000" u="sng" dirty="0">
              <a:latin typeface="Cambria" panose="02040503050406030204" pitchFamily="18" charset="0"/>
              <a:ea typeface="Cambria" panose="02040503050406030204" pitchFamily="18" charset="0"/>
              <a:hlinkClick xmlns:r="http://schemas.openxmlformats.org/officeDocument/2006/relationships" r:id="rId1"/>
            </a:rPr>
            <a:t>gov</a:t>
          </a:r>
          <a:r>
            <a:rPr lang="sr-Cyrl-CS" sz="2000" u="sng" dirty="0">
              <a:latin typeface="Cambria" panose="02040503050406030204" pitchFamily="18" charset="0"/>
              <a:ea typeface="Cambria" panose="02040503050406030204" pitchFamily="18" charset="0"/>
              <a:hlinkClick xmlns:r="http://schemas.openxmlformats.org/officeDocument/2006/relationships" r:id="rId1"/>
            </a:rPr>
            <a:t>.</a:t>
          </a:r>
          <a:r>
            <a:rPr lang="en-US" sz="2000" u="sng" dirty="0">
              <a:latin typeface="Cambria" panose="02040503050406030204" pitchFamily="18" charset="0"/>
              <a:ea typeface="Cambria" panose="02040503050406030204" pitchFamily="18" charset="0"/>
              <a:hlinkClick xmlns:r="http://schemas.openxmlformats.org/officeDocument/2006/relationships" r:id="rId1"/>
            </a:rPr>
            <a:t>rs</a:t>
          </a:r>
          <a:r>
            <a:rPr lang="sr-Cyrl-CS" sz="2000" dirty="0">
              <a:latin typeface="Cambria" panose="02040503050406030204" pitchFamily="18" charset="0"/>
              <a:ea typeface="Cambria" panose="02040503050406030204" pitchFamily="18" charset="0"/>
            </a:rPr>
            <a:t>)</a:t>
          </a:r>
          <a:endParaRPr lang="en-GB" sz="2000" dirty="0">
            <a:latin typeface="Cambria" panose="02040503050406030204" pitchFamily="18" charset="0"/>
            <a:ea typeface="Cambria" panose="02040503050406030204" pitchFamily="18" charset="0"/>
          </a:endParaRPr>
        </a:p>
      </dgm:t>
    </dgm:pt>
    <dgm:pt modelId="{3AA1CEFC-810E-4243-97CE-B9E0BCF3E98D}" type="parTrans" cxnId="{3584782F-E59E-43FC-990A-8B8B9DAC6E32}">
      <dgm:prSet/>
      <dgm:spPr/>
      <dgm:t>
        <a:bodyPr/>
        <a:lstStyle/>
        <a:p>
          <a:endParaRPr lang="en-GB">
            <a:latin typeface="Cambria" panose="02040503050406030204" pitchFamily="18" charset="0"/>
            <a:ea typeface="Cambria" panose="02040503050406030204" pitchFamily="18" charset="0"/>
          </a:endParaRPr>
        </a:p>
      </dgm:t>
    </dgm:pt>
    <dgm:pt modelId="{6A0A13AC-A84A-4C74-886A-7DD4525E2AB9}" type="sibTrans" cxnId="{3584782F-E59E-43FC-990A-8B8B9DAC6E32}">
      <dgm:prSet/>
      <dgm:spPr/>
      <dgm:t>
        <a:bodyPr/>
        <a:lstStyle/>
        <a:p>
          <a:endParaRPr lang="en-GB">
            <a:latin typeface="Cambria" panose="02040503050406030204" pitchFamily="18" charset="0"/>
            <a:ea typeface="Cambria" panose="02040503050406030204" pitchFamily="18" charset="0"/>
          </a:endParaRPr>
        </a:p>
      </dgm:t>
    </dgm:pt>
    <dgm:pt modelId="{CE9C510D-53B3-40DA-9E78-99BB9DE13C40}" type="pres">
      <dgm:prSet presAssocID="{4AE3B003-B25B-4795-93CC-DD1B46357274}" presName="linearFlow" presStyleCnt="0">
        <dgm:presLayoutVars>
          <dgm:dir/>
          <dgm:animLvl val="lvl"/>
          <dgm:resizeHandles val="exact"/>
        </dgm:presLayoutVars>
      </dgm:prSet>
      <dgm:spPr/>
      <dgm:t>
        <a:bodyPr/>
        <a:lstStyle/>
        <a:p>
          <a:endParaRPr lang="en-US"/>
        </a:p>
      </dgm:t>
    </dgm:pt>
    <dgm:pt modelId="{D923B61F-DD10-4773-A10C-D39394B41B3A}" type="pres">
      <dgm:prSet presAssocID="{F1B529B4-CD5F-4D0D-95DB-7DAD0BDBD3DE}" presName="composite" presStyleCnt="0"/>
      <dgm:spPr/>
    </dgm:pt>
    <dgm:pt modelId="{6DEF17AB-001A-42B3-82F4-D80D70439F49}" type="pres">
      <dgm:prSet presAssocID="{F1B529B4-CD5F-4D0D-95DB-7DAD0BDBD3DE}" presName="parentText" presStyleLbl="alignNode1" presStyleIdx="0" presStyleCnt="4">
        <dgm:presLayoutVars>
          <dgm:chMax val="1"/>
          <dgm:bulletEnabled val="1"/>
        </dgm:presLayoutVars>
      </dgm:prSet>
      <dgm:spPr/>
      <dgm:t>
        <a:bodyPr/>
        <a:lstStyle/>
        <a:p>
          <a:endParaRPr lang="en-US"/>
        </a:p>
      </dgm:t>
    </dgm:pt>
    <dgm:pt modelId="{9BA69401-DA0C-4F5D-B42B-0D632A402C3E}" type="pres">
      <dgm:prSet presAssocID="{F1B529B4-CD5F-4D0D-95DB-7DAD0BDBD3DE}" presName="descendantText" presStyleLbl="alignAcc1" presStyleIdx="0" presStyleCnt="4">
        <dgm:presLayoutVars>
          <dgm:bulletEnabled val="1"/>
        </dgm:presLayoutVars>
      </dgm:prSet>
      <dgm:spPr/>
      <dgm:t>
        <a:bodyPr/>
        <a:lstStyle/>
        <a:p>
          <a:endParaRPr lang="en-US"/>
        </a:p>
      </dgm:t>
    </dgm:pt>
    <dgm:pt modelId="{641D0230-4EBC-4489-92D9-081CD19B789C}" type="pres">
      <dgm:prSet presAssocID="{FCC8118A-6DDD-49D6-9149-A68BB25DE990}" presName="sp" presStyleCnt="0"/>
      <dgm:spPr/>
    </dgm:pt>
    <dgm:pt modelId="{7CFAB10A-E1A0-4F6E-9EA2-341BB8F031FF}" type="pres">
      <dgm:prSet presAssocID="{BB6A818F-47A7-4746-A36E-B9562A34438A}" presName="composite" presStyleCnt="0"/>
      <dgm:spPr/>
    </dgm:pt>
    <dgm:pt modelId="{8CEEB22E-92F3-4E71-8CB8-027367B2F2F5}" type="pres">
      <dgm:prSet presAssocID="{BB6A818F-47A7-4746-A36E-B9562A34438A}" presName="parentText" presStyleLbl="alignNode1" presStyleIdx="1" presStyleCnt="4">
        <dgm:presLayoutVars>
          <dgm:chMax val="1"/>
          <dgm:bulletEnabled val="1"/>
        </dgm:presLayoutVars>
      </dgm:prSet>
      <dgm:spPr/>
      <dgm:t>
        <a:bodyPr/>
        <a:lstStyle/>
        <a:p>
          <a:endParaRPr lang="en-US"/>
        </a:p>
      </dgm:t>
    </dgm:pt>
    <dgm:pt modelId="{64FE7D17-3CA3-4D79-B0EF-EDDA5F9D5A19}" type="pres">
      <dgm:prSet presAssocID="{BB6A818F-47A7-4746-A36E-B9562A34438A}" presName="descendantText" presStyleLbl="alignAcc1" presStyleIdx="1" presStyleCnt="4">
        <dgm:presLayoutVars>
          <dgm:bulletEnabled val="1"/>
        </dgm:presLayoutVars>
      </dgm:prSet>
      <dgm:spPr/>
      <dgm:t>
        <a:bodyPr/>
        <a:lstStyle/>
        <a:p>
          <a:endParaRPr lang="en-US"/>
        </a:p>
      </dgm:t>
    </dgm:pt>
    <dgm:pt modelId="{F01F8DB6-B3B3-45CA-AACE-A8EE2B21C1A0}" type="pres">
      <dgm:prSet presAssocID="{8665B18E-D914-487B-AA77-93A2183CEFAD}" presName="sp" presStyleCnt="0"/>
      <dgm:spPr/>
    </dgm:pt>
    <dgm:pt modelId="{E32EED7E-034A-4D67-B6D8-97175C9085BE}" type="pres">
      <dgm:prSet presAssocID="{D744CD89-FD71-41FD-9D4B-1CCCD00B0F2E}" presName="composite" presStyleCnt="0"/>
      <dgm:spPr/>
    </dgm:pt>
    <dgm:pt modelId="{AD8778DA-62FD-43C9-86A8-894064F6CCCD}" type="pres">
      <dgm:prSet presAssocID="{D744CD89-FD71-41FD-9D4B-1CCCD00B0F2E}" presName="parentText" presStyleLbl="alignNode1" presStyleIdx="2" presStyleCnt="4">
        <dgm:presLayoutVars>
          <dgm:chMax val="1"/>
          <dgm:bulletEnabled val="1"/>
        </dgm:presLayoutVars>
      </dgm:prSet>
      <dgm:spPr/>
      <dgm:t>
        <a:bodyPr/>
        <a:lstStyle/>
        <a:p>
          <a:endParaRPr lang="en-US"/>
        </a:p>
      </dgm:t>
    </dgm:pt>
    <dgm:pt modelId="{091B6C6F-C8D5-4FFF-A77E-B213F60DC6F5}" type="pres">
      <dgm:prSet presAssocID="{D744CD89-FD71-41FD-9D4B-1CCCD00B0F2E}" presName="descendantText" presStyleLbl="alignAcc1" presStyleIdx="2" presStyleCnt="4">
        <dgm:presLayoutVars>
          <dgm:bulletEnabled val="1"/>
        </dgm:presLayoutVars>
      </dgm:prSet>
      <dgm:spPr/>
      <dgm:t>
        <a:bodyPr/>
        <a:lstStyle/>
        <a:p>
          <a:endParaRPr lang="en-US"/>
        </a:p>
      </dgm:t>
    </dgm:pt>
    <dgm:pt modelId="{C24B59F0-67B9-4434-A6BB-471891AECB22}" type="pres">
      <dgm:prSet presAssocID="{C0E33F60-64AD-4DEA-9F71-9115B05794C8}" presName="sp" presStyleCnt="0"/>
      <dgm:spPr/>
    </dgm:pt>
    <dgm:pt modelId="{31740BE4-4D27-4CF6-8ACD-F15794E4308F}" type="pres">
      <dgm:prSet presAssocID="{578502A2-B1D2-4D85-B817-299AC72D5CE7}" presName="composite" presStyleCnt="0"/>
      <dgm:spPr/>
    </dgm:pt>
    <dgm:pt modelId="{BC7568E0-10CF-4320-8064-E95E7248DCD6}" type="pres">
      <dgm:prSet presAssocID="{578502A2-B1D2-4D85-B817-299AC72D5CE7}" presName="parentText" presStyleLbl="alignNode1" presStyleIdx="3" presStyleCnt="4">
        <dgm:presLayoutVars>
          <dgm:chMax val="1"/>
          <dgm:bulletEnabled val="1"/>
        </dgm:presLayoutVars>
      </dgm:prSet>
      <dgm:spPr/>
      <dgm:t>
        <a:bodyPr/>
        <a:lstStyle/>
        <a:p>
          <a:endParaRPr lang="en-US"/>
        </a:p>
      </dgm:t>
    </dgm:pt>
    <dgm:pt modelId="{535593CD-EC2A-49EA-AC35-68DF05C96D61}" type="pres">
      <dgm:prSet presAssocID="{578502A2-B1D2-4D85-B817-299AC72D5CE7}" presName="descendantText" presStyleLbl="alignAcc1" presStyleIdx="3" presStyleCnt="4">
        <dgm:presLayoutVars>
          <dgm:bulletEnabled val="1"/>
        </dgm:presLayoutVars>
      </dgm:prSet>
      <dgm:spPr/>
      <dgm:t>
        <a:bodyPr/>
        <a:lstStyle/>
        <a:p>
          <a:endParaRPr lang="en-US"/>
        </a:p>
      </dgm:t>
    </dgm:pt>
  </dgm:ptLst>
  <dgm:cxnLst>
    <dgm:cxn modelId="{354AA470-E958-4AA2-968D-8567ECB2FD59}" srcId="{4AE3B003-B25B-4795-93CC-DD1B46357274}" destId="{BB6A818F-47A7-4746-A36E-B9562A34438A}" srcOrd="1" destOrd="0" parTransId="{EF898C0F-D8FD-409C-871C-C94C938D5B14}" sibTransId="{8665B18E-D914-487B-AA77-93A2183CEFAD}"/>
    <dgm:cxn modelId="{E3DFA085-842C-4ED3-BC86-7C806A60D51C}" srcId="{4AE3B003-B25B-4795-93CC-DD1B46357274}" destId="{F1B529B4-CD5F-4D0D-95DB-7DAD0BDBD3DE}" srcOrd="0" destOrd="0" parTransId="{7366FB1D-F92E-4850-8FED-4D677B1B63DC}" sibTransId="{FCC8118A-6DDD-49D6-9149-A68BB25DE990}"/>
    <dgm:cxn modelId="{81600413-9E27-47E5-AF9A-42566C9F54A6}" type="presOf" srcId="{839A1077-68B2-4D57-BB47-207FCD33115E}" destId="{64FE7D17-3CA3-4D79-B0EF-EDDA5F9D5A19}" srcOrd="0" destOrd="0" presId="urn:microsoft.com/office/officeart/2005/8/layout/chevron2"/>
    <dgm:cxn modelId="{AF24C926-7390-45ED-A856-E7A826577931}" srcId="{F1B529B4-CD5F-4D0D-95DB-7DAD0BDBD3DE}" destId="{62987123-75BC-4BC1-846A-4F5698A4E4DC}" srcOrd="0" destOrd="0" parTransId="{C7D79AAE-0984-4710-B73F-B56CB73CDB0E}" sibTransId="{A9196079-CA96-4C7E-9291-762F39F3A5AB}"/>
    <dgm:cxn modelId="{964A953C-D039-4CFE-8B30-04A809B05F21}" srcId="{BB6A818F-47A7-4746-A36E-B9562A34438A}" destId="{839A1077-68B2-4D57-BB47-207FCD33115E}" srcOrd="0" destOrd="0" parTransId="{1A8BE72A-7C54-4876-9F18-B1F92C13BB57}" sibTransId="{FD73044E-DE9C-40AE-A8D2-1FA695EBAC50}"/>
    <dgm:cxn modelId="{0DA5CE05-9AF3-47DF-B921-AA51972DB396}" type="presOf" srcId="{0162B274-A1FD-4B4E-B237-BDC71F82D01D}" destId="{091B6C6F-C8D5-4FFF-A77E-B213F60DC6F5}" srcOrd="0" destOrd="0" presId="urn:microsoft.com/office/officeart/2005/8/layout/chevron2"/>
    <dgm:cxn modelId="{5B64AF63-0FB1-4659-9287-B352EA2895C5}" type="presOf" srcId="{F1B529B4-CD5F-4D0D-95DB-7DAD0BDBD3DE}" destId="{6DEF17AB-001A-42B3-82F4-D80D70439F49}" srcOrd="0" destOrd="0" presId="urn:microsoft.com/office/officeart/2005/8/layout/chevron2"/>
    <dgm:cxn modelId="{60A395DE-997C-4D6B-9383-92B7D3E8E64C}" type="presOf" srcId="{9BF225F1-91EE-4F7E-8883-C7762C778036}" destId="{535593CD-EC2A-49EA-AC35-68DF05C96D61}" srcOrd="0" destOrd="0" presId="urn:microsoft.com/office/officeart/2005/8/layout/chevron2"/>
    <dgm:cxn modelId="{339642B4-8BA8-4A0E-ABD9-CA778054DFE6}" type="presOf" srcId="{D744CD89-FD71-41FD-9D4B-1CCCD00B0F2E}" destId="{AD8778DA-62FD-43C9-86A8-894064F6CCCD}" srcOrd="0" destOrd="0" presId="urn:microsoft.com/office/officeart/2005/8/layout/chevron2"/>
    <dgm:cxn modelId="{F0117300-6A04-4028-A5CE-7D1854AA1989}" type="presOf" srcId="{578502A2-B1D2-4D85-B817-299AC72D5CE7}" destId="{BC7568E0-10CF-4320-8064-E95E7248DCD6}" srcOrd="0" destOrd="0" presId="urn:microsoft.com/office/officeart/2005/8/layout/chevron2"/>
    <dgm:cxn modelId="{105CB7C6-AE97-4873-BB0B-0C9D6FBCE043}" type="presOf" srcId="{62987123-75BC-4BC1-846A-4F5698A4E4DC}" destId="{9BA69401-DA0C-4F5D-B42B-0D632A402C3E}" srcOrd="0" destOrd="0" presId="urn:microsoft.com/office/officeart/2005/8/layout/chevron2"/>
    <dgm:cxn modelId="{965BA625-5599-4328-951B-4F23F6063682}" srcId="{4AE3B003-B25B-4795-93CC-DD1B46357274}" destId="{578502A2-B1D2-4D85-B817-299AC72D5CE7}" srcOrd="3" destOrd="0" parTransId="{EDF62A1A-9FF9-42CF-A6C5-9B7F5D2AE5EF}" sibTransId="{A0A39113-3665-463B-AA63-5D2396318347}"/>
    <dgm:cxn modelId="{BDC12722-C488-416C-BA76-E92B5C938BB8}" type="presOf" srcId="{4AE3B003-B25B-4795-93CC-DD1B46357274}" destId="{CE9C510D-53B3-40DA-9E78-99BB9DE13C40}" srcOrd="0" destOrd="0" presId="urn:microsoft.com/office/officeart/2005/8/layout/chevron2"/>
    <dgm:cxn modelId="{3F77BF11-E345-49FB-80AC-57CB79AFFC46}" srcId="{D744CD89-FD71-41FD-9D4B-1CCCD00B0F2E}" destId="{0162B274-A1FD-4B4E-B237-BDC71F82D01D}" srcOrd="0" destOrd="0" parTransId="{EB638CFA-B932-4ADC-A1D4-BBD23669F9C3}" sibTransId="{10B1B910-EC91-41A0-9649-26DABE46DA48}"/>
    <dgm:cxn modelId="{952A9AA7-C828-4A44-8368-17EB3C5FCBE6}" srcId="{4AE3B003-B25B-4795-93CC-DD1B46357274}" destId="{D744CD89-FD71-41FD-9D4B-1CCCD00B0F2E}" srcOrd="2" destOrd="0" parTransId="{305F2CCF-F687-4AAE-83D3-E83E743D7B5B}" sibTransId="{C0E33F60-64AD-4DEA-9F71-9115B05794C8}"/>
    <dgm:cxn modelId="{3584782F-E59E-43FC-990A-8B8B9DAC6E32}" srcId="{578502A2-B1D2-4D85-B817-299AC72D5CE7}" destId="{9BF225F1-91EE-4F7E-8883-C7762C778036}" srcOrd="0" destOrd="0" parTransId="{3AA1CEFC-810E-4243-97CE-B9E0BCF3E98D}" sibTransId="{6A0A13AC-A84A-4C74-886A-7DD4525E2AB9}"/>
    <dgm:cxn modelId="{4EB16BD6-652F-49E6-AB2F-5A2CE2EEB2C9}" type="presOf" srcId="{BB6A818F-47A7-4746-A36E-B9562A34438A}" destId="{8CEEB22E-92F3-4E71-8CB8-027367B2F2F5}" srcOrd="0" destOrd="0" presId="urn:microsoft.com/office/officeart/2005/8/layout/chevron2"/>
    <dgm:cxn modelId="{91714BEB-8B8C-4F69-B2EB-ADD8025DCB28}" type="presParOf" srcId="{CE9C510D-53B3-40DA-9E78-99BB9DE13C40}" destId="{D923B61F-DD10-4773-A10C-D39394B41B3A}" srcOrd="0" destOrd="0" presId="urn:microsoft.com/office/officeart/2005/8/layout/chevron2"/>
    <dgm:cxn modelId="{DD9CD0E4-FDD1-4431-A09A-A6EE57B2AA19}" type="presParOf" srcId="{D923B61F-DD10-4773-A10C-D39394B41B3A}" destId="{6DEF17AB-001A-42B3-82F4-D80D70439F49}" srcOrd="0" destOrd="0" presId="urn:microsoft.com/office/officeart/2005/8/layout/chevron2"/>
    <dgm:cxn modelId="{36D63AD8-A109-48EB-BC92-03CB7C2B6493}" type="presParOf" srcId="{D923B61F-DD10-4773-A10C-D39394B41B3A}" destId="{9BA69401-DA0C-4F5D-B42B-0D632A402C3E}" srcOrd="1" destOrd="0" presId="urn:microsoft.com/office/officeart/2005/8/layout/chevron2"/>
    <dgm:cxn modelId="{09E73BEF-1CA4-48F7-8DE6-DCC59F48F5BC}" type="presParOf" srcId="{CE9C510D-53B3-40DA-9E78-99BB9DE13C40}" destId="{641D0230-4EBC-4489-92D9-081CD19B789C}" srcOrd="1" destOrd="0" presId="urn:microsoft.com/office/officeart/2005/8/layout/chevron2"/>
    <dgm:cxn modelId="{7E7F5E1E-335C-4C47-B48F-6C9565927EE5}" type="presParOf" srcId="{CE9C510D-53B3-40DA-9E78-99BB9DE13C40}" destId="{7CFAB10A-E1A0-4F6E-9EA2-341BB8F031FF}" srcOrd="2" destOrd="0" presId="urn:microsoft.com/office/officeart/2005/8/layout/chevron2"/>
    <dgm:cxn modelId="{A8186078-68AC-475B-9D4F-FF0C32B9D588}" type="presParOf" srcId="{7CFAB10A-E1A0-4F6E-9EA2-341BB8F031FF}" destId="{8CEEB22E-92F3-4E71-8CB8-027367B2F2F5}" srcOrd="0" destOrd="0" presId="urn:microsoft.com/office/officeart/2005/8/layout/chevron2"/>
    <dgm:cxn modelId="{C17FE7DD-1AD4-4E08-A3E7-F39E5662FC17}" type="presParOf" srcId="{7CFAB10A-E1A0-4F6E-9EA2-341BB8F031FF}" destId="{64FE7D17-3CA3-4D79-B0EF-EDDA5F9D5A19}" srcOrd="1" destOrd="0" presId="urn:microsoft.com/office/officeart/2005/8/layout/chevron2"/>
    <dgm:cxn modelId="{6110DBB1-4E6A-499B-A33C-62ACF3E42F79}" type="presParOf" srcId="{CE9C510D-53B3-40DA-9E78-99BB9DE13C40}" destId="{F01F8DB6-B3B3-45CA-AACE-A8EE2B21C1A0}" srcOrd="3" destOrd="0" presId="urn:microsoft.com/office/officeart/2005/8/layout/chevron2"/>
    <dgm:cxn modelId="{AE041359-0CE2-4A7E-A333-826D8B68F054}" type="presParOf" srcId="{CE9C510D-53B3-40DA-9E78-99BB9DE13C40}" destId="{E32EED7E-034A-4D67-B6D8-97175C9085BE}" srcOrd="4" destOrd="0" presId="urn:microsoft.com/office/officeart/2005/8/layout/chevron2"/>
    <dgm:cxn modelId="{13C77A30-D221-4103-9E6E-AE570CB7F4C8}" type="presParOf" srcId="{E32EED7E-034A-4D67-B6D8-97175C9085BE}" destId="{AD8778DA-62FD-43C9-86A8-894064F6CCCD}" srcOrd="0" destOrd="0" presId="urn:microsoft.com/office/officeart/2005/8/layout/chevron2"/>
    <dgm:cxn modelId="{F682ADFD-22B7-458E-A164-FD8439D6A495}" type="presParOf" srcId="{E32EED7E-034A-4D67-B6D8-97175C9085BE}" destId="{091B6C6F-C8D5-4FFF-A77E-B213F60DC6F5}" srcOrd="1" destOrd="0" presId="urn:microsoft.com/office/officeart/2005/8/layout/chevron2"/>
    <dgm:cxn modelId="{C8990E59-B9D5-497D-A09F-AB0F236BC937}" type="presParOf" srcId="{CE9C510D-53B3-40DA-9E78-99BB9DE13C40}" destId="{C24B59F0-67B9-4434-A6BB-471891AECB22}" srcOrd="5" destOrd="0" presId="urn:microsoft.com/office/officeart/2005/8/layout/chevron2"/>
    <dgm:cxn modelId="{B80C8A3B-C87B-4CB5-A9AF-EF32619EB9AF}" type="presParOf" srcId="{CE9C510D-53B3-40DA-9E78-99BB9DE13C40}" destId="{31740BE4-4D27-4CF6-8ACD-F15794E4308F}" srcOrd="6" destOrd="0" presId="urn:microsoft.com/office/officeart/2005/8/layout/chevron2"/>
    <dgm:cxn modelId="{62B1DF7F-D966-428C-B2FB-1E029DD0FF5D}" type="presParOf" srcId="{31740BE4-4D27-4CF6-8ACD-F15794E4308F}" destId="{BC7568E0-10CF-4320-8064-E95E7248DCD6}" srcOrd="0" destOrd="0" presId="urn:microsoft.com/office/officeart/2005/8/layout/chevron2"/>
    <dgm:cxn modelId="{0DE1FA2E-1275-4747-BAFD-286B9C339068}" type="presParOf" srcId="{31740BE4-4D27-4CF6-8ACD-F15794E4308F}" destId="{535593CD-EC2A-49EA-AC35-68DF05C96D6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E3B003-B25B-4795-93CC-DD1B4635727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578502A2-B1D2-4D85-B817-299AC72D5CE7}">
      <dgm:prSet/>
      <dgm:spPr/>
      <dgm:t>
        <a:bodyPr/>
        <a:lstStyle/>
        <a:p>
          <a:r>
            <a:rPr lang="en-US">
              <a:latin typeface="Cambria" panose="02040503050406030204" pitchFamily="18" charset="0"/>
              <a:ea typeface="Cambria" panose="02040503050406030204" pitchFamily="18" charset="0"/>
            </a:rPr>
            <a:t>2017.</a:t>
          </a:r>
          <a:endParaRPr lang="en-GB">
            <a:latin typeface="Cambria" panose="02040503050406030204" pitchFamily="18" charset="0"/>
            <a:ea typeface="Cambria" panose="02040503050406030204" pitchFamily="18" charset="0"/>
          </a:endParaRPr>
        </a:p>
      </dgm:t>
    </dgm:pt>
    <dgm:pt modelId="{EDF62A1A-9FF9-42CF-A6C5-9B7F5D2AE5EF}" type="parTrans" cxnId="{965BA625-5599-4328-951B-4F23F6063682}">
      <dgm:prSet/>
      <dgm:spPr/>
      <dgm:t>
        <a:bodyPr/>
        <a:lstStyle/>
        <a:p>
          <a:endParaRPr lang="en-GB">
            <a:latin typeface="Cambria" panose="02040503050406030204" pitchFamily="18" charset="0"/>
            <a:ea typeface="Cambria" panose="02040503050406030204" pitchFamily="18" charset="0"/>
          </a:endParaRPr>
        </a:p>
      </dgm:t>
    </dgm:pt>
    <dgm:pt modelId="{A0A39113-3665-463B-AA63-5D2396318347}" type="sibTrans" cxnId="{965BA625-5599-4328-951B-4F23F6063682}">
      <dgm:prSet/>
      <dgm:spPr/>
      <dgm:t>
        <a:bodyPr/>
        <a:lstStyle/>
        <a:p>
          <a:endParaRPr lang="en-GB">
            <a:latin typeface="Cambria" panose="02040503050406030204" pitchFamily="18" charset="0"/>
            <a:ea typeface="Cambria" panose="02040503050406030204" pitchFamily="18" charset="0"/>
          </a:endParaRPr>
        </a:p>
      </dgm:t>
    </dgm:pt>
    <dgm:pt modelId="{9BF225F1-91EE-4F7E-8883-C7762C778036}">
      <dgm:prSet custT="1"/>
      <dgm:spPr/>
      <dgm:t>
        <a:bodyPr/>
        <a:lstStyle/>
        <a:p>
          <a:pPr marL="0" indent="0">
            <a:buNone/>
          </a:pPr>
          <a:r>
            <a:rPr lang="en-GB" altLang="en-US" sz="2000" noProof="0" dirty="0">
              <a:latin typeface="Cambria" panose="02040503050406030204" pitchFamily="18" charset="0"/>
              <a:ea typeface="Cambria" panose="02040503050406030204" pitchFamily="18" charset="0"/>
            </a:rPr>
            <a:t>Inter-ministerial Working Group for the Establishment and Implementation of NQFS formed, consisting of the representatives of:</a:t>
          </a:r>
          <a:endParaRPr lang="en-GB" sz="2000" noProof="0" dirty="0">
            <a:latin typeface="Cambria" panose="02040503050406030204" pitchFamily="18" charset="0"/>
            <a:ea typeface="Cambria" panose="02040503050406030204" pitchFamily="18" charset="0"/>
          </a:endParaRPr>
        </a:p>
      </dgm:t>
    </dgm:pt>
    <dgm:pt modelId="{3AA1CEFC-810E-4243-97CE-B9E0BCF3E98D}" type="parTrans" cxnId="{3584782F-E59E-43FC-990A-8B8B9DAC6E32}">
      <dgm:prSet/>
      <dgm:spPr/>
      <dgm:t>
        <a:bodyPr/>
        <a:lstStyle/>
        <a:p>
          <a:endParaRPr lang="en-GB">
            <a:latin typeface="Cambria" panose="02040503050406030204" pitchFamily="18" charset="0"/>
            <a:ea typeface="Cambria" panose="02040503050406030204" pitchFamily="18" charset="0"/>
          </a:endParaRPr>
        </a:p>
      </dgm:t>
    </dgm:pt>
    <dgm:pt modelId="{6A0A13AC-A84A-4C74-886A-7DD4525E2AB9}" type="sibTrans" cxnId="{3584782F-E59E-43FC-990A-8B8B9DAC6E32}">
      <dgm:prSet/>
      <dgm:spPr/>
      <dgm:t>
        <a:bodyPr/>
        <a:lstStyle/>
        <a:p>
          <a:endParaRPr lang="en-GB">
            <a:latin typeface="Cambria" panose="02040503050406030204" pitchFamily="18" charset="0"/>
            <a:ea typeface="Cambria" panose="02040503050406030204" pitchFamily="18" charset="0"/>
          </a:endParaRPr>
        </a:p>
      </dgm:t>
    </dgm:pt>
    <dgm:pt modelId="{CE9C510D-53B3-40DA-9E78-99BB9DE13C40}" type="pres">
      <dgm:prSet presAssocID="{4AE3B003-B25B-4795-93CC-DD1B46357274}" presName="linearFlow" presStyleCnt="0">
        <dgm:presLayoutVars>
          <dgm:dir/>
          <dgm:animLvl val="lvl"/>
          <dgm:resizeHandles val="exact"/>
        </dgm:presLayoutVars>
      </dgm:prSet>
      <dgm:spPr/>
      <dgm:t>
        <a:bodyPr/>
        <a:lstStyle/>
        <a:p>
          <a:endParaRPr lang="en-US"/>
        </a:p>
      </dgm:t>
    </dgm:pt>
    <dgm:pt modelId="{31740BE4-4D27-4CF6-8ACD-F15794E4308F}" type="pres">
      <dgm:prSet presAssocID="{578502A2-B1D2-4D85-B817-299AC72D5CE7}" presName="composite" presStyleCnt="0"/>
      <dgm:spPr/>
    </dgm:pt>
    <dgm:pt modelId="{BC7568E0-10CF-4320-8064-E95E7248DCD6}" type="pres">
      <dgm:prSet presAssocID="{578502A2-B1D2-4D85-B817-299AC72D5CE7}" presName="parentText" presStyleLbl="alignNode1" presStyleIdx="0" presStyleCnt="1">
        <dgm:presLayoutVars>
          <dgm:chMax val="1"/>
          <dgm:bulletEnabled val="1"/>
        </dgm:presLayoutVars>
      </dgm:prSet>
      <dgm:spPr/>
      <dgm:t>
        <a:bodyPr/>
        <a:lstStyle/>
        <a:p>
          <a:endParaRPr lang="en-US"/>
        </a:p>
      </dgm:t>
    </dgm:pt>
    <dgm:pt modelId="{535593CD-EC2A-49EA-AC35-68DF05C96D61}" type="pres">
      <dgm:prSet presAssocID="{578502A2-B1D2-4D85-B817-299AC72D5CE7}" presName="descendantText" presStyleLbl="alignAcc1" presStyleIdx="0" presStyleCnt="1">
        <dgm:presLayoutVars>
          <dgm:bulletEnabled val="1"/>
        </dgm:presLayoutVars>
      </dgm:prSet>
      <dgm:spPr/>
      <dgm:t>
        <a:bodyPr/>
        <a:lstStyle/>
        <a:p>
          <a:endParaRPr lang="en-US"/>
        </a:p>
      </dgm:t>
    </dgm:pt>
  </dgm:ptLst>
  <dgm:cxnLst>
    <dgm:cxn modelId="{60A395DE-997C-4D6B-9383-92B7D3E8E64C}" type="presOf" srcId="{9BF225F1-91EE-4F7E-8883-C7762C778036}" destId="{535593CD-EC2A-49EA-AC35-68DF05C96D61}" srcOrd="0" destOrd="0" presId="urn:microsoft.com/office/officeart/2005/8/layout/chevron2"/>
    <dgm:cxn modelId="{BDC12722-C488-416C-BA76-E92B5C938BB8}" type="presOf" srcId="{4AE3B003-B25B-4795-93CC-DD1B46357274}" destId="{CE9C510D-53B3-40DA-9E78-99BB9DE13C40}" srcOrd="0" destOrd="0" presId="urn:microsoft.com/office/officeart/2005/8/layout/chevron2"/>
    <dgm:cxn modelId="{965BA625-5599-4328-951B-4F23F6063682}" srcId="{4AE3B003-B25B-4795-93CC-DD1B46357274}" destId="{578502A2-B1D2-4D85-B817-299AC72D5CE7}" srcOrd="0" destOrd="0" parTransId="{EDF62A1A-9FF9-42CF-A6C5-9B7F5D2AE5EF}" sibTransId="{A0A39113-3665-463B-AA63-5D2396318347}"/>
    <dgm:cxn modelId="{3584782F-E59E-43FC-990A-8B8B9DAC6E32}" srcId="{578502A2-B1D2-4D85-B817-299AC72D5CE7}" destId="{9BF225F1-91EE-4F7E-8883-C7762C778036}" srcOrd="0" destOrd="0" parTransId="{3AA1CEFC-810E-4243-97CE-B9E0BCF3E98D}" sibTransId="{6A0A13AC-A84A-4C74-886A-7DD4525E2AB9}"/>
    <dgm:cxn modelId="{F0117300-6A04-4028-A5CE-7D1854AA1989}" type="presOf" srcId="{578502A2-B1D2-4D85-B817-299AC72D5CE7}" destId="{BC7568E0-10CF-4320-8064-E95E7248DCD6}" srcOrd="0" destOrd="0" presId="urn:microsoft.com/office/officeart/2005/8/layout/chevron2"/>
    <dgm:cxn modelId="{B80C8A3B-C87B-4CB5-A9AF-EF32619EB9AF}" type="presParOf" srcId="{CE9C510D-53B3-40DA-9E78-99BB9DE13C40}" destId="{31740BE4-4D27-4CF6-8ACD-F15794E4308F}" srcOrd="0" destOrd="0" presId="urn:microsoft.com/office/officeart/2005/8/layout/chevron2"/>
    <dgm:cxn modelId="{62B1DF7F-D966-428C-B2FB-1E029DD0FF5D}" type="presParOf" srcId="{31740BE4-4D27-4CF6-8ACD-F15794E4308F}" destId="{BC7568E0-10CF-4320-8064-E95E7248DCD6}" srcOrd="0" destOrd="0" presId="urn:microsoft.com/office/officeart/2005/8/layout/chevron2"/>
    <dgm:cxn modelId="{0DE1FA2E-1275-4747-BAFD-286B9C339068}" type="presParOf" srcId="{31740BE4-4D27-4CF6-8ACD-F15794E4308F}" destId="{535593CD-EC2A-49EA-AC35-68DF05C96D6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E3B003-B25B-4795-93CC-DD1B4635727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F1B529B4-CD5F-4D0D-95DB-7DAD0BDBD3DE}">
      <dgm:prSet phldrT="[Text]"/>
      <dgm:spPr/>
      <dgm:t>
        <a:bodyPr/>
        <a:lstStyle/>
        <a:p>
          <a:r>
            <a:rPr lang="en-US"/>
            <a:t>2018.</a:t>
          </a:r>
          <a:endParaRPr lang="en-GB"/>
        </a:p>
      </dgm:t>
    </dgm:pt>
    <dgm:pt modelId="{7366FB1D-F92E-4850-8FED-4D677B1B63DC}" type="parTrans" cxnId="{E3DFA085-842C-4ED3-BC86-7C806A60D51C}">
      <dgm:prSet/>
      <dgm:spPr/>
      <dgm:t>
        <a:bodyPr/>
        <a:lstStyle/>
        <a:p>
          <a:endParaRPr lang="en-GB"/>
        </a:p>
      </dgm:t>
    </dgm:pt>
    <dgm:pt modelId="{FCC8118A-6DDD-49D6-9149-A68BB25DE990}" type="sibTrans" cxnId="{E3DFA085-842C-4ED3-BC86-7C806A60D51C}">
      <dgm:prSet/>
      <dgm:spPr/>
      <dgm:t>
        <a:bodyPr/>
        <a:lstStyle/>
        <a:p>
          <a:endParaRPr lang="en-GB"/>
        </a:p>
      </dgm:t>
    </dgm:pt>
    <dgm:pt modelId="{62987123-75BC-4BC1-846A-4F5698A4E4DC}">
      <dgm:prSet phldrT="[Text]" custT="1"/>
      <dgm:spPr/>
      <dgm:t>
        <a:bodyPr/>
        <a:lstStyle/>
        <a:p>
          <a:pPr>
            <a:buNone/>
          </a:pPr>
          <a:r>
            <a:rPr lang="en-GB" sz="2000" noProof="0" dirty="0">
              <a:latin typeface="Cambria" panose="02040503050406030204" pitchFamily="18" charset="0"/>
              <a:ea typeface="Cambria" panose="02040503050406030204" pitchFamily="18" charset="0"/>
            </a:rPr>
            <a:t>Law on NQFS adopted („Official Gazette“ no. 27/18</a:t>
          </a:r>
          <a:r>
            <a:rPr lang="sr-Latn-RS" sz="2000" dirty="0">
              <a:latin typeface="Cambria" panose="02040503050406030204" pitchFamily="18" charset="0"/>
              <a:ea typeface="Cambria" panose="02040503050406030204" pitchFamily="18" charset="0"/>
            </a:rPr>
            <a:t>)</a:t>
          </a:r>
          <a:endParaRPr lang="en-GB" sz="2000" dirty="0">
            <a:latin typeface="Cambria" panose="02040503050406030204" pitchFamily="18" charset="0"/>
            <a:ea typeface="Cambria" panose="02040503050406030204" pitchFamily="18" charset="0"/>
          </a:endParaRPr>
        </a:p>
      </dgm:t>
    </dgm:pt>
    <dgm:pt modelId="{C7D79AAE-0984-4710-B73F-B56CB73CDB0E}" type="parTrans" cxnId="{AF24C926-7390-45ED-A856-E7A826577931}">
      <dgm:prSet/>
      <dgm:spPr/>
      <dgm:t>
        <a:bodyPr/>
        <a:lstStyle/>
        <a:p>
          <a:endParaRPr lang="en-GB"/>
        </a:p>
      </dgm:t>
    </dgm:pt>
    <dgm:pt modelId="{A9196079-CA96-4C7E-9291-762F39F3A5AB}" type="sibTrans" cxnId="{AF24C926-7390-45ED-A856-E7A826577931}">
      <dgm:prSet/>
      <dgm:spPr/>
      <dgm:t>
        <a:bodyPr/>
        <a:lstStyle/>
        <a:p>
          <a:endParaRPr lang="en-GB"/>
        </a:p>
      </dgm:t>
    </dgm:pt>
    <dgm:pt modelId="{BB6A818F-47A7-4746-A36E-B9562A34438A}">
      <dgm:prSet phldrT="[Text]"/>
      <dgm:spPr/>
      <dgm:t>
        <a:bodyPr/>
        <a:lstStyle/>
        <a:p>
          <a:r>
            <a:rPr lang="en-US"/>
            <a:t>2018.</a:t>
          </a:r>
          <a:endParaRPr lang="en-GB"/>
        </a:p>
      </dgm:t>
    </dgm:pt>
    <dgm:pt modelId="{EF898C0F-D8FD-409C-871C-C94C938D5B14}" type="parTrans" cxnId="{354AA470-E958-4AA2-968D-8567ECB2FD59}">
      <dgm:prSet/>
      <dgm:spPr/>
      <dgm:t>
        <a:bodyPr/>
        <a:lstStyle/>
        <a:p>
          <a:endParaRPr lang="en-GB"/>
        </a:p>
      </dgm:t>
    </dgm:pt>
    <dgm:pt modelId="{8665B18E-D914-487B-AA77-93A2183CEFAD}" type="sibTrans" cxnId="{354AA470-E958-4AA2-968D-8567ECB2FD59}">
      <dgm:prSet/>
      <dgm:spPr/>
      <dgm:t>
        <a:bodyPr/>
        <a:lstStyle/>
        <a:p>
          <a:endParaRPr lang="en-GB"/>
        </a:p>
      </dgm:t>
    </dgm:pt>
    <dgm:pt modelId="{839A1077-68B2-4D57-BB47-207FCD33115E}">
      <dgm:prSet phldrT="[Text]" custT="1"/>
      <dgm:spPr/>
      <dgm:t>
        <a:bodyPr/>
        <a:lstStyle/>
        <a:p>
          <a:pPr>
            <a:buFont typeface="Wingdings" panose="05000000000000000000" pitchFamily="2" charset="2"/>
            <a:buNone/>
          </a:pPr>
          <a:r>
            <a:rPr lang="en-GB" sz="2000" noProof="0" dirty="0">
              <a:latin typeface="Cambria" panose="02040503050406030204" pitchFamily="18" charset="0"/>
              <a:ea typeface="Cambria" panose="02040503050406030204" pitchFamily="18" charset="0"/>
            </a:rPr>
            <a:t>establishment of institutions – Qualifications Agency, NQFS Council, and 12 Sector Skills Councils</a:t>
          </a:r>
        </a:p>
      </dgm:t>
    </dgm:pt>
    <dgm:pt modelId="{1A8BE72A-7C54-4876-9F18-B1F92C13BB57}" type="parTrans" cxnId="{964A953C-D039-4CFE-8B30-04A809B05F21}">
      <dgm:prSet/>
      <dgm:spPr/>
      <dgm:t>
        <a:bodyPr/>
        <a:lstStyle/>
        <a:p>
          <a:endParaRPr lang="en-GB"/>
        </a:p>
      </dgm:t>
    </dgm:pt>
    <dgm:pt modelId="{FD73044E-DE9C-40AE-A8D2-1FA695EBAC50}" type="sibTrans" cxnId="{964A953C-D039-4CFE-8B30-04A809B05F21}">
      <dgm:prSet/>
      <dgm:spPr/>
      <dgm:t>
        <a:bodyPr/>
        <a:lstStyle/>
        <a:p>
          <a:endParaRPr lang="en-GB"/>
        </a:p>
      </dgm:t>
    </dgm:pt>
    <dgm:pt modelId="{D744CD89-FD71-41FD-9D4B-1CCCD00B0F2E}">
      <dgm:prSet phldrT="[Text]"/>
      <dgm:spPr/>
      <dgm:t>
        <a:bodyPr/>
        <a:lstStyle/>
        <a:p>
          <a:r>
            <a:rPr lang="en-US"/>
            <a:t>2019.</a:t>
          </a:r>
          <a:endParaRPr lang="en-GB"/>
        </a:p>
      </dgm:t>
    </dgm:pt>
    <dgm:pt modelId="{305F2CCF-F687-4AAE-83D3-E83E743D7B5B}" type="parTrans" cxnId="{952A9AA7-C828-4A44-8368-17EB3C5FCBE6}">
      <dgm:prSet/>
      <dgm:spPr/>
      <dgm:t>
        <a:bodyPr/>
        <a:lstStyle/>
        <a:p>
          <a:endParaRPr lang="en-GB"/>
        </a:p>
      </dgm:t>
    </dgm:pt>
    <dgm:pt modelId="{C0E33F60-64AD-4DEA-9F71-9115B05794C8}" type="sibTrans" cxnId="{952A9AA7-C828-4A44-8368-17EB3C5FCBE6}">
      <dgm:prSet/>
      <dgm:spPr/>
      <dgm:t>
        <a:bodyPr/>
        <a:lstStyle/>
        <a:p>
          <a:endParaRPr lang="en-GB"/>
        </a:p>
      </dgm:t>
    </dgm:pt>
    <dgm:pt modelId="{0162B274-A1FD-4B4E-B237-BDC71F82D01D}">
      <dgm:prSet phldrT="[Text]" custT="1"/>
      <dgm:spPr/>
      <dgm:t>
        <a:bodyPr/>
        <a:lstStyle/>
        <a:p>
          <a:pPr>
            <a:buNone/>
          </a:pPr>
          <a:r>
            <a:rPr lang="en-GB" sz="1800" noProof="0" dirty="0">
              <a:latin typeface="Cambria" panose="02040503050406030204" pitchFamily="18" charset="0"/>
              <a:ea typeface="Cambria" panose="02040503050406030204" pitchFamily="18" charset="0"/>
            </a:rPr>
            <a:t>Working Group for referencing the NQFS to the EQF and </a:t>
          </a:r>
          <a:r>
            <a:rPr lang="en-GB" altLang="en-US" noProof="0" dirty="0">
              <a:latin typeface="Cambria" panose="02040503050406030204" pitchFamily="18" charset="0"/>
              <a:ea typeface="Cambria" panose="02040503050406030204" pitchFamily="18" charset="0"/>
            </a:rPr>
            <a:t>QF-EHEA</a:t>
          </a:r>
          <a:endParaRPr lang="en-GB" sz="1800" noProof="0" dirty="0">
            <a:latin typeface="Cambria" panose="02040503050406030204" pitchFamily="18" charset="0"/>
            <a:ea typeface="Cambria" panose="02040503050406030204" pitchFamily="18" charset="0"/>
          </a:endParaRPr>
        </a:p>
      </dgm:t>
    </dgm:pt>
    <dgm:pt modelId="{EB638CFA-B932-4ADC-A1D4-BBD23669F9C3}" type="parTrans" cxnId="{3F77BF11-E345-49FB-80AC-57CB79AFFC46}">
      <dgm:prSet/>
      <dgm:spPr/>
      <dgm:t>
        <a:bodyPr/>
        <a:lstStyle/>
        <a:p>
          <a:endParaRPr lang="en-GB"/>
        </a:p>
      </dgm:t>
    </dgm:pt>
    <dgm:pt modelId="{10B1B910-EC91-41A0-9649-26DABE46DA48}" type="sibTrans" cxnId="{3F77BF11-E345-49FB-80AC-57CB79AFFC46}">
      <dgm:prSet/>
      <dgm:spPr/>
      <dgm:t>
        <a:bodyPr/>
        <a:lstStyle/>
        <a:p>
          <a:endParaRPr lang="en-GB"/>
        </a:p>
      </dgm:t>
    </dgm:pt>
    <dgm:pt modelId="{578502A2-B1D2-4D85-B817-299AC72D5CE7}">
      <dgm:prSet/>
      <dgm:spPr/>
      <dgm:t>
        <a:bodyPr/>
        <a:lstStyle/>
        <a:p>
          <a:r>
            <a:rPr lang="en-US"/>
            <a:t>2019.</a:t>
          </a:r>
          <a:endParaRPr lang="en-GB"/>
        </a:p>
      </dgm:t>
    </dgm:pt>
    <dgm:pt modelId="{EDF62A1A-9FF9-42CF-A6C5-9B7F5D2AE5EF}" type="parTrans" cxnId="{965BA625-5599-4328-951B-4F23F6063682}">
      <dgm:prSet/>
      <dgm:spPr/>
      <dgm:t>
        <a:bodyPr/>
        <a:lstStyle/>
        <a:p>
          <a:endParaRPr lang="en-GB"/>
        </a:p>
      </dgm:t>
    </dgm:pt>
    <dgm:pt modelId="{A0A39113-3665-463B-AA63-5D2396318347}" type="sibTrans" cxnId="{965BA625-5599-4328-951B-4F23F6063682}">
      <dgm:prSet/>
      <dgm:spPr/>
      <dgm:t>
        <a:bodyPr/>
        <a:lstStyle/>
        <a:p>
          <a:endParaRPr lang="en-GB"/>
        </a:p>
      </dgm:t>
    </dgm:pt>
    <dgm:pt modelId="{9BF225F1-91EE-4F7E-8883-C7762C778036}">
      <dgm:prSet custT="1"/>
      <dgm:spPr/>
      <dgm:t>
        <a:bodyPr/>
        <a:lstStyle/>
        <a:p>
          <a:pPr>
            <a:buNone/>
          </a:pPr>
          <a:r>
            <a:rPr lang="en-GB" sz="2000" noProof="0" dirty="0">
              <a:latin typeface="Cambria" panose="02040503050406030204" pitchFamily="18" charset="0"/>
              <a:ea typeface="Cambria" panose="02040503050406030204" pitchFamily="18" charset="0"/>
            </a:rPr>
            <a:t>Activity plan for the process of referencing the NQFS to the EQF and </a:t>
          </a:r>
          <a:r>
            <a:rPr lang="en-GB" altLang="en-US" sz="2000" noProof="0" dirty="0">
              <a:latin typeface="Cambria" panose="02040503050406030204" pitchFamily="18" charset="0"/>
              <a:ea typeface="Cambria" panose="02040503050406030204" pitchFamily="18" charset="0"/>
            </a:rPr>
            <a:t>QF-EHEA</a:t>
          </a:r>
          <a:endParaRPr lang="en-GB" sz="2000" noProof="0" dirty="0">
            <a:latin typeface="Cambria" panose="02040503050406030204" pitchFamily="18" charset="0"/>
            <a:ea typeface="Cambria" panose="02040503050406030204" pitchFamily="18" charset="0"/>
          </a:endParaRPr>
        </a:p>
      </dgm:t>
    </dgm:pt>
    <dgm:pt modelId="{3AA1CEFC-810E-4243-97CE-B9E0BCF3E98D}" type="parTrans" cxnId="{3584782F-E59E-43FC-990A-8B8B9DAC6E32}">
      <dgm:prSet/>
      <dgm:spPr/>
      <dgm:t>
        <a:bodyPr/>
        <a:lstStyle/>
        <a:p>
          <a:endParaRPr lang="en-GB"/>
        </a:p>
      </dgm:t>
    </dgm:pt>
    <dgm:pt modelId="{6A0A13AC-A84A-4C74-886A-7DD4525E2AB9}" type="sibTrans" cxnId="{3584782F-E59E-43FC-990A-8B8B9DAC6E32}">
      <dgm:prSet/>
      <dgm:spPr/>
      <dgm:t>
        <a:bodyPr/>
        <a:lstStyle/>
        <a:p>
          <a:endParaRPr lang="en-GB"/>
        </a:p>
      </dgm:t>
    </dgm:pt>
    <dgm:pt modelId="{CE9C510D-53B3-40DA-9E78-99BB9DE13C40}" type="pres">
      <dgm:prSet presAssocID="{4AE3B003-B25B-4795-93CC-DD1B46357274}" presName="linearFlow" presStyleCnt="0">
        <dgm:presLayoutVars>
          <dgm:dir/>
          <dgm:animLvl val="lvl"/>
          <dgm:resizeHandles val="exact"/>
        </dgm:presLayoutVars>
      </dgm:prSet>
      <dgm:spPr/>
      <dgm:t>
        <a:bodyPr/>
        <a:lstStyle/>
        <a:p>
          <a:endParaRPr lang="en-US"/>
        </a:p>
      </dgm:t>
    </dgm:pt>
    <dgm:pt modelId="{D923B61F-DD10-4773-A10C-D39394B41B3A}" type="pres">
      <dgm:prSet presAssocID="{F1B529B4-CD5F-4D0D-95DB-7DAD0BDBD3DE}" presName="composite" presStyleCnt="0"/>
      <dgm:spPr/>
    </dgm:pt>
    <dgm:pt modelId="{6DEF17AB-001A-42B3-82F4-D80D70439F49}" type="pres">
      <dgm:prSet presAssocID="{F1B529B4-CD5F-4D0D-95DB-7DAD0BDBD3DE}" presName="parentText" presStyleLbl="alignNode1" presStyleIdx="0" presStyleCnt="4">
        <dgm:presLayoutVars>
          <dgm:chMax val="1"/>
          <dgm:bulletEnabled val="1"/>
        </dgm:presLayoutVars>
      </dgm:prSet>
      <dgm:spPr/>
      <dgm:t>
        <a:bodyPr/>
        <a:lstStyle/>
        <a:p>
          <a:endParaRPr lang="en-US"/>
        </a:p>
      </dgm:t>
    </dgm:pt>
    <dgm:pt modelId="{9BA69401-DA0C-4F5D-B42B-0D632A402C3E}" type="pres">
      <dgm:prSet presAssocID="{F1B529B4-CD5F-4D0D-95DB-7DAD0BDBD3DE}" presName="descendantText" presStyleLbl="alignAcc1" presStyleIdx="0" presStyleCnt="4">
        <dgm:presLayoutVars>
          <dgm:bulletEnabled val="1"/>
        </dgm:presLayoutVars>
      </dgm:prSet>
      <dgm:spPr/>
      <dgm:t>
        <a:bodyPr/>
        <a:lstStyle/>
        <a:p>
          <a:endParaRPr lang="en-US"/>
        </a:p>
      </dgm:t>
    </dgm:pt>
    <dgm:pt modelId="{641D0230-4EBC-4489-92D9-081CD19B789C}" type="pres">
      <dgm:prSet presAssocID="{FCC8118A-6DDD-49D6-9149-A68BB25DE990}" presName="sp" presStyleCnt="0"/>
      <dgm:spPr/>
    </dgm:pt>
    <dgm:pt modelId="{7CFAB10A-E1A0-4F6E-9EA2-341BB8F031FF}" type="pres">
      <dgm:prSet presAssocID="{BB6A818F-47A7-4746-A36E-B9562A34438A}" presName="composite" presStyleCnt="0"/>
      <dgm:spPr/>
    </dgm:pt>
    <dgm:pt modelId="{8CEEB22E-92F3-4E71-8CB8-027367B2F2F5}" type="pres">
      <dgm:prSet presAssocID="{BB6A818F-47A7-4746-A36E-B9562A34438A}" presName="parentText" presStyleLbl="alignNode1" presStyleIdx="1" presStyleCnt="4">
        <dgm:presLayoutVars>
          <dgm:chMax val="1"/>
          <dgm:bulletEnabled val="1"/>
        </dgm:presLayoutVars>
      </dgm:prSet>
      <dgm:spPr/>
      <dgm:t>
        <a:bodyPr/>
        <a:lstStyle/>
        <a:p>
          <a:endParaRPr lang="en-US"/>
        </a:p>
      </dgm:t>
    </dgm:pt>
    <dgm:pt modelId="{64FE7D17-3CA3-4D79-B0EF-EDDA5F9D5A19}" type="pres">
      <dgm:prSet presAssocID="{BB6A818F-47A7-4746-A36E-B9562A34438A}" presName="descendantText" presStyleLbl="alignAcc1" presStyleIdx="1" presStyleCnt="4">
        <dgm:presLayoutVars>
          <dgm:bulletEnabled val="1"/>
        </dgm:presLayoutVars>
      </dgm:prSet>
      <dgm:spPr/>
      <dgm:t>
        <a:bodyPr/>
        <a:lstStyle/>
        <a:p>
          <a:endParaRPr lang="en-US"/>
        </a:p>
      </dgm:t>
    </dgm:pt>
    <dgm:pt modelId="{F01F8DB6-B3B3-45CA-AACE-A8EE2B21C1A0}" type="pres">
      <dgm:prSet presAssocID="{8665B18E-D914-487B-AA77-93A2183CEFAD}" presName="sp" presStyleCnt="0"/>
      <dgm:spPr/>
    </dgm:pt>
    <dgm:pt modelId="{E32EED7E-034A-4D67-B6D8-97175C9085BE}" type="pres">
      <dgm:prSet presAssocID="{D744CD89-FD71-41FD-9D4B-1CCCD00B0F2E}" presName="composite" presStyleCnt="0"/>
      <dgm:spPr/>
    </dgm:pt>
    <dgm:pt modelId="{AD8778DA-62FD-43C9-86A8-894064F6CCCD}" type="pres">
      <dgm:prSet presAssocID="{D744CD89-FD71-41FD-9D4B-1CCCD00B0F2E}" presName="parentText" presStyleLbl="alignNode1" presStyleIdx="2" presStyleCnt="4">
        <dgm:presLayoutVars>
          <dgm:chMax val="1"/>
          <dgm:bulletEnabled val="1"/>
        </dgm:presLayoutVars>
      </dgm:prSet>
      <dgm:spPr/>
      <dgm:t>
        <a:bodyPr/>
        <a:lstStyle/>
        <a:p>
          <a:endParaRPr lang="en-US"/>
        </a:p>
      </dgm:t>
    </dgm:pt>
    <dgm:pt modelId="{091B6C6F-C8D5-4FFF-A77E-B213F60DC6F5}" type="pres">
      <dgm:prSet presAssocID="{D744CD89-FD71-41FD-9D4B-1CCCD00B0F2E}" presName="descendantText" presStyleLbl="alignAcc1" presStyleIdx="2" presStyleCnt="4">
        <dgm:presLayoutVars>
          <dgm:bulletEnabled val="1"/>
        </dgm:presLayoutVars>
      </dgm:prSet>
      <dgm:spPr/>
      <dgm:t>
        <a:bodyPr/>
        <a:lstStyle/>
        <a:p>
          <a:endParaRPr lang="en-US"/>
        </a:p>
      </dgm:t>
    </dgm:pt>
    <dgm:pt modelId="{C24B59F0-67B9-4434-A6BB-471891AECB22}" type="pres">
      <dgm:prSet presAssocID="{C0E33F60-64AD-4DEA-9F71-9115B05794C8}" presName="sp" presStyleCnt="0"/>
      <dgm:spPr/>
    </dgm:pt>
    <dgm:pt modelId="{31740BE4-4D27-4CF6-8ACD-F15794E4308F}" type="pres">
      <dgm:prSet presAssocID="{578502A2-B1D2-4D85-B817-299AC72D5CE7}" presName="composite" presStyleCnt="0"/>
      <dgm:spPr/>
    </dgm:pt>
    <dgm:pt modelId="{BC7568E0-10CF-4320-8064-E95E7248DCD6}" type="pres">
      <dgm:prSet presAssocID="{578502A2-B1D2-4D85-B817-299AC72D5CE7}" presName="parentText" presStyleLbl="alignNode1" presStyleIdx="3" presStyleCnt="4">
        <dgm:presLayoutVars>
          <dgm:chMax val="1"/>
          <dgm:bulletEnabled val="1"/>
        </dgm:presLayoutVars>
      </dgm:prSet>
      <dgm:spPr/>
      <dgm:t>
        <a:bodyPr/>
        <a:lstStyle/>
        <a:p>
          <a:endParaRPr lang="en-US"/>
        </a:p>
      </dgm:t>
    </dgm:pt>
    <dgm:pt modelId="{535593CD-EC2A-49EA-AC35-68DF05C96D61}" type="pres">
      <dgm:prSet presAssocID="{578502A2-B1D2-4D85-B817-299AC72D5CE7}" presName="descendantText" presStyleLbl="alignAcc1" presStyleIdx="3" presStyleCnt="4">
        <dgm:presLayoutVars>
          <dgm:bulletEnabled val="1"/>
        </dgm:presLayoutVars>
      </dgm:prSet>
      <dgm:spPr/>
      <dgm:t>
        <a:bodyPr/>
        <a:lstStyle/>
        <a:p>
          <a:endParaRPr lang="en-US"/>
        </a:p>
      </dgm:t>
    </dgm:pt>
  </dgm:ptLst>
  <dgm:cxnLst>
    <dgm:cxn modelId="{354AA470-E958-4AA2-968D-8567ECB2FD59}" srcId="{4AE3B003-B25B-4795-93CC-DD1B46357274}" destId="{BB6A818F-47A7-4746-A36E-B9562A34438A}" srcOrd="1" destOrd="0" parTransId="{EF898C0F-D8FD-409C-871C-C94C938D5B14}" sibTransId="{8665B18E-D914-487B-AA77-93A2183CEFAD}"/>
    <dgm:cxn modelId="{93BE09DF-E406-4093-9D1A-1B0A0787ECEC}" type="presOf" srcId="{9BF225F1-91EE-4F7E-8883-C7762C778036}" destId="{535593CD-EC2A-49EA-AC35-68DF05C96D61}" srcOrd="0" destOrd="0" presId="urn:microsoft.com/office/officeart/2005/8/layout/chevron2"/>
    <dgm:cxn modelId="{E3DFA085-842C-4ED3-BC86-7C806A60D51C}" srcId="{4AE3B003-B25B-4795-93CC-DD1B46357274}" destId="{F1B529B4-CD5F-4D0D-95DB-7DAD0BDBD3DE}" srcOrd="0" destOrd="0" parTransId="{7366FB1D-F92E-4850-8FED-4D677B1B63DC}" sibTransId="{FCC8118A-6DDD-49D6-9149-A68BB25DE990}"/>
    <dgm:cxn modelId="{F2926941-E7CB-49F6-AC10-73C3895032C3}" type="presOf" srcId="{839A1077-68B2-4D57-BB47-207FCD33115E}" destId="{64FE7D17-3CA3-4D79-B0EF-EDDA5F9D5A19}" srcOrd="0" destOrd="0" presId="urn:microsoft.com/office/officeart/2005/8/layout/chevron2"/>
    <dgm:cxn modelId="{779182D5-0443-4FC9-80F8-F50E99C053DB}" type="presOf" srcId="{578502A2-B1D2-4D85-B817-299AC72D5CE7}" destId="{BC7568E0-10CF-4320-8064-E95E7248DCD6}" srcOrd="0" destOrd="0" presId="urn:microsoft.com/office/officeart/2005/8/layout/chevron2"/>
    <dgm:cxn modelId="{AF24C926-7390-45ED-A856-E7A826577931}" srcId="{F1B529B4-CD5F-4D0D-95DB-7DAD0BDBD3DE}" destId="{62987123-75BC-4BC1-846A-4F5698A4E4DC}" srcOrd="0" destOrd="0" parTransId="{C7D79AAE-0984-4710-B73F-B56CB73CDB0E}" sibTransId="{A9196079-CA96-4C7E-9291-762F39F3A5AB}"/>
    <dgm:cxn modelId="{30EFF6C2-26E2-48FD-8417-6769CE8FD7D6}" type="presOf" srcId="{BB6A818F-47A7-4746-A36E-B9562A34438A}" destId="{8CEEB22E-92F3-4E71-8CB8-027367B2F2F5}" srcOrd="0" destOrd="0" presId="urn:microsoft.com/office/officeart/2005/8/layout/chevron2"/>
    <dgm:cxn modelId="{9F1C4BD2-BB60-4F41-B1C4-8239EAF1DC01}" type="presOf" srcId="{62987123-75BC-4BC1-846A-4F5698A4E4DC}" destId="{9BA69401-DA0C-4F5D-B42B-0D632A402C3E}" srcOrd="0" destOrd="0" presId="urn:microsoft.com/office/officeart/2005/8/layout/chevron2"/>
    <dgm:cxn modelId="{964A953C-D039-4CFE-8B30-04A809B05F21}" srcId="{BB6A818F-47A7-4746-A36E-B9562A34438A}" destId="{839A1077-68B2-4D57-BB47-207FCD33115E}" srcOrd="0" destOrd="0" parTransId="{1A8BE72A-7C54-4876-9F18-B1F92C13BB57}" sibTransId="{FD73044E-DE9C-40AE-A8D2-1FA695EBAC50}"/>
    <dgm:cxn modelId="{0C556E26-020F-4156-9828-D140F53BC2EA}" type="presOf" srcId="{0162B274-A1FD-4B4E-B237-BDC71F82D01D}" destId="{091B6C6F-C8D5-4FFF-A77E-B213F60DC6F5}" srcOrd="0" destOrd="0" presId="urn:microsoft.com/office/officeart/2005/8/layout/chevron2"/>
    <dgm:cxn modelId="{0BE4C66E-5B0F-4384-B09E-BCA6F00A4979}" type="presOf" srcId="{F1B529B4-CD5F-4D0D-95DB-7DAD0BDBD3DE}" destId="{6DEF17AB-001A-42B3-82F4-D80D70439F49}" srcOrd="0" destOrd="0" presId="urn:microsoft.com/office/officeart/2005/8/layout/chevron2"/>
    <dgm:cxn modelId="{F7371107-3571-4D43-A425-4F38C162C5E6}" type="presOf" srcId="{D744CD89-FD71-41FD-9D4B-1CCCD00B0F2E}" destId="{AD8778DA-62FD-43C9-86A8-894064F6CCCD}" srcOrd="0" destOrd="0" presId="urn:microsoft.com/office/officeart/2005/8/layout/chevron2"/>
    <dgm:cxn modelId="{965BA625-5599-4328-951B-4F23F6063682}" srcId="{4AE3B003-B25B-4795-93CC-DD1B46357274}" destId="{578502A2-B1D2-4D85-B817-299AC72D5CE7}" srcOrd="3" destOrd="0" parTransId="{EDF62A1A-9FF9-42CF-A6C5-9B7F5D2AE5EF}" sibTransId="{A0A39113-3665-463B-AA63-5D2396318347}"/>
    <dgm:cxn modelId="{3F77BF11-E345-49FB-80AC-57CB79AFFC46}" srcId="{D744CD89-FD71-41FD-9D4B-1CCCD00B0F2E}" destId="{0162B274-A1FD-4B4E-B237-BDC71F82D01D}" srcOrd="0" destOrd="0" parTransId="{EB638CFA-B932-4ADC-A1D4-BBD23669F9C3}" sibTransId="{10B1B910-EC91-41A0-9649-26DABE46DA48}"/>
    <dgm:cxn modelId="{952A9AA7-C828-4A44-8368-17EB3C5FCBE6}" srcId="{4AE3B003-B25B-4795-93CC-DD1B46357274}" destId="{D744CD89-FD71-41FD-9D4B-1CCCD00B0F2E}" srcOrd="2" destOrd="0" parTransId="{305F2CCF-F687-4AAE-83D3-E83E743D7B5B}" sibTransId="{C0E33F60-64AD-4DEA-9F71-9115B05794C8}"/>
    <dgm:cxn modelId="{3584782F-E59E-43FC-990A-8B8B9DAC6E32}" srcId="{578502A2-B1D2-4D85-B817-299AC72D5CE7}" destId="{9BF225F1-91EE-4F7E-8883-C7762C778036}" srcOrd="0" destOrd="0" parTransId="{3AA1CEFC-810E-4243-97CE-B9E0BCF3E98D}" sibTransId="{6A0A13AC-A84A-4C74-886A-7DD4525E2AB9}"/>
    <dgm:cxn modelId="{AC38EDF9-1898-4C81-A238-4CBA09897094}" type="presOf" srcId="{4AE3B003-B25B-4795-93CC-DD1B46357274}" destId="{CE9C510D-53B3-40DA-9E78-99BB9DE13C40}" srcOrd="0" destOrd="0" presId="urn:microsoft.com/office/officeart/2005/8/layout/chevron2"/>
    <dgm:cxn modelId="{65CFCC64-B169-494E-A261-E96CE496A806}" type="presParOf" srcId="{CE9C510D-53B3-40DA-9E78-99BB9DE13C40}" destId="{D923B61F-DD10-4773-A10C-D39394B41B3A}" srcOrd="0" destOrd="0" presId="urn:microsoft.com/office/officeart/2005/8/layout/chevron2"/>
    <dgm:cxn modelId="{1F0D15CE-5ADA-4B0D-A012-5BAFEC74ED01}" type="presParOf" srcId="{D923B61F-DD10-4773-A10C-D39394B41B3A}" destId="{6DEF17AB-001A-42B3-82F4-D80D70439F49}" srcOrd="0" destOrd="0" presId="urn:microsoft.com/office/officeart/2005/8/layout/chevron2"/>
    <dgm:cxn modelId="{A0EBBC74-3247-41BC-B91A-038252CD03FA}" type="presParOf" srcId="{D923B61F-DD10-4773-A10C-D39394B41B3A}" destId="{9BA69401-DA0C-4F5D-B42B-0D632A402C3E}" srcOrd="1" destOrd="0" presId="urn:microsoft.com/office/officeart/2005/8/layout/chevron2"/>
    <dgm:cxn modelId="{B8934E37-5E4F-48F4-8BF7-2226731973D6}" type="presParOf" srcId="{CE9C510D-53B3-40DA-9E78-99BB9DE13C40}" destId="{641D0230-4EBC-4489-92D9-081CD19B789C}" srcOrd="1" destOrd="0" presId="urn:microsoft.com/office/officeart/2005/8/layout/chevron2"/>
    <dgm:cxn modelId="{53AD4230-8E24-4CA0-A0CB-14F0CB202583}" type="presParOf" srcId="{CE9C510D-53B3-40DA-9E78-99BB9DE13C40}" destId="{7CFAB10A-E1A0-4F6E-9EA2-341BB8F031FF}" srcOrd="2" destOrd="0" presId="urn:microsoft.com/office/officeart/2005/8/layout/chevron2"/>
    <dgm:cxn modelId="{2195ECD0-17FB-479C-AD5A-D7F05BB07A05}" type="presParOf" srcId="{7CFAB10A-E1A0-4F6E-9EA2-341BB8F031FF}" destId="{8CEEB22E-92F3-4E71-8CB8-027367B2F2F5}" srcOrd="0" destOrd="0" presId="urn:microsoft.com/office/officeart/2005/8/layout/chevron2"/>
    <dgm:cxn modelId="{DA0AF594-92B8-4851-AAD1-AFCEA9FED778}" type="presParOf" srcId="{7CFAB10A-E1A0-4F6E-9EA2-341BB8F031FF}" destId="{64FE7D17-3CA3-4D79-B0EF-EDDA5F9D5A19}" srcOrd="1" destOrd="0" presId="urn:microsoft.com/office/officeart/2005/8/layout/chevron2"/>
    <dgm:cxn modelId="{C6504636-E07F-440D-A0DF-4B430D202263}" type="presParOf" srcId="{CE9C510D-53B3-40DA-9E78-99BB9DE13C40}" destId="{F01F8DB6-B3B3-45CA-AACE-A8EE2B21C1A0}" srcOrd="3" destOrd="0" presId="urn:microsoft.com/office/officeart/2005/8/layout/chevron2"/>
    <dgm:cxn modelId="{FDE90E40-DC77-46B0-8800-4421BAB97145}" type="presParOf" srcId="{CE9C510D-53B3-40DA-9E78-99BB9DE13C40}" destId="{E32EED7E-034A-4D67-B6D8-97175C9085BE}" srcOrd="4" destOrd="0" presId="urn:microsoft.com/office/officeart/2005/8/layout/chevron2"/>
    <dgm:cxn modelId="{B33612CA-54FB-4FE2-A247-ECD29BCC499D}" type="presParOf" srcId="{E32EED7E-034A-4D67-B6D8-97175C9085BE}" destId="{AD8778DA-62FD-43C9-86A8-894064F6CCCD}" srcOrd="0" destOrd="0" presId="urn:microsoft.com/office/officeart/2005/8/layout/chevron2"/>
    <dgm:cxn modelId="{4EFC02B0-0A93-46F8-AF53-BDB98694D598}" type="presParOf" srcId="{E32EED7E-034A-4D67-B6D8-97175C9085BE}" destId="{091B6C6F-C8D5-4FFF-A77E-B213F60DC6F5}" srcOrd="1" destOrd="0" presId="urn:microsoft.com/office/officeart/2005/8/layout/chevron2"/>
    <dgm:cxn modelId="{40515BAB-EBF7-4230-85FC-3B498F955796}" type="presParOf" srcId="{CE9C510D-53B3-40DA-9E78-99BB9DE13C40}" destId="{C24B59F0-67B9-4434-A6BB-471891AECB22}" srcOrd="5" destOrd="0" presId="urn:microsoft.com/office/officeart/2005/8/layout/chevron2"/>
    <dgm:cxn modelId="{113F42C2-5D16-4F25-8954-7CB63208B5AD}" type="presParOf" srcId="{CE9C510D-53B3-40DA-9E78-99BB9DE13C40}" destId="{31740BE4-4D27-4CF6-8ACD-F15794E4308F}" srcOrd="6" destOrd="0" presId="urn:microsoft.com/office/officeart/2005/8/layout/chevron2"/>
    <dgm:cxn modelId="{7974BA54-02C9-4A7B-91AB-16059F2C0529}" type="presParOf" srcId="{31740BE4-4D27-4CF6-8ACD-F15794E4308F}" destId="{BC7568E0-10CF-4320-8064-E95E7248DCD6}" srcOrd="0" destOrd="0" presId="urn:microsoft.com/office/officeart/2005/8/layout/chevron2"/>
    <dgm:cxn modelId="{6E70A3EC-0CF6-4D86-A04D-30127AB96011}" type="presParOf" srcId="{31740BE4-4D27-4CF6-8ACD-F15794E4308F}" destId="{535593CD-EC2A-49EA-AC35-68DF05C96D6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F17AB-001A-42B3-82F4-D80D70439F49}">
      <dsp:nvSpPr>
        <dsp:cNvPr id="0" name=""/>
        <dsp:cNvSpPr/>
      </dsp:nvSpPr>
      <dsp:spPr>
        <a:xfrm rot="5400000">
          <a:off x="-144690" y="146350"/>
          <a:ext cx="964603" cy="67522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a:latin typeface="Cambria" panose="02040503050406030204" pitchFamily="18" charset="0"/>
              <a:ea typeface="Cambria" panose="02040503050406030204" pitchFamily="18" charset="0"/>
            </a:rPr>
            <a:t>2005.</a:t>
          </a:r>
          <a:endParaRPr lang="en-GB" sz="1900" kern="1200">
            <a:latin typeface="Cambria" panose="02040503050406030204" pitchFamily="18" charset="0"/>
            <a:ea typeface="Cambria" panose="02040503050406030204" pitchFamily="18" charset="0"/>
          </a:endParaRPr>
        </a:p>
      </dsp:txBody>
      <dsp:txXfrm rot="-5400000">
        <a:off x="1" y="339270"/>
        <a:ext cx="675222" cy="289381"/>
      </dsp:txXfrm>
    </dsp:sp>
    <dsp:sp modelId="{9BA69401-DA0C-4F5D-B42B-0D632A402C3E}">
      <dsp:nvSpPr>
        <dsp:cNvPr id="0" name=""/>
        <dsp:cNvSpPr/>
      </dsp:nvSpPr>
      <dsp:spPr>
        <a:xfrm rot="5400000">
          <a:off x="5180969" y="-4504087"/>
          <a:ext cx="626992" cy="96384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altLang="en-US" sz="1800" kern="1200" noProof="0" dirty="0">
              <a:latin typeface="Cambria" panose="02040503050406030204" pitchFamily="18" charset="0"/>
              <a:ea typeface="Cambria" panose="02040503050406030204" pitchFamily="18" charset="0"/>
            </a:rPr>
            <a:t>the process started with the support of EU projects in the area of VET and introduction of the Bologna Process in Higher education </a:t>
          </a:r>
          <a:endParaRPr lang="en-GB" sz="1800" kern="1200" noProof="0" dirty="0">
            <a:latin typeface="Cambria" panose="02040503050406030204" pitchFamily="18" charset="0"/>
            <a:ea typeface="Cambria" panose="02040503050406030204" pitchFamily="18" charset="0"/>
          </a:endParaRPr>
        </a:p>
      </dsp:txBody>
      <dsp:txXfrm rot="-5400000">
        <a:off x="675223" y="32266"/>
        <a:ext cx="9607879" cy="565778"/>
      </dsp:txXfrm>
    </dsp:sp>
    <dsp:sp modelId="{8CEEB22E-92F3-4E71-8CB8-027367B2F2F5}">
      <dsp:nvSpPr>
        <dsp:cNvPr id="0" name=""/>
        <dsp:cNvSpPr/>
      </dsp:nvSpPr>
      <dsp:spPr>
        <a:xfrm rot="5400000">
          <a:off x="-144690" y="992203"/>
          <a:ext cx="964603" cy="67522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a:latin typeface="Cambria" panose="02040503050406030204" pitchFamily="18" charset="0"/>
              <a:ea typeface="Cambria" panose="02040503050406030204" pitchFamily="18" charset="0"/>
            </a:rPr>
            <a:t>2007.</a:t>
          </a:r>
          <a:endParaRPr lang="en-GB" sz="1900" kern="1200">
            <a:latin typeface="Cambria" panose="02040503050406030204" pitchFamily="18" charset="0"/>
            <a:ea typeface="Cambria" panose="02040503050406030204" pitchFamily="18" charset="0"/>
          </a:endParaRPr>
        </a:p>
      </dsp:txBody>
      <dsp:txXfrm rot="-5400000">
        <a:off x="1" y="1185123"/>
        <a:ext cx="675222" cy="289381"/>
      </dsp:txXfrm>
    </dsp:sp>
    <dsp:sp modelId="{64FE7D17-3CA3-4D79-B0EF-EDDA5F9D5A19}">
      <dsp:nvSpPr>
        <dsp:cNvPr id="0" name=""/>
        <dsp:cNvSpPr/>
      </dsp:nvSpPr>
      <dsp:spPr>
        <a:xfrm rot="5400000">
          <a:off x="5180969" y="-3658233"/>
          <a:ext cx="626992" cy="96384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GB" altLang="en-US" sz="1800" kern="1200" noProof="0" dirty="0">
              <a:latin typeface="Cambria" panose="02040503050406030204" pitchFamily="18" charset="0"/>
              <a:ea typeface="Cambria" panose="02040503050406030204" pitchFamily="18" charset="0"/>
            </a:rPr>
            <a:t>NQFS implemented in policies – Strategy for Vocational Education Development and Strategy for Adult Education Development</a:t>
          </a:r>
          <a:endParaRPr lang="en-GB" sz="1800" kern="1200" noProof="0" dirty="0">
            <a:latin typeface="Cambria" panose="02040503050406030204" pitchFamily="18" charset="0"/>
            <a:ea typeface="Cambria" panose="02040503050406030204" pitchFamily="18" charset="0"/>
          </a:endParaRPr>
        </a:p>
      </dsp:txBody>
      <dsp:txXfrm rot="-5400000">
        <a:off x="675223" y="878120"/>
        <a:ext cx="9607879" cy="565778"/>
      </dsp:txXfrm>
    </dsp:sp>
    <dsp:sp modelId="{AD8778DA-62FD-43C9-86A8-894064F6CCCD}">
      <dsp:nvSpPr>
        <dsp:cNvPr id="0" name=""/>
        <dsp:cNvSpPr/>
      </dsp:nvSpPr>
      <dsp:spPr>
        <a:xfrm rot="5400000">
          <a:off x="-144690" y="1838057"/>
          <a:ext cx="964603" cy="67522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a:latin typeface="Cambria" panose="02040503050406030204" pitchFamily="18" charset="0"/>
              <a:ea typeface="Cambria" panose="02040503050406030204" pitchFamily="18" charset="0"/>
            </a:rPr>
            <a:t>2012.</a:t>
          </a:r>
          <a:endParaRPr lang="en-GB" sz="1900" kern="1200">
            <a:latin typeface="Cambria" panose="02040503050406030204" pitchFamily="18" charset="0"/>
            <a:ea typeface="Cambria" panose="02040503050406030204" pitchFamily="18" charset="0"/>
          </a:endParaRPr>
        </a:p>
      </dsp:txBody>
      <dsp:txXfrm rot="-5400000">
        <a:off x="1" y="2030977"/>
        <a:ext cx="675222" cy="289381"/>
      </dsp:txXfrm>
    </dsp:sp>
    <dsp:sp modelId="{091B6C6F-C8D5-4FFF-A77E-B213F60DC6F5}">
      <dsp:nvSpPr>
        <dsp:cNvPr id="0" name=""/>
        <dsp:cNvSpPr/>
      </dsp:nvSpPr>
      <dsp:spPr>
        <a:xfrm rot="5400000">
          <a:off x="5180969" y="-2812379"/>
          <a:ext cx="626992" cy="96384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altLang="en-US" sz="1800" kern="1200" noProof="0" dirty="0">
              <a:latin typeface="Cambria" panose="02040503050406030204" pitchFamily="18" charset="0"/>
              <a:ea typeface="Cambria" panose="02040503050406030204" pitchFamily="18" charset="0"/>
            </a:rPr>
            <a:t>NQFS implemented in the Strategy for Education Development in Serbia by 2020</a:t>
          </a:r>
          <a:endParaRPr lang="en-GB" sz="1800" kern="1200" noProof="0" dirty="0">
            <a:latin typeface="Cambria" panose="02040503050406030204" pitchFamily="18" charset="0"/>
            <a:ea typeface="Cambria" panose="02040503050406030204" pitchFamily="18" charset="0"/>
          </a:endParaRPr>
        </a:p>
      </dsp:txBody>
      <dsp:txXfrm rot="-5400000">
        <a:off x="675223" y="1723974"/>
        <a:ext cx="9607879" cy="565778"/>
      </dsp:txXfrm>
    </dsp:sp>
    <dsp:sp modelId="{BC7568E0-10CF-4320-8064-E95E7248DCD6}">
      <dsp:nvSpPr>
        <dsp:cNvPr id="0" name=""/>
        <dsp:cNvSpPr/>
      </dsp:nvSpPr>
      <dsp:spPr>
        <a:xfrm rot="5400000">
          <a:off x="-144690" y="2683911"/>
          <a:ext cx="964603" cy="67522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a:latin typeface="Cambria" panose="02040503050406030204" pitchFamily="18" charset="0"/>
              <a:ea typeface="Cambria" panose="02040503050406030204" pitchFamily="18" charset="0"/>
            </a:rPr>
            <a:t>2013.</a:t>
          </a:r>
          <a:endParaRPr lang="en-GB" sz="1900" kern="1200">
            <a:latin typeface="Cambria" panose="02040503050406030204" pitchFamily="18" charset="0"/>
            <a:ea typeface="Cambria" panose="02040503050406030204" pitchFamily="18" charset="0"/>
          </a:endParaRPr>
        </a:p>
      </dsp:txBody>
      <dsp:txXfrm rot="-5400000">
        <a:off x="1" y="2876831"/>
        <a:ext cx="675222" cy="289381"/>
      </dsp:txXfrm>
    </dsp:sp>
    <dsp:sp modelId="{535593CD-EC2A-49EA-AC35-68DF05C96D61}">
      <dsp:nvSpPr>
        <dsp:cNvPr id="0" name=""/>
        <dsp:cNvSpPr/>
      </dsp:nvSpPr>
      <dsp:spPr>
        <a:xfrm rot="5400000">
          <a:off x="5180969" y="-1966526"/>
          <a:ext cx="626992" cy="96384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altLang="en-US" sz="1800" kern="1200" noProof="0" dirty="0">
              <a:latin typeface="Cambria" panose="02040503050406030204" pitchFamily="18" charset="0"/>
              <a:ea typeface="Cambria" panose="02040503050406030204" pitchFamily="18" charset="0"/>
            </a:rPr>
            <a:t>the</a:t>
          </a:r>
          <a:r>
            <a:rPr lang="en-GB" altLang="en-US" sz="1800" kern="1200" dirty="0">
              <a:latin typeface="Cambria" panose="02040503050406030204" pitchFamily="18" charset="0"/>
              <a:ea typeface="Cambria" panose="02040503050406030204" pitchFamily="18" charset="0"/>
            </a:rPr>
            <a:t> document </a:t>
          </a:r>
          <a:r>
            <a:rPr lang="en-GB" altLang="en-US" sz="1800" i="1" kern="1200" dirty="0">
              <a:latin typeface="Cambria" panose="02040503050406030204" pitchFamily="18" charset="0"/>
              <a:ea typeface="Cambria" panose="02040503050406030204" pitchFamily="18" charset="0"/>
            </a:rPr>
            <a:t>National Qualifications Framework – national qualifications system from level 1 to level 5 </a:t>
          </a:r>
          <a:r>
            <a:rPr lang="en-GB" altLang="en-US" sz="1800" kern="1200" dirty="0">
              <a:latin typeface="Cambria" panose="02040503050406030204" pitchFamily="18" charset="0"/>
              <a:ea typeface="Cambria" panose="02040503050406030204" pitchFamily="18" charset="0"/>
            </a:rPr>
            <a:t>developed and approved by the Council for Vocational Education and Adult Education </a:t>
          </a:r>
          <a:endParaRPr lang="en-GB" sz="1800" i="1" kern="1200" dirty="0">
            <a:latin typeface="Cambria" panose="02040503050406030204" pitchFamily="18" charset="0"/>
            <a:ea typeface="Cambria" panose="02040503050406030204" pitchFamily="18" charset="0"/>
          </a:endParaRPr>
        </a:p>
      </dsp:txBody>
      <dsp:txXfrm rot="-5400000">
        <a:off x="675223" y="2569827"/>
        <a:ext cx="9607879" cy="565778"/>
      </dsp:txXfrm>
    </dsp:sp>
    <dsp:sp modelId="{29CDC438-ECBC-4F00-90C9-3881D7074C35}">
      <dsp:nvSpPr>
        <dsp:cNvPr id="0" name=""/>
        <dsp:cNvSpPr/>
      </dsp:nvSpPr>
      <dsp:spPr>
        <a:xfrm rot="5400000">
          <a:off x="-144690" y="3529765"/>
          <a:ext cx="964603" cy="67522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a:latin typeface="Cambria" panose="02040503050406030204" pitchFamily="18" charset="0"/>
              <a:ea typeface="Cambria" panose="02040503050406030204" pitchFamily="18" charset="0"/>
            </a:rPr>
            <a:t>2015.</a:t>
          </a:r>
          <a:endParaRPr lang="en-GB" sz="1900" kern="1200">
            <a:latin typeface="Cambria" panose="02040503050406030204" pitchFamily="18" charset="0"/>
            <a:ea typeface="Cambria" panose="02040503050406030204" pitchFamily="18" charset="0"/>
          </a:endParaRPr>
        </a:p>
      </dsp:txBody>
      <dsp:txXfrm rot="-5400000">
        <a:off x="1" y="3722685"/>
        <a:ext cx="675222" cy="289381"/>
      </dsp:txXfrm>
    </dsp:sp>
    <dsp:sp modelId="{2FF6172E-B3AE-4188-9B72-AEEE3F2148D3}">
      <dsp:nvSpPr>
        <dsp:cNvPr id="0" name=""/>
        <dsp:cNvSpPr/>
      </dsp:nvSpPr>
      <dsp:spPr>
        <a:xfrm rot="5400000">
          <a:off x="5180969" y="-1120672"/>
          <a:ext cx="626992" cy="96384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en-US" sz="1800" kern="1200" dirty="0">
              <a:latin typeface="Cambria" panose="02040503050406030204" pitchFamily="18" charset="0"/>
              <a:ea typeface="Cambria" panose="02040503050406030204" pitchFamily="18" charset="0"/>
            </a:rPr>
            <a:t>public </a:t>
          </a:r>
          <a:r>
            <a:rPr lang="en-GB" altLang="en-US" sz="1800" kern="1200" noProof="0" dirty="0">
              <a:latin typeface="Cambria" panose="02040503050406030204" pitchFamily="18" charset="0"/>
              <a:ea typeface="Cambria" panose="02040503050406030204" pitchFamily="18" charset="0"/>
            </a:rPr>
            <a:t>hearing at the National Assembly of the Republic of Serbia on the subject “National Qualifications Framework-linking education and labour market in the Republic of Serbia</a:t>
          </a:r>
          <a:r>
            <a:rPr lang="en-US" altLang="en-US" sz="1800" kern="1200" dirty="0">
              <a:latin typeface="Cambria" panose="02040503050406030204" pitchFamily="18" charset="0"/>
              <a:ea typeface="Cambria" panose="02040503050406030204" pitchFamily="18" charset="0"/>
            </a:rPr>
            <a:t>”</a:t>
          </a:r>
          <a:endParaRPr lang="en-GB" sz="1800" kern="1200" dirty="0">
            <a:latin typeface="Cambria" panose="02040503050406030204" pitchFamily="18" charset="0"/>
            <a:ea typeface="Cambria" panose="02040503050406030204" pitchFamily="18" charset="0"/>
          </a:endParaRPr>
        </a:p>
      </dsp:txBody>
      <dsp:txXfrm rot="-5400000">
        <a:off x="675223" y="3415681"/>
        <a:ext cx="9607879" cy="565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F17AB-001A-42B3-82F4-D80D70439F49}">
      <dsp:nvSpPr>
        <dsp:cNvPr id="0" name=""/>
        <dsp:cNvSpPr/>
      </dsp:nvSpPr>
      <dsp:spPr>
        <a:xfrm rot="5400000">
          <a:off x="-179572" y="182011"/>
          <a:ext cx="1197147" cy="83800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latin typeface="Cambria" panose="02040503050406030204" pitchFamily="18" charset="0"/>
              <a:ea typeface="Cambria" panose="02040503050406030204" pitchFamily="18" charset="0"/>
            </a:rPr>
            <a:t>2015.</a:t>
          </a:r>
          <a:endParaRPr lang="en-GB" sz="2400" kern="1200">
            <a:latin typeface="Cambria" panose="02040503050406030204" pitchFamily="18" charset="0"/>
            <a:ea typeface="Cambria" panose="02040503050406030204" pitchFamily="18" charset="0"/>
          </a:endParaRPr>
        </a:p>
      </dsp:txBody>
      <dsp:txXfrm rot="-5400000">
        <a:off x="1" y="421441"/>
        <a:ext cx="838003" cy="359144"/>
      </dsp:txXfrm>
    </dsp:sp>
    <dsp:sp modelId="{9BA69401-DA0C-4F5D-B42B-0D632A402C3E}">
      <dsp:nvSpPr>
        <dsp:cNvPr id="0" name=""/>
        <dsp:cNvSpPr/>
      </dsp:nvSpPr>
      <dsp:spPr>
        <a:xfrm rot="5400000">
          <a:off x="5287728" y="-4447285"/>
          <a:ext cx="778145" cy="96775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noProof="0" dirty="0">
              <a:latin typeface="Cambria" panose="02040503050406030204" pitchFamily="18" charset="0"/>
              <a:ea typeface="Cambria" panose="02040503050406030204" pitchFamily="18" charset="0"/>
            </a:rPr>
            <a:t>The Expert team for the development of an integrated National Qualifications Framework from level 1 to 8 was formed</a:t>
          </a:r>
        </a:p>
      </dsp:txBody>
      <dsp:txXfrm rot="-5400000">
        <a:off x="838003" y="40426"/>
        <a:ext cx="9639610" cy="702173"/>
      </dsp:txXfrm>
    </dsp:sp>
    <dsp:sp modelId="{8CEEB22E-92F3-4E71-8CB8-027367B2F2F5}">
      <dsp:nvSpPr>
        <dsp:cNvPr id="0" name=""/>
        <dsp:cNvSpPr/>
      </dsp:nvSpPr>
      <dsp:spPr>
        <a:xfrm rot="5400000">
          <a:off x="-179572" y="1231782"/>
          <a:ext cx="1197147" cy="83800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latin typeface="Cambria" panose="02040503050406030204" pitchFamily="18" charset="0"/>
              <a:ea typeface="Cambria" panose="02040503050406030204" pitchFamily="18" charset="0"/>
            </a:rPr>
            <a:t>2017.</a:t>
          </a:r>
          <a:endParaRPr lang="en-GB" sz="2400" kern="1200">
            <a:latin typeface="Cambria" panose="02040503050406030204" pitchFamily="18" charset="0"/>
            <a:ea typeface="Cambria" panose="02040503050406030204" pitchFamily="18" charset="0"/>
          </a:endParaRPr>
        </a:p>
      </dsp:txBody>
      <dsp:txXfrm rot="-5400000">
        <a:off x="1" y="1471212"/>
        <a:ext cx="838003" cy="359144"/>
      </dsp:txXfrm>
    </dsp:sp>
    <dsp:sp modelId="{64FE7D17-3CA3-4D79-B0EF-EDDA5F9D5A19}">
      <dsp:nvSpPr>
        <dsp:cNvPr id="0" name=""/>
        <dsp:cNvSpPr/>
      </dsp:nvSpPr>
      <dsp:spPr>
        <a:xfrm rot="5400000">
          <a:off x="5287728" y="-3397515"/>
          <a:ext cx="778145" cy="96775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dirty="0">
              <a:latin typeface="Cambria" panose="02040503050406030204" pitchFamily="18" charset="0"/>
              <a:ea typeface="Cambria" panose="02040503050406030204" pitchFamily="18" charset="0"/>
            </a:rPr>
            <a:t>National Education Council, Council for Vocational Education and Adult Education and National Council for Higher Education  adopted the qualification levels and level descriptors from level 1 to 8 </a:t>
          </a:r>
          <a:endParaRPr lang="en-GB" sz="2000" kern="1200" dirty="0">
            <a:latin typeface="Cambria" panose="02040503050406030204" pitchFamily="18" charset="0"/>
            <a:ea typeface="Cambria" panose="02040503050406030204" pitchFamily="18" charset="0"/>
          </a:endParaRPr>
        </a:p>
      </dsp:txBody>
      <dsp:txXfrm rot="-5400000">
        <a:off x="838003" y="1090196"/>
        <a:ext cx="9639610" cy="702173"/>
      </dsp:txXfrm>
    </dsp:sp>
    <dsp:sp modelId="{AD8778DA-62FD-43C9-86A8-894064F6CCCD}">
      <dsp:nvSpPr>
        <dsp:cNvPr id="0" name=""/>
        <dsp:cNvSpPr/>
      </dsp:nvSpPr>
      <dsp:spPr>
        <a:xfrm rot="5400000">
          <a:off x="-179572" y="2281552"/>
          <a:ext cx="1197147" cy="83800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latin typeface="Cambria" panose="02040503050406030204" pitchFamily="18" charset="0"/>
              <a:ea typeface="Cambria" panose="02040503050406030204" pitchFamily="18" charset="0"/>
            </a:rPr>
            <a:t>2017.</a:t>
          </a:r>
          <a:endParaRPr lang="en-GB" sz="2400" kern="1200">
            <a:latin typeface="Cambria" panose="02040503050406030204" pitchFamily="18" charset="0"/>
            <a:ea typeface="Cambria" panose="02040503050406030204" pitchFamily="18" charset="0"/>
          </a:endParaRPr>
        </a:p>
      </dsp:txBody>
      <dsp:txXfrm rot="-5400000">
        <a:off x="1" y="2520982"/>
        <a:ext cx="838003" cy="359144"/>
      </dsp:txXfrm>
    </dsp:sp>
    <dsp:sp modelId="{091B6C6F-C8D5-4FFF-A77E-B213F60DC6F5}">
      <dsp:nvSpPr>
        <dsp:cNvPr id="0" name=""/>
        <dsp:cNvSpPr/>
      </dsp:nvSpPr>
      <dsp:spPr>
        <a:xfrm rot="5400000">
          <a:off x="5287728" y="-2347745"/>
          <a:ext cx="778145" cy="96775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noProof="0" dirty="0">
              <a:latin typeface="Cambria" panose="02040503050406030204" pitchFamily="18" charset="0"/>
              <a:ea typeface="Cambria" panose="02040503050406030204" pitchFamily="18" charset="0"/>
            </a:rPr>
            <a:t>Council for Vocational Education and Adult Education,  National Council for Higher Education, Institute for the Improvement of Education and Chamber of Commerce and Industry adopted the use of International Standard Classification of Education (ISCED 2013f ) in NQFS</a:t>
          </a:r>
        </a:p>
      </dsp:txBody>
      <dsp:txXfrm rot="-5400000">
        <a:off x="838003" y="2139966"/>
        <a:ext cx="9639610" cy="702173"/>
      </dsp:txXfrm>
    </dsp:sp>
    <dsp:sp modelId="{BC7568E0-10CF-4320-8064-E95E7248DCD6}">
      <dsp:nvSpPr>
        <dsp:cNvPr id="0" name=""/>
        <dsp:cNvSpPr/>
      </dsp:nvSpPr>
      <dsp:spPr>
        <a:xfrm rot="5400000">
          <a:off x="-179572" y="3331322"/>
          <a:ext cx="1197147" cy="83800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latin typeface="Cambria" panose="02040503050406030204" pitchFamily="18" charset="0"/>
              <a:ea typeface="Cambria" panose="02040503050406030204" pitchFamily="18" charset="0"/>
            </a:rPr>
            <a:t>2017.</a:t>
          </a:r>
          <a:endParaRPr lang="en-GB" sz="2400" kern="1200">
            <a:latin typeface="Cambria" panose="02040503050406030204" pitchFamily="18" charset="0"/>
            <a:ea typeface="Cambria" panose="02040503050406030204" pitchFamily="18" charset="0"/>
          </a:endParaRPr>
        </a:p>
      </dsp:txBody>
      <dsp:txXfrm rot="-5400000">
        <a:off x="1" y="3570752"/>
        <a:ext cx="838003" cy="359144"/>
      </dsp:txXfrm>
    </dsp:sp>
    <dsp:sp modelId="{535593CD-EC2A-49EA-AC35-68DF05C96D61}">
      <dsp:nvSpPr>
        <dsp:cNvPr id="0" name=""/>
        <dsp:cNvSpPr/>
      </dsp:nvSpPr>
      <dsp:spPr>
        <a:xfrm rot="5400000">
          <a:off x="5287728" y="-1297974"/>
          <a:ext cx="778145" cy="96775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i="1" kern="1200" noProof="0" dirty="0">
              <a:latin typeface="Cambria" panose="02040503050406030204" pitchFamily="18" charset="0"/>
              <a:ea typeface="Cambria" panose="02040503050406030204" pitchFamily="18" charset="0"/>
            </a:rPr>
            <a:t>Qualifications database </a:t>
          </a:r>
          <a:r>
            <a:rPr lang="en-GB" sz="2000" kern="1200" noProof="0" dirty="0">
              <a:latin typeface="Cambria" panose="02040503050406030204" pitchFamily="18" charset="0"/>
              <a:ea typeface="Cambria" panose="02040503050406030204" pitchFamily="18" charset="0"/>
            </a:rPr>
            <a:t>established</a:t>
          </a:r>
          <a:r>
            <a:rPr lang="en-GB" sz="2000" i="1" kern="1200" noProof="0" dirty="0">
              <a:latin typeface="Cambria" panose="02040503050406030204" pitchFamily="18" charset="0"/>
              <a:ea typeface="Cambria" panose="02040503050406030204" pitchFamily="18" charset="0"/>
            </a:rPr>
            <a:t>  </a:t>
          </a:r>
          <a:r>
            <a:rPr lang="en-GB" sz="2000" i="0" kern="1200" noProof="0" dirty="0">
              <a:latin typeface="Cambria" panose="02040503050406030204" pitchFamily="18" charset="0"/>
              <a:ea typeface="Cambria" panose="02040503050406030204" pitchFamily="18" charset="0"/>
            </a:rPr>
            <a:t>(</a:t>
          </a:r>
          <a:r>
            <a:rPr lang="en-US" sz="2000" u="sng" kern="1200" dirty="0">
              <a:latin typeface="Cambria" panose="02040503050406030204" pitchFamily="18" charset="0"/>
              <a:ea typeface="Cambria" panose="02040503050406030204" pitchFamily="18" charset="0"/>
              <a:hlinkClick xmlns:r="http://schemas.openxmlformats.org/officeDocument/2006/relationships" r:id="rId1"/>
            </a:rPr>
            <a:t>http</a:t>
          </a:r>
          <a:r>
            <a:rPr lang="sr-Cyrl-CS" sz="2000" u="sng" kern="1200" dirty="0">
              <a:latin typeface="Cambria" panose="02040503050406030204" pitchFamily="18" charset="0"/>
              <a:ea typeface="Cambria" panose="02040503050406030204" pitchFamily="18" charset="0"/>
              <a:hlinkClick xmlns:r="http://schemas.openxmlformats.org/officeDocument/2006/relationships" r:id="rId1"/>
            </a:rPr>
            <a:t>://</a:t>
          </a:r>
          <a:r>
            <a:rPr lang="en-US" sz="2000" u="sng" kern="1200" dirty="0">
              <a:latin typeface="Cambria" panose="02040503050406030204" pitchFamily="18" charset="0"/>
              <a:ea typeface="Cambria" panose="02040503050406030204" pitchFamily="18" charset="0"/>
              <a:hlinkClick xmlns:r="http://schemas.openxmlformats.org/officeDocument/2006/relationships" r:id="rId1"/>
            </a:rPr>
            <a:t>noks</a:t>
          </a:r>
          <a:r>
            <a:rPr lang="sr-Cyrl-CS" sz="2000" u="sng" kern="1200" dirty="0">
              <a:latin typeface="Cambria" panose="02040503050406030204" pitchFamily="18" charset="0"/>
              <a:ea typeface="Cambria" panose="02040503050406030204" pitchFamily="18" charset="0"/>
              <a:hlinkClick xmlns:r="http://schemas.openxmlformats.org/officeDocument/2006/relationships" r:id="rId1"/>
            </a:rPr>
            <a:t>.</a:t>
          </a:r>
          <a:r>
            <a:rPr lang="en-US" sz="2000" u="sng" kern="1200" dirty="0">
              <a:latin typeface="Cambria" panose="02040503050406030204" pitchFamily="18" charset="0"/>
              <a:ea typeface="Cambria" panose="02040503050406030204" pitchFamily="18" charset="0"/>
              <a:hlinkClick xmlns:r="http://schemas.openxmlformats.org/officeDocument/2006/relationships" r:id="rId1"/>
            </a:rPr>
            <a:t>mpn</a:t>
          </a:r>
          <a:r>
            <a:rPr lang="sr-Cyrl-CS" sz="2000" u="sng" kern="1200" dirty="0">
              <a:latin typeface="Cambria" panose="02040503050406030204" pitchFamily="18" charset="0"/>
              <a:ea typeface="Cambria" panose="02040503050406030204" pitchFamily="18" charset="0"/>
              <a:hlinkClick xmlns:r="http://schemas.openxmlformats.org/officeDocument/2006/relationships" r:id="rId1"/>
            </a:rPr>
            <a:t>.</a:t>
          </a:r>
          <a:r>
            <a:rPr lang="en-US" sz="2000" u="sng" kern="1200" dirty="0">
              <a:latin typeface="Cambria" panose="02040503050406030204" pitchFamily="18" charset="0"/>
              <a:ea typeface="Cambria" panose="02040503050406030204" pitchFamily="18" charset="0"/>
              <a:hlinkClick xmlns:r="http://schemas.openxmlformats.org/officeDocument/2006/relationships" r:id="rId1"/>
            </a:rPr>
            <a:t>gov</a:t>
          </a:r>
          <a:r>
            <a:rPr lang="sr-Cyrl-CS" sz="2000" u="sng" kern="1200" dirty="0">
              <a:latin typeface="Cambria" panose="02040503050406030204" pitchFamily="18" charset="0"/>
              <a:ea typeface="Cambria" panose="02040503050406030204" pitchFamily="18" charset="0"/>
              <a:hlinkClick xmlns:r="http://schemas.openxmlformats.org/officeDocument/2006/relationships" r:id="rId1"/>
            </a:rPr>
            <a:t>.</a:t>
          </a:r>
          <a:r>
            <a:rPr lang="en-US" sz="2000" u="sng" kern="1200" dirty="0">
              <a:latin typeface="Cambria" panose="02040503050406030204" pitchFamily="18" charset="0"/>
              <a:ea typeface="Cambria" panose="02040503050406030204" pitchFamily="18" charset="0"/>
              <a:hlinkClick xmlns:r="http://schemas.openxmlformats.org/officeDocument/2006/relationships" r:id="rId1"/>
            </a:rPr>
            <a:t>rs</a:t>
          </a:r>
          <a:r>
            <a:rPr lang="sr-Cyrl-CS" sz="2000" kern="1200" dirty="0">
              <a:latin typeface="Cambria" panose="02040503050406030204" pitchFamily="18" charset="0"/>
              <a:ea typeface="Cambria" panose="02040503050406030204" pitchFamily="18" charset="0"/>
            </a:rPr>
            <a:t>)</a:t>
          </a:r>
          <a:endParaRPr lang="en-GB" sz="2000" kern="1200" dirty="0">
            <a:latin typeface="Cambria" panose="02040503050406030204" pitchFamily="18" charset="0"/>
            <a:ea typeface="Cambria" panose="02040503050406030204" pitchFamily="18" charset="0"/>
          </a:endParaRPr>
        </a:p>
      </dsp:txBody>
      <dsp:txXfrm rot="-5400000">
        <a:off x="838003" y="3189737"/>
        <a:ext cx="9639610" cy="7021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568E0-10CF-4320-8064-E95E7248DCD6}">
      <dsp:nvSpPr>
        <dsp:cNvPr id="0" name=""/>
        <dsp:cNvSpPr/>
      </dsp:nvSpPr>
      <dsp:spPr>
        <a:xfrm rot="5400000">
          <a:off x="-159784" y="159784"/>
          <a:ext cx="1065230" cy="7456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a:latin typeface="Cambria" panose="02040503050406030204" pitchFamily="18" charset="0"/>
              <a:ea typeface="Cambria" panose="02040503050406030204" pitchFamily="18" charset="0"/>
            </a:rPr>
            <a:t>2017.</a:t>
          </a:r>
          <a:endParaRPr lang="en-GB" sz="2100" kern="1200">
            <a:latin typeface="Cambria" panose="02040503050406030204" pitchFamily="18" charset="0"/>
            <a:ea typeface="Cambria" panose="02040503050406030204" pitchFamily="18" charset="0"/>
          </a:endParaRPr>
        </a:p>
      </dsp:txBody>
      <dsp:txXfrm rot="-5400000">
        <a:off x="1" y="372831"/>
        <a:ext cx="745661" cy="319569"/>
      </dsp:txXfrm>
    </dsp:sp>
    <dsp:sp modelId="{535593CD-EC2A-49EA-AC35-68DF05C96D61}">
      <dsp:nvSpPr>
        <dsp:cNvPr id="0" name=""/>
        <dsp:cNvSpPr/>
      </dsp:nvSpPr>
      <dsp:spPr>
        <a:xfrm rot="5400000">
          <a:off x="5284430" y="-4538769"/>
          <a:ext cx="692399" cy="976993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lvl="1" indent="0" algn="l" defTabSz="889000">
            <a:lnSpc>
              <a:spcPct val="90000"/>
            </a:lnSpc>
            <a:spcBef>
              <a:spcPct val="0"/>
            </a:spcBef>
            <a:spcAft>
              <a:spcPct val="15000"/>
            </a:spcAft>
            <a:buChar char="••"/>
          </a:pPr>
          <a:r>
            <a:rPr lang="en-GB" altLang="en-US" sz="2000" kern="1200" noProof="0" dirty="0">
              <a:latin typeface="Cambria" panose="02040503050406030204" pitchFamily="18" charset="0"/>
              <a:ea typeface="Cambria" panose="02040503050406030204" pitchFamily="18" charset="0"/>
            </a:rPr>
            <a:t>Inter-ministerial Working Group for the Establishment and Implementation of NQFS formed, consisting of the representatives of:</a:t>
          </a:r>
          <a:endParaRPr lang="en-GB" sz="2000" kern="1200" noProof="0" dirty="0">
            <a:latin typeface="Cambria" panose="02040503050406030204" pitchFamily="18" charset="0"/>
            <a:ea typeface="Cambria" panose="02040503050406030204" pitchFamily="18" charset="0"/>
          </a:endParaRPr>
        </a:p>
      </dsp:txBody>
      <dsp:txXfrm rot="-5400000">
        <a:off x="745660" y="33801"/>
        <a:ext cx="9736139" cy="6247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F17AB-001A-42B3-82F4-D80D70439F49}">
      <dsp:nvSpPr>
        <dsp:cNvPr id="0" name=""/>
        <dsp:cNvSpPr/>
      </dsp:nvSpPr>
      <dsp:spPr>
        <a:xfrm rot="5400000">
          <a:off x="-179747" y="180063"/>
          <a:ext cx="1198317" cy="83882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a:t>2018.</a:t>
          </a:r>
          <a:endParaRPr lang="en-GB" sz="2300" kern="1200"/>
        </a:p>
      </dsp:txBody>
      <dsp:txXfrm rot="-5400000">
        <a:off x="1" y="419726"/>
        <a:ext cx="838822" cy="359495"/>
      </dsp:txXfrm>
    </dsp:sp>
    <dsp:sp modelId="{9BA69401-DA0C-4F5D-B42B-0D632A402C3E}">
      <dsp:nvSpPr>
        <dsp:cNvPr id="0" name=""/>
        <dsp:cNvSpPr/>
      </dsp:nvSpPr>
      <dsp:spPr>
        <a:xfrm rot="5400000">
          <a:off x="5287757" y="-4448620"/>
          <a:ext cx="778906" cy="967677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noProof="0" dirty="0">
              <a:latin typeface="Cambria" panose="02040503050406030204" pitchFamily="18" charset="0"/>
              <a:ea typeface="Cambria" panose="02040503050406030204" pitchFamily="18" charset="0"/>
            </a:rPr>
            <a:t>Law on NQFS adopted („Official Gazette“ no. 27/18</a:t>
          </a:r>
          <a:r>
            <a:rPr lang="sr-Latn-RS" sz="2000" kern="1200" dirty="0">
              <a:latin typeface="Cambria" panose="02040503050406030204" pitchFamily="18" charset="0"/>
              <a:ea typeface="Cambria" panose="02040503050406030204" pitchFamily="18" charset="0"/>
            </a:rPr>
            <a:t>)</a:t>
          </a:r>
          <a:endParaRPr lang="en-GB" sz="2000" kern="1200" dirty="0">
            <a:latin typeface="Cambria" panose="02040503050406030204" pitchFamily="18" charset="0"/>
            <a:ea typeface="Cambria" panose="02040503050406030204" pitchFamily="18" charset="0"/>
          </a:endParaRPr>
        </a:p>
      </dsp:txBody>
      <dsp:txXfrm rot="-5400000">
        <a:off x="838822" y="38338"/>
        <a:ext cx="9638754" cy="702860"/>
      </dsp:txXfrm>
    </dsp:sp>
    <dsp:sp modelId="{8CEEB22E-92F3-4E71-8CB8-027367B2F2F5}">
      <dsp:nvSpPr>
        <dsp:cNvPr id="0" name=""/>
        <dsp:cNvSpPr/>
      </dsp:nvSpPr>
      <dsp:spPr>
        <a:xfrm rot="5400000">
          <a:off x="-179747" y="1230859"/>
          <a:ext cx="1198317" cy="83882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a:t>2018.</a:t>
          </a:r>
          <a:endParaRPr lang="en-GB" sz="2300" kern="1200"/>
        </a:p>
      </dsp:txBody>
      <dsp:txXfrm rot="-5400000">
        <a:off x="1" y="1470522"/>
        <a:ext cx="838822" cy="359495"/>
      </dsp:txXfrm>
    </dsp:sp>
    <dsp:sp modelId="{64FE7D17-3CA3-4D79-B0EF-EDDA5F9D5A19}">
      <dsp:nvSpPr>
        <dsp:cNvPr id="0" name=""/>
        <dsp:cNvSpPr/>
      </dsp:nvSpPr>
      <dsp:spPr>
        <a:xfrm rot="5400000">
          <a:off x="5287757" y="-3397823"/>
          <a:ext cx="778906" cy="967677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GB" sz="2000" kern="1200" noProof="0" dirty="0">
              <a:latin typeface="Cambria" panose="02040503050406030204" pitchFamily="18" charset="0"/>
              <a:ea typeface="Cambria" panose="02040503050406030204" pitchFamily="18" charset="0"/>
            </a:rPr>
            <a:t>establishment of institutions – Qualifications Agency, NQFS Council, and 12 Sector Skills Councils</a:t>
          </a:r>
        </a:p>
      </dsp:txBody>
      <dsp:txXfrm rot="-5400000">
        <a:off x="838822" y="1089135"/>
        <a:ext cx="9638754" cy="702860"/>
      </dsp:txXfrm>
    </dsp:sp>
    <dsp:sp modelId="{AD8778DA-62FD-43C9-86A8-894064F6CCCD}">
      <dsp:nvSpPr>
        <dsp:cNvPr id="0" name=""/>
        <dsp:cNvSpPr/>
      </dsp:nvSpPr>
      <dsp:spPr>
        <a:xfrm rot="5400000">
          <a:off x="-179747" y="2281656"/>
          <a:ext cx="1198317" cy="83882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a:t>2019.</a:t>
          </a:r>
          <a:endParaRPr lang="en-GB" sz="2300" kern="1200"/>
        </a:p>
      </dsp:txBody>
      <dsp:txXfrm rot="-5400000">
        <a:off x="1" y="2521319"/>
        <a:ext cx="838822" cy="359495"/>
      </dsp:txXfrm>
    </dsp:sp>
    <dsp:sp modelId="{091B6C6F-C8D5-4FFF-A77E-B213F60DC6F5}">
      <dsp:nvSpPr>
        <dsp:cNvPr id="0" name=""/>
        <dsp:cNvSpPr/>
      </dsp:nvSpPr>
      <dsp:spPr>
        <a:xfrm rot="5400000">
          <a:off x="5287757" y="-2347027"/>
          <a:ext cx="778906" cy="967677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noProof="0" dirty="0">
              <a:latin typeface="Cambria" panose="02040503050406030204" pitchFamily="18" charset="0"/>
              <a:ea typeface="Cambria" panose="02040503050406030204" pitchFamily="18" charset="0"/>
            </a:rPr>
            <a:t>Working Group for referencing the NQFS to the EQF and </a:t>
          </a:r>
          <a:r>
            <a:rPr lang="en-GB" altLang="en-US" kern="1200" noProof="0" dirty="0">
              <a:latin typeface="Cambria" panose="02040503050406030204" pitchFamily="18" charset="0"/>
              <a:ea typeface="Cambria" panose="02040503050406030204" pitchFamily="18" charset="0"/>
            </a:rPr>
            <a:t>QF-EHEA</a:t>
          </a:r>
          <a:endParaRPr lang="en-GB" sz="1800" kern="1200" noProof="0" dirty="0">
            <a:latin typeface="Cambria" panose="02040503050406030204" pitchFamily="18" charset="0"/>
            <a:ea typeface="Cambria" panose="02040503050406030204" pitchFamily="18" charset="0"/>
          </a:endParaRPr>
        </a:p>
      </dsp:txBody>
      <dsp:txXfrm rot="-5400000">
        <a:off x="838822" y="2139931"/>
        <a:ext cx="9638754" cy="702860"/>
      </dsp:txXfrm>
    </dsp:sp>
    <dsp:sp modelId="{BC7568E0-10CF-4320-8064-E95E7248DCD6}">
      <dsp:nvSpPr>
        <dsp:cNvPr id="0" name=""/>
        <dsp:cNvSpPr/>
      </dsp:nvSpPr>
      <dsp:spPr>
        <a:xfrm rot="5400000">
          <a:off x="-179747" y="3332452"/>
          <a:ext cx="1198317" cy="83882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a:t>2019.</a:t>
          </a:r>
          <a:endParaRPr lang="en-GB" sz="2300" kern="1200"/>
        </a:p>
      </dsp:txBody>
      <dsp:txXfrm rot="-5400000">
        <a:off x="1" y="3572115"/>
        <a:ext cx="838822" cy="359495"/>
      </dsp:txXfrm>
    </dsp:sp>
    <dsp:sp modelId="{535593CD-EC2A-49EA-AC35-68DF05C96D61}">
      <dsp:nvSpPr>
        <dsp:cNvPr id="0" name=""/>
        <dsp:cNvSpPr/>
      </dsp:nvSpPr>
      <dsp:spPr>
        <a:xfrm rot="5400000">
          <a:off x="5287757" y="-1296230"/>
          <a:ext cx="778906" cy="967677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noProof="0" dirty="0">
              <a:latin typeface="Cambria" panose="02040503050406030204" pitchFamily="18" charset="0"/>
              <a:ea typeface="Cambria" panose="02040503050406030204" pitchFamily="18" charset="0"/>
            </a:rPr>
            <a:t>Activity plan for the process of referencing the NQFS to the EQF and </a:t>
          </a:r>
          <a:r>
            <a:rPr lang="en-GB" altLang="en-US" sz="2000" kern="1200" noProof="0" dirty="0">
              <a:latin typeface="Cambria" panose="02040503050406030204" pitchFamily="18" charset="0"/>
              <a:ea typeface="Cambria" panose="02040503050406030204" pitchFamily="18" charset="0"/>
            </a:rPr>
            <a:t>QF-EHEA</a:t>
          </a:r>
          <a:endParaRPr lang="en-GB" sz="2000" kern="1200" noProof="0" dirty="0">
            <a:latin typeface="Cambria" panose="02040503050406030204" pitchFamily="18" charset="0"/>
            <a:ea typeface="Cambria" panose="02040503050406030204" pitchFamily="18" charset="0"/>
          </a:endParaRPr>
        </a:p>
      </dsp:txBody>
      <dsp:txXfrm rot="-5400000">
        <a:off x="838822" y="3190728"/>
        <a:ext cx="9638754" cy="7028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0.63018</cdr:x>
      <cdr:y>0.05759</cdr:y>
    </cdr:from>
    <cdr:to>
      <cdr:x>1</cdr:x>
      <cdr:y>0.15504</cdr:y>
    </cdr:to>
    <cdr:sp macro="" textlink="">
      <cdr:nvSpPr>
        <cdr:cNvPr id="2" name="TextBox 1"/>
        <cdr:cNvSpPr txBox="1"/>
      </cdr:nvSpPr>
      <cdr:spPr>
        <a:xfrm xmlns:a="http://schemas.openxmlformats.org/drawingml/2006/main">
          <a:off x="6143625" y="247650"/>
          <a:ext cx="2847975" cy="419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0.69264</cdr:x>
      <cdr:y>0.13953</cdr:y>
    </cdr:from>
    <cdr:to>
      <cdr:x>0.9598</cdr:x>
      <cdr:y>0.3433</cdr:y>
    </cdr:to>
    <cdr:sp macro="" textlink="">
      <cdr:nvSpPr>
        <cdr:cNvPr id="3" name="TextBox 2"/>
        <cdr:cNvSpPr txBox="1"/>
      </cdr:nvSpPr>
      <cdr:spPr>
        <a:xfrm xmlns:a="http://schemas.openxmlformats.org/drawingml/2006/main">
          <a:off x="5334000" y="600074"/>
          <a:ext cx="2057400" cy="8763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GB" sz="1300" dirty="0">
              <a:solidFill>
                <a:srgbClr val="002060"/>
              </a:solidFill>
              <a:latin typeface="Cambria" panose="02040503050406030204" pitchFamily="18" charset="0"/>
              <a:ea typeface="Cambria" panose="02040503050406030204" pitchFamily="18" charset="0"/>
            </a:rPr>
            <a:t>Statements o</a:t>
          </a:r>
          <a:r>
            <a:rPr lang="en-GB" sz="1300" dirty="0">
              <a:solidFill>
                <a:srgbClr val="002060"/>
              </a:solidFill>
              <a:effectLst/>
              <a:latin typeface="Cambria" panose="02040503050406030204" pitchFamily="18" charset="0"/>
              <a:ea typeface="Cambria" panose="02040503050406030204" pitchFamily="18" charset="0"/>
            </a:rPr>
            <a:t>n complexity of general and vocational knowledge necessary for performing a set of jobs or further learning</a:t>
          </a:r>
        </a:p>
        <a:p xmlns:a="http://schemas.openxmlformats.org/drawingml/2006/main">
          <a:endParaRPr lang="en-GB" sz="1300" dirty="0">
            <a:latin typeface="Cambria" panose="02040503050406030204" pitchFamily="18" charset="0"/>
            <a:ea typeface="Cambria" panose="02040503050406030204" pitchFamily="18" charset="0"/>
          </a:endParaRPr>
        </a:p>
      </cdr:txBody>
    </cdr:sp>
  </cdr:relSizeAnchor>
  <cdr:relSizeAnchor xmlns:cdr="http://schemas.openxmlformats.org/drawingml/2006/chartDrawing">
    <cdr:from>
      <cdr:x>0.71027</cdr:x>
      <cdr:y>0.0735</cdr:y>
    </cdr:from>
    <cdr:to>
      <cdr:x>0.93291</cdr:x>
      <cdr:y>0.13773</cdr:y>
    </cdr:to>
    <cdr:sp macro="" textlink="">
      <cdr:nvSpPr>
        <cdr:cNvPr id="4" name="TextBox 3"/>
        <cdr:cNvSpPr txBox="1"/>
      </cdr:nvSpPr>
      <cdr:spPr>
        <a:xfrm xmlns:a="http://schemas.openxmlformats.org/drawingml/2006/main">
          <a:off x="7468930" y="371495"/>
          <a:ext cx="2341193" cy="324657"/>
        </a:xfrm>
        <a:prstGeom xmlns:a="http://schemas.openxmlformats.org/drawingml/2006/main" prst="rect">
          <a:avLst/>
        </a:prstGeom>
        <a:solidFill xmlns:a="http://schemas.openxmlformats.org/drawingml/2006/main">
          <a:schemeClr val="accent1"/>
        </a:solidFill>
      </cdr:spPr>
      <cdr:txBody>
        <a:bodyPr xmlns:a="http://schemas.openxmlformats.org/drawingml/2006/main" vertOverflow="clip" wrap="square" rtlCol="0"/>
        <a:lstStyle xmlns:a="http://schemas.openxmlformats.org/drawingml/2006/main"/>
        <a:p xmlns:a="http://schemas.openxmlformats.org/drawingml/2006/main">
          <a:r>
            <a:rPr lang="en-GB" sz="1300" b="1" dirty="0">
              <a:solidFill>
                <a:schemeClr val="bg1"/>
              </a:solidFill>
              <a:latin typeface="Cambria" panose="02040503050406030204" pitchFamily="18" charset="0"/>
              <a:ea typeface="Cambria" panose="02040503050406030204" pitchFamily="18" charset="0"/>
            </a:rPr>
            <a:t>KNOWLEDGE</a:t>
          </a:r>
        </a:p>
      </cdr:txBody>
    </cdr:sp>
  </cdr:relSizeAnchor>
  <cdr:relSizeAnchor xmlns:cdr="http://schemas.openxmlformats.org/drawingml/2006/chartDrawing">
    <cdr:from>
      <cdr:x>0.14884</cdr:x>
      <cdr:y>0.78922</cdr:y>
    </cdr:from>
    <cdr:to>
      <cdr:x>0.37848</cdr:x>
      <cdr:y>0.85345</cdr:y>
    </cdr:to>
    <cdr:sp macro="" textlink="">
      <cdr:nvSpPr>
        <cdr:cNvPr id="5" name="TextBox 1"/>
        <cdr:cNvSpPr txBox="1"/>
      </cdr:nvSpPr>
      <cdr:spPr>
        <a:xfrm xmlns:a="http://schemas.openxmlformats.org/drawingml/2006/main">
          <a:off x="1146174" y="3394075"/>
          <a:ext cx="1768475" cy="276225"/>
        </a:xfrm>
        <a:prstGeom xmlns:a="http://schemas.openxmlformats.org/drawingml/2006/main" prst="rect">
          <a:avLst/>
        </a:prstGeom>
        <a:solidFill xmlns:a="http://schemas.openxmlformats.org/drawingml/2006/main">
          <a:schemeClr val="accent1">
            <a:lumMod val="60000"/>
            <a:lumOff val="40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a:solidFill>
                <a:srgbClr val="002060"/>
              </a:solidFill>
              <a:latin typeface="Cambria" panose="02040503050406030204" pitchFamily="18" charset="0"/>
              <a:ea typeface="Cambria" panose="02040503050406030204" pitchFamily="18" charset="0"/>
            </a:rPr>
            <a:t>SKILLS</a:t>
          </a:r>
          <a:endParaRPr lang="en-GB" sz="1300" b="1" dirty="0">
            <a:solidFill>
              <a:srgbClr val="002060"/>
            </a:solidFill>
            <a:latin typeface="Cambria" panose="02040503050406030204" pitchFamily="18" charset="0"/>
            <a:ea typeface="Cambria" panose="02040503050406030204" pitchFamily="18" charset="0"/>
          </a:endParaRPr>
        </a:p>
      </cdr:txBody>
    </cdr:sp>
  </cdr:relSizeAnchor>
  <cdr:relSizeAnchor xmlns:cdr="http://schemas.openxmlformats.org/drawingml/2006/chartDrawing">
    <cdr:from>
      <cdr:x>0.14167</cdr:x>
      <cdr:y>0.85111</cdr:y>
    </cdr:from>
    <cdr:to>
      <cdr:x>0.68769</cdr:x>
      <cdr:y>1</cdr:y>
    </cdr:to>
    <cdr:sp macro="" textlink="">
      <cdr:nvSpPr>
        <cdr:cNvPr id="6" name="TextBox 2"/>
        <cdr:cNvSpPr txBox="1"/>
      </cdr:nvSpPr>
      <cdr:spPr>
        <a:xfrm xmlns:a="http://schemas.openxmlformats.org/drawingml/2006/main">
          <a:off x="1090999" y="3660240"/>
          <a:ext cx="4204901" cy="6402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GB" sz="1300" b="1" dirty="0">
              <a:solidFill>
                <a:srgbClr val="002060"/>
              </a:solidFill>
              <a:effectLst/>
              <a:latin typeface="Cambria" panose="02040503050406030204" pitchFamily="18" charset="0"/>
              <a:ea typeface="Cambria" panose="02040503050406030204" pitchFamily="18" charset="0"/>
            </a:rPr>
            <a:t>Cognitive, psychomotor </a:t>
          </a:r>
          <a:r>
            <a:rPr lang="en-GB" sz="1300" dirty="0">
              <a:solidFill>
                <a:srgbClr val="002060"/>
              </a:solidFill>
              <a:effectLst/>
              <a:latin typeface="Cambria" panose="02040503050406030204" pitchFamily="18" charset="0"/>
              <a:ea typeface="Cambria" panose="02040503050406030204" pitchFamily="18" charset="0"/>
            </a:rPr>
            <a:t>and</a:t>
          </a:r>
          <a:r>
            <a:rPr lang="en-GB" sz="1300" dirty="0">
              <a:solidFill>
                <a:srgbClr val="002060"/>
              </a:solidFill>
              <a:latin typeface="Cambria" panose="02040503050406030204" pitchFamily="18" charset="0"/>
              <a:ea typeface="Cambria" panose="02040503050406030204" pitchFamily="18" charset="0"/>
            </a:rPr>
            <a:t>/or </a:t>
          </a:r>
          <a:r>
            <a:rPr lang="en-GB" sz="1300" b="1" dirty="0">
              <a:solidFill>
                <a:srgbClr val="002060"/>
              </a:solidFill>
              <a:latin typeface="Cambria" panose="02040503050406030204" pitchFamily="18" charset="0"/>
              <a:ea typeface="Cambria" panose="02040503050406030204" pitchFamily="18" charset="0"/>
            </a:rPr>
            <a:t>social skills</a:t>
          </a:r>
          <a:r>
            <a:rPr lang="en-GB" sz="1300" dirty="0">
              <a:solidFill>
                <a:srgbClr val="002060"/>
              </a:solidFill>
              <a:latin typeface="Cambria" panose="02040503050406030204" pitchFamily="18" charset="0"/>
              <a:ea typeface="Cambria" panose="02040503050406030204" pitchFamily="18" charset="0"/>
            </a:rPr>
            <a:t>, differentiation of which is determined by the nature of the set of jobs, complexity of problem, type of communication, handling resources and materials</a:t>
          </a:r>
        </a:p>
      </cdr:txBody>
    </cdr:sp>
  </cdr:relSizeAnchor>
  <cdr:relSizeAnchor xmlns:cdr="http://schemas.openxmlformats.org/drawingml/2006/chartDrawing">
    <cdr:from>
      <cdr:x>0.0111</cdr:x>
      <cdr:y>0.18009</cdr:y>
    </cdr:from>
    <cdr:to>
      <cdr:x>0.36747</cdr:x>
      <cdr:y>0.24432</cdr:y>
    </cdr:to>
    <cdr:sp macro="" textlink="">
      <cdr:nvSpPr>
        <cdr:cNvPr id="7" name="TextBox 1"/>
        <cdr:cNvSpPr txBox="1"/>
      </cdr:nvSpPr>
      <cdr:spPr>
        <a:xfrm xmlns:a="http://schemas.openxmlformats.org/drawingml/2006/main">
          <a:off x="85337" y="774468"/>
          <a:ext cx="2740103" cy="276225"/>
        </a:xfrm>
        <a:prstGeom xmlns:a="http://schemas.openxmlformats.org/drawingml/2006/main" prst="rect">
          <a:avLst/>
        </a:prstGeom>
        <a:solidFill xmlns:a="http://schemas.openxmlformats.org/drawingml/2006/main">
          <a:schemeClr val="bg2">
            <a:lumMod val="75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a:latin typeface="Cambria" panose="02040503050406030204" pitchFamily="18" charset="0"/>
              <a:ea typeface="Cambria" panose="02040503050406030204" pitchFamily="18" charset="0"/>
            </a:rPr>
            <a:t>ABILITIES AND ATTITUDES </a:t>
          </a:r>
          <a:endParaRPr lang="en-GB" sz="1300" b="1" dirty="0">
            <a:solidFill>
              <a:sysClr val="windowText" lastClr="000000"/>
            </a:solidFill>
            <a:latin typeface="Cambria" panose="02040503050406030204" pitchFamily="18" charset="0"/>
            <a:ea typeface="Cambria" panose="02040503050406030204" pitchFamily="18" charset="0"/>
          </a:endParaRPr>
        </a:p>
      </cdr:txBody>
    </cdr:sp>
  </cdr:relSizeAnchor>
  <cdr:relSizeAnchor xmlns:cdr="http://schemas.openxmlformats.org/drawingml/2006/chartDrawing">
    <cdr:from>
      <cdr:x>0.00267</cdr:x>
      <cdr:y>0.24648</cdr:y>
    </cdr:from>
    <cdr:to>
      <cdr:x>0.31394</cdr:x>
      <cdr:y>0.39537</cdr:y>
    </cdr:to>
    <cdr:sp macro="" textlink="">
      <cdr:nvSpPr>
        <cdr:cNvPr id="8" name="TextBox 2"/>
        <cdr:cNvSpPr txBox="1"/>
      </cdr:nvSpPr>
      <cdr:spPr>
        <a:xfrm xmlns:a="http://schemas.openxmlformats.org/drawingml/2006/main">
          <a:off x="20506" y="1059986"/>
          <a:ext cx="2393365" cy="6402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GB" sz="1300" dirty="0">
              <a:solidFill>
                <a:schemeClr val="tx1"/>
              </a:solidFill>
              <a:latin typeface="Cambria" panose="02040503050406030204" pitchFamily="18" charset="0"/>
              <a:ea typeface="Cambria" panose="02040503050406030204" pitchFamily="18" charset="0"/>
            </a:rPr>
            <a:t>Competence in terms of </a:t>
          </a:r>
          <a:r>
            <a:rPr lang="en-GB" sz="1300" b="1" dirty="0">
              <a:solidFill>
                <a:schemeClr val="tx1"/>
              </a:solidFill>
              <a:latin typeface="Cambria" panose="02040503050406030204" pitchFamily="18" charset="0"/>
              <a:ea typeface="Cambria" panose="02040503050406030204" pitchFamily="18" charset="0"/>
            </a:rPr>
            <a:t>independence</a:t>
          </a:r>
          <a:r>
            <a:rPr lang="en-GB" sz="1300" dirty="0">
              <a:solidFill>
                <a:schemeClr val="tx1"/>
              </a:solidFill>
              <a:latin typeface="Cambria" panose="02040503050406030204" pitchFamily="18" charset="0"/>
              <a:ea typeface="Cambria" panose="02040503050406030204" pitchFamily="18" charset="0"/>
            </a:rPr>
            <a:t> and </a:t>
          </a:r>
          <a:r>
            <a:rPr lang="en-GB" sz="1300" b="1" dirty="0">
              <a:solidFill>
                <a:schemeClr val="tx1"/>
              </a:solidFill>
              <a:latin typeface="Cambria" panose="02040503050406030204" pitchFamily="18" charset="0"/>
              <a:ea typeface="Cambria" panose="02040503050406030204" pitchFamily="18" charset="0"/>
            </a:rPr>
            <a:t>responsibility</a:t>
          </a:r>
          <a:r>
            <a:rPr lang="en-GB" sz="1300" dirty="0">
              <a:solidFill>
                <a:schemeClr val="tx1"/>
              </a:solidFill>
              <a:latin typeface="Cambria" panose="02040503050406030204" pitchFamily="18" charset="0"/>
              <a:ea typeface="Cambria" panose="02040503050406030204" pitchFamily="18" charset="0"/>
            </a:rPr>
            <a:t> </a:t>
          </a:r>
        </a:p>
      </cdr:txBody>
    </cdr:sp>
  </cdr:relSizeAnchor>
  <cdr:relSizeAnchor xmlns:cdr="http://schemas.openxmlformats.org/drawingml/2006/chartDrawing">
    <cdr:from>
      <cdr:x>0.59617</cdr:x>
      <cdr:y>0.11994</cdr:y>
    </cdr:from>
    <cdr:to>
      <cdr:x>0.70377</cdr:x>
      <cdr:y>0.20631</cdr:y>
    </cdr:to>
    <cdr:grpSp>
      <cdr:nvGrpSpPr>
        <cdr:cNvPr id="13" name="Group 12">
          <a:extLst xmlns:a="http://schemas.openxmlformats.org/drawingml/2006/main">
            <a:ext uri="{FF2B5EF4-FFF2-40B4-BE49-F238E27FC236}">
              <a16:creationId xmlns:a16="http://schemas.microsoft.com/office/drawing/2014/main" id="{DCCA1984-0469-424F-A06C-81C51CC7192D}"/>
            </a:ext>
          </a:extLst>
        </cdr:cNvPr>
        <cdr:cNvGrpSpPr/>
      </cdr:nvGrpSpPr>
      <cdr:grpSpPr>
        <a:xfrm xmlns:a="http://schemas.openxmlformats.org/drawingml/2006/main">
          <a:off x="6269085" y="606249"/>
          <a:ext cx="1131479" cy="436566"/>
          <a:chOff x="4583848" y="515770"/>
          <a:chExt cx="827375" cy="371475"/>
        </a:xfrm>
      </cdr:grpSpPr>
      <cdr:cxnSp macro="">
        <cdr:nvCxnSpPr>
          <cdr:cNvPr id="10" name="Straight Connector 9">
            <a:extLst xmlns:a="http://schemas.openxmlformats.org/drawingml/2006/main">
              <a:ext uri="{FF2B5EF4-FFF2-40B4-BE49-F238E27FC236}">
                <a16:creationId xmlns:a16="http://schemas.microsoft.com/office/drawing/2014/main" id="{81670B34-BDB3-488D-9A3A-0663A15B7021}"/>
              </a:ext>
            </a:extLst>
          </cdr:cNvPr>
          <cdr:cNvCxnSpPr/>
        </cdr:nvCxnSpPr>
        <cdr:spPr>
          <a:xfrm xmlns:a="http://schemas.openxmlformats.org/drawingml/2006/main" flipV="1">
            <a:off x="4593143" y="515770"/>
            <a:ext cx="0" cy="371475"/>
          </a:xfrm>
          <a:prstGeom xmlns:a="http://schemas.openxmlformats.org/drawingml/2006/main" prst="line">
            <a:avLst/>
          </a:prstGeom>
          <a:ln xmlns:a="http://schemas.openxmlformats.org/drawingml/2006/main" w="2857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2" name="Straight Connector 11">
            <a:extLst xmlns:a="http://schemas.openxmlformats.org/drawingml/2006/main">
              <a:ext uri="{FF2B5EF4-FFF2-40B4-BE49-F238E27FC236}">
                <a16:creationId xmlns:a16="http://schemas.microsoft.com/office/drawing/2014/main" id="{84BC1BD0-BB21-48E0-95DD-1EF169999D34}"/>
              </a:ext>
            </a:extLst>
          </cdr:cNvPr>
          <cdr:cNvCxnSpPr/>
        </cdr:nvCxnSpPr>
        <cdr:spPr>
          <a:xfrm xmlns:a="http://schemas.openxmlformats.org/drawingml/2006/main">
            <a:off x="4583848" y="523875"/>
            <a:ext cx="827375" cy="0"/>
          </a:xfrm>
          <a:prstGeom xmlns:a="http://schemas.openxmlformats.org/drawingml/2006/main" prst="line">
            <a:avLst/>
          </a:prstGeom>
          <a:ln xmlns:a="http://schemas.openxmlformats.org/drawingml/2006/main" w="2857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0.36808</cdr:x>
      <cdr:y>0.19305</cdr:y>
    </cdr:from>
    <cdr:to>
      <cdr:x>0.44905</cdr:x>
      <cdr:y>0.21682</cdr:y>
    </cdr:to>
    <cdr:grpSp>
      <cdr:nvGrpSpPr>
        <cdr:cNvPr id="18" name="Group 17">
          <a:extLst xmlns:a="http://schemas.openxmlformats.org/drawingml/2006/main">
            <a:ext uri="{FF2B5EF4-FFF2-40B4-BE49-F238E27FC236}">
              <a16:creationId xmlns:a16="http://schemas.microsoft.com/office/drawing/2014/main" id="{EEFE72CA-B792-4038-8B38-F99E3AE2187A}"/>
            </a:ext>
          </a:extLst>
        </cdr:cNvPr>
        <cdr:cNvGrpSpPr/>
      </cdr:nvGrpSpPr>
      <cdr:grpSpPr>
        <a:xfrm xmlns:a="http://schemas.openxmlformats.org/drawingml/2006/main">
          <a:off x="3870582" y="975791"/>
          <a:ext cx="851448" cy="120147"/>
          <a:chOff x="2844025" y="827513"/>
          <a:chExt cx="622610" cy="102220"/>
        </a:xfrm>
      </cdr:grpSpPr>
      <cdr:cxnSp macro="">
        <cdr:nvCxnSpPr>
          <cdr:cNvPr id="15" name="Straight Connector 14">
            <a:extLst xmlns:a="http://schemas.openxmlformats.org/drawingml/2006/main">
              <a:ext uri="{FF2B5EF4-FFF2-40B4-BE49-F238E27FC236}">
                <a16:creationId xmlns:a16="http://schemas.microsoft.com/office/drawing/2014/main" id="{0B955978-2145-4FA2-8A7E-B16791A7FD5A}"/>
              </a:ext>
            </a:extLst>
          </cdr:cNvPr>
          <cdr:cNvCxnSpPr/>
        </cdr:nvCxnSpPr>
        <cdr:spPr>
          <a:xfrm xmlns:a="http://schemas.openxmlformats.org/drawingml/2006/main">
            <a:off x="2844025" y="827513"/>
            <a:ext cx="622610" cy="0"/>
          </a:xfrm>
          <a:prstGeom xmlns:a="http://schemas.openxmlformats.org/drawingml/2006/main" prst="line">
            <a:avLst/>
          </a:prstGeom>
          <a:ln xmlns:a="http://schemas.openxmlformats.org/drawingml/2006/main" w="28575">
            <a:solidFill>
              <a:schemeClr val="bg2">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7" name="Straight Connector 16">
            <a:extLst xmlns:a="http://schemas.openxmlformats.org/drawingml/2006/main">
              <a:ext uri="{FF2B5EF4-FFF2-40B4-BE49-F238E27FC236}">
                <a16:creationId xmlns:a16="http://schemas.microsoft.com/office/drawing/2014/main" id="{99D622B0-9919-49B0-B7A7-7E8177F2E9D3}"/>
              </a:ext>
            </a:extLst>
          </cdr:cNvPr>
          <cdr:cNvCxnSpPr/>
        </cdr:nvCxnSpPr>
        <cdr:spPr>
          <a:xfrm xmlns:a="http://schemas.openxmlformats.org/drawingml/2006/main">
            <a:off x="3457340" y="832160"/>
            <a:ext cx="0" cy="97573"/>
          </a:xfrm>
          <a:prstGeom xmlns:a="http://schemas.openxmlformats.org/drawingml/2006/main" prst="line">
            <a:avLst/>
          </a:prstGeom>
          <a:ln xmlns:a="http://schemas.openxmlformats.org/drawingml/2006/main" w="28575">
            <a:solidFill>
              <a:schemeClr val="bg2">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0.20716</cdr:x>
      <cdr:y>0.73283</cdr:y>
    </cdr:from>
    <cdr:to>
      <cdr:x>0.38466</cdr:x>
      <cdr:y>0.73283</cdr:y>
    </cdr:to>
    <cdr:cxnSp macro="">
      <cdr:nvCxnSpPr>
        <cdr:cNvPr id="11" name="Straight Connector 10">
          <a:extLst xmlns:a="http://schemas.openxmlformats.org/drawingml/2006/main">
            <a:ext uri="{FF2B5EF4-FFF2-40B4-BE49-F238E27FC236}">
              <a16:creationId xmlns:a16="http://schemas.microsoft.com/office/drawing/2014/main" id="{AA855D57-CF95-4F67-9D5D-443E7721E5B6}"/>
            </a:ext>
          </a:extLst>
        </cdr:cNvPr>
        <cdr:cNvCxnSpPr/>
      </cdr:nvCxnSpPr>
      <cdr:spPr>
        <a:xfrm xmlns:a="http://schemas.openxmlformats.org/drawingml/2006/main" flipH="1">
          <a:off x="2178378" y="3704161"/>
          <a:ext cx="1866507" cy="0"/>
        </a:xfrm>
        <a:prstGeom xmlns:a="http://schemas.openxmlformats.org/drawingml/2006/main" prst="line">
          <a:avLst/>
        </a:prstGeom>
        <a:ln xmlns:a="http://schemas.openxmlformats.org/drawingml/2006/main" w="28575">
          <a:solidFill>
            <a:schemeClr val="accent1">
              <a:lumMod val="40000"/>
              <a:lumOff val="6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0.20837</cdr:x>
      <cdr:y>0.73096</cdr:y>
    </cdr:from>
    <cdr:to>
      <cdr:x>0.20837</cdr:x>
      <cdr:y>0.78318</cdr:y>
    </cdr:to>
    <cdr:cxnSp macro="">
      <cdr:nvCxnSpPr>
        <cdr:cNvPr id="19" name="Straight Connector 18">
          <a:extLst xmlns:a="http://schemas.openxmlformats.org/drawingml/2006/main">
            <a:ext uri="{FF2B5EF4-FFF2-40B4-BE49-F238E27FC236}">
              <a16:creationId xmlns:a16="http://schemas.microsoft.com/office/drawing/2014/main" id="{F6E55DD8-6BB6-49C9-9D28-CAE552342A46}"/>
            </a:ext>
          </a:extLst>
        </cdr:cNvPr>
        <cdr:cNvCxnSpPr/>
      </cdr:nvCxnSpPr>
      <cdr:spPr>
        <a:xfrm xmlns:a="http://schemas.openxmlformats.org/drawingml/2006/main">
          <a:off x="2191176" y="3694734"/>
          <a:ext cx="0" cy="263950"/>
        </a:xfrm>
        <a:prstGeom xmlns:a="http://schemas.openxmlformats.org/drawingml/2006/main" prst="line">
          <a:avLst/>
        </a:prstGeom>
        <a:ln xmlns:a="http://schemas.openxmlformats.org/drawingml/2006/main" w="28575">
          <a:solidFill>
            <a:schemeClr val="accent1">
              <a:lumMod val="40000"/>
              <a:lumOff val="6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DDF94F-B24E-4F4A-976A-48AF968D476B}"/>
              </a:ext>
            </a:extLst>
          </p:cNvPr>
          <p:cNvSpPr>
            <a:spLocks noGrp="1"/>
          </p:cNvSpPr>
          <p:nvPr>
            <p:ph type="hdr" sz="quarter"/>
          </p:nvPr>
        </p:nvSpPr>
        <p:spPr>
          <a:xfrm>
            <a:off x="0" y="0"/>
            <a:ext cx="4029075" cy="352425"/>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pitchFamily="34"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4C128660-F9D7-4D27-9735-6E4753D4C7E1}"/>
              </a:ext>
            </a:extLst>
          </p:cNvPr>
          <p:cNvSpPr>
            <a:spLocks noGrp="1"/>
          </p:cNvSpPr>
          <p:nvPr>
            <p:ph type="dt" sz="quarter" idx="1"/>
          </p:nvPr>
        </p:nvSpPr>
        <p:spPr>
          <a:xfrm>
            <a:off x="5265738" y="0"/>
            <a:ext cx="4029075" cy="3524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anose="020F0502020204030204" pitchFamily="34" charset="0"/>
                <a:ea typeface="ＭＳ Ｐゴシック" panose="020B0600070205080204" pitchFamily="34" charset="-128"/>
              </a:defRPr>
            </a:lvl1pPr>
          </a:lstStyle>
          <a:p>
            <a:pPr>
              <a:defRPr/>
            </a:pPr>
            <a:fld id="{57E7BDAF-2B24-4E0B-A264-26D1D385AA8B}" type="datetimeFigureOut">
              <a:rPr lang="en-US"/>
              <a:pPr>
                <a:defRPr/>
              </a:pPr>
              <a:t>12/11/2019</a:t>
            </a:fld>
            <a:endParaRPr lang="en-US"/>
          </a:p>
        </p:txBody>
      </p:sp>
      <p:sp>
        <p:nvSpPr>
          <p:cNvPr id="4" name="Footer Placeholder 3">
            <a:extLst>
              <a:ext uri="{FF2B5EF4-FFF2-40B4-BE49-F238E27FC236}">
                <a16:creationId xmlns:a16="http://schemas.microsoft.com/office/drawing/2014/main" id="{12B49DF5-95AD-42A8-9310-E746C88DBCA6}"/>
              </a:ext>
            </a:extLst>
          </p:cNvPr>
          <p:cNvSpPr>
            <a:spLocks noGrp="1"/>
          </p:cNvSpPr>
          <p:nvPr>
            <p:ph type="ftr" sz="quarter" idx="2"/>
          </p:nvPr>
        </p:nvSpPr>
        <p:spPr>
          <a:xfrm>
            <a:off x="0" y="6657975"/>
            <a:ext cx="4029075" cy="352425"/>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pitchFamily="34" charset="0"/>
                <a:ea typeface="+mn-ea"/>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586ED4F7-F93D-4AB9-A8C0-3C686436B3BC}"/>
              </a:ext>
            </a:extLst>
          </p:cNvPr>
          <p:cNvSpPr>
            <a:spLocks noGrp="1"/>
          </p:cNvSpPr>
          <p:nvPr>
            <p:ph type="sldNum" sz="quarter" idx="3"/>
          </p:nvPr>
        </p:nvSpPr>
        <p:spPr>
          <a:xfrm>
            <a:off x="5265738" y="6657975"/>
            <a:ext cx="4029075" cy="3524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551224D-32A8-4E40-B1C9-4686EB2EF96C}" type="slidenum">
              <a:rPr lang="en-US" altLang="en-US"/>
              <a:pPr>
                <a:defRPr/>
              </a:pPr>
              <a:t>‹#›</a:t>
            </a:fld>
            <a:endParaRPr lang="en-US" altLang="en-US"/>
          </a:p>
        </p:txBody>
      </p:sp>
    </p:spTree>
    <p:extLst>
      <p:ext uri="{BB962C8B-B14F-4D97-AF65-F5344CB8AC3E}">
        <p14:creationId xmlns:p14="http://schemas.microsoft.com/office/powerpoint/2010/main" val="3458172195"/>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ADC828-5330-44EF-9DFF-3855B594C764}"/>
              </a:ext>
            </a:extLst>
          </p:cNvPr>
          <p:cNvSpPr>
            <a:spLocks noGrp="1"/>
          </p:cNvSpPr>
          <p:nvPr>
            <p:ph type="hdr" sz="quarter"/>
          </p:nvPr>
        </p:nvSpPr>
        <p:spPr>
          <a:xfrm>
            <a:off x="0" y="0"/>
            <a:ext cx="4029075" cy="352425"/>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pitchFamily="34"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A815AB2A-B8FB-4A79-A3AA-205C1D596E8E}"/>
              </a:ext>
            </a:extLst>
          </p:cNvPr>
          <p:cNvSpPr>
            <a:spLocks noGrp="1"/>
          </p:cNvSpPr>
          <p:nvPr>
            <p:ph type="dt" idx="1"/>
          </p:nvPr>
        </p:nvSpPr>
        <p:spPr>
          <a:xfrm>
            <a:off x="5265738" y="0"/>
            <a:ext cx="4029075" cy="3524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anose="020F0502020204030204" pitchFamily="34" charset="0"/>
                <a:ea typeface="ＭＳ Ｐゴシック" panose="020B0600070205080204" pitchFamily="34" charset="-128"/>
              </a:defRPr>
            </a:lvl1pPr>
          </a:lstStyle>
          <a:p>
            <a:pPr>
              <a:defRPr/>
            </a:pPr>
            <a:fld id="{7078A99D-9534-48DB-8851-FF7378A3CB6D}" type="datetimeFigureOut">
              <a:rPr lang="en-US"/>
              <a:pPr>
                <a:defRPr/>
              </a:pPr>
              <a:t>12/11/2019</a:t>
            </a:fld>
            <a:endParaRPr lang="en-US"/>
          </a:p>
        </p:txBody>
      </p:sp>
      <p:sp>
        <p:nvSpPr>
          <p:cNvPr id="4" name="Slide Image Placeholder 3">
            <a:extLst>
              <a:ext uri="{FF2B5EF4-FFF2-40B4-BE49-F238E27FC236}">
                <a16:creationId xmlns:a16="http://schemas.microsoft.com/office/drawing/2014/main" id="{2F7BDD6A-8EF2-4666-9E61-5576DBCCA58F}"/>
              </a:ext>
            </a:extLst>
          </p:cNvPr>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5B9C89EA-199A-4882-9392-08AB48B126B5}"/>
              </a:ext>
            </a:extLst>
          </p:cNvPr>
          <p:cNvSpPr>
            <a:spLocks noGrp="1"/>
          </p:cNvSpPr>
          <p:nvPr>
            <p:ph type="body" sz="quarter" idx="3"/>
          </p:nvPr>
        </p:nvSpPr>
        <p:spPr>
          <a:xfrm>
            <a:off x="930275" y="3373438"/>
            <a:ext cx="7435850" cy="2760662"/>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0581710-A002-462D-9335-758736085592}"/>
              </a:ext>
            </a:extLst>
          </p:cNvPr>
          <p:cNvSpPr>
            <a:spLocks noGrp="1"/>
          </p:cNvSpPr>
          <p:nvPr>
            <p:ph type="ftr" sz="quarter" idx="4"/>
          </p:nvPr>
        </p:nvSpPr>
        <p:spPr>
          <a:xfrm>
            <a:off x="0" y="6657975"/>
            <a:ext cx="4029075" cy="352425"/>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pitchFamily="34"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60BCF61-8B86-4A22-B8E1-D3AF05341F0E}"/>
              </a:ext>
            </a:extLst>
          </p:cNvPr>
          <p:cNvSpPr>
            <a:spLocks noGrp="1"/>
          </p:cNvSpPr>
          <p:nvPr>
            <p:ph type="sldNum" sz="quarter" idx="5"/>
          </p:nvPr>
        </p:nvSpPr>
        <p:spPr>
          <a:xfrm>
            <a:off x="5265738" y="6657975"/>
            <a:ext cx="4029075" cy="3524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880C75B-A23A-4035-8E3F-18C476FB674D}" type="slidenum">
              <a:rPr lang="en-US" altLang="en-US"/>
              <a:pPr>
                <a:defRPr/>
              </a:pPr>
              <a:t>‹#›</a:t>
            </a:fld>
            <a:endParaRPr lang="en-US" altLang="en-US"/>
          </a:p>
        </p:txBody>
      </p:sp>
    </p:spTree>
    <p:extLst>
      <p:ext uri="{BB962C8B-B14F-4D97-AF65-F5344CB8AC3E}">
        <p14:creationId xmlns:p14="http://schemas.microsoft.com/office/powerpoint/2010/main" val="2255878186"/>
      </p:ext>
    </p:extLst>
  </p:cSld>
  <p:clrMap bg1="lt1" tx1="dk1" bg2="lt2" tx2="dk2" accent1="accent1" accent2="accent2" accent3="accent3" accent4="accent4" accent5="accent5" accent6="accent6" hlink="hlink" folHlink="folHlink"/>
  <p:hf sldNum="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FA8B355F-8853-43FE-BE45-75B4CB8BEA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FDA86B2A-D646-4DBD-83BC-1AC1EE1D42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Header Placeholder 3">
            <a:extLst>
              <a:ext uri="{FF2B5EF4-FFF2-40B4-BE49-F238E27FC236}">
                <a16:creationId xmlns:a16="http://schemas.microsoft.com/office/drawing/2014/main" id="{140D510F-AB2C-4180-8B74-675DD72EE7B5}"/>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dirty="0">
              <a:solidFill>
                <a:srgbClr val="000000"/>
              </a:solidFill>
              <a:cs typeface="Arial" panose="020B0604020202020204" pitchFamily="34" charset="0"/>
            </a:endParaRPr>
          </a:p>
        </p:txBody>
      </p:sp>
      <p:sp>
        <p:nvSpPr>
          <p:cNvPr id="8197" name="Footer Placeholder 4">
            <a:extLst>
              <a:ext uri="{FF2B5EF4-FFF2-40B4-BE49-F238E27FC236}">
                <a16:creationId xmlns:a16="http://schemas.microsoft.com/office/drawing/2014/main" id="{AC01C62B-B913-47FD-B54D-70C3EDE969B1}"/>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2430064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mn-cs"/>
              </a:rPr>
              <a:t> The Integrated National Qualifications Framework in Serbia has eight (8)  levels with 4 sublevels. The architecture of the NQFS and EQF is to the greatest extent identical at all levels, apart from the fact that in the NQFS levels 6 and 7 have two sublevels. two reasons: terminology- titles: tradition – professional qualifications and degree/salaries. </a:t>
            </a:r>
          </a:p>
          <a:p>
            <a:r>
              <a:rPr lang="en-GB" sz="1200" kern="1200" dirty="0">
                <a:solidFill>
                  <a:schemeClr val="tx1"/>
                </a:solidFill>
                <a:effectLst/>
                <a:latin typeface="+mn-lt"/>
                <a:ea typeface="MS PGothic" pitchFamily="34" charset="-128"/>
                <a:cs typeface="+mn-cs"/>
              </a:rPr>
              <a:t>The WG has analysed the statements of learning outcomes in NQFS and EQF and has reached the conclusion that NQF levels 1-5 essentially correspond to EQF levels of the same category, whereas the levels 5-8 with their corresponding sublevels could be related to EQF 5- 8 levels, taking into account the significance of the learning outcomes they are based on. </a:t>
            </a:r>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957884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223152F-5F5F-4A7C-8CD0-C587308810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A1F07FFA-EDD9-4E06-B478-3E0B2DBDBA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a:solidFill>
                  <a:schemeClr val="tx1"/>
                </a:solidFill>
                <a:effectLst/>
                <a:latin typeface="+mn-lt"/>
                <a:ea typeface="MS PGothic" pitchFamily="34" charset="-128"/>
                <a:cs typeface="+mn-cs"/>
              </a:rPr>
              <a:t> In the Republic of Serbia, a </a:t>
            </a:r>
            <a:r>
              <a:rPr lang="en-US" sz="1200" b="1" kern="1200" dirty="0">
                <a:solidFill>
                  <a:srgbClr val="FF0000"/>
                </a:solidFill>
                <a:effectLst/>
                <a:latin typeface="+mn-lt"/>
                <a:ea typeface="MS PGothic" pitchFamily="34" charset="-128"/>
                <a:cs typeface="+mn-cs"/>
              </a:rPr>
              <a:t>comprehensive</a:t>
            </a:r>
            <a:r>
              <a:rPr lang="en-US" sz="1200" kern="1200" dirty="0">
                <a:solidFill>
                  <a:schemeClr val="tx1"/>
                </a:solidFill>
                <a:effectLst/>
                <a:latin typeface="+mn-lt"/>
                <a:ea typeface="MS PGothic" pitchFamily="34" charset="-128"/>
                <a:cs typeface="+mn-cs"/>
              </a:rPr>
              <a:t>, integrated national qualifications framework has been established to cover all levels and types of qualifications, regardless of the way they are acquired (through formal or non-formal education, or informal learning – (life or work experience) and the age at which they are acquired ( young or adult);</a:t>
            </a:r>
            <a:r>
              <a:rPr lang="en-US" sz="1200" u="sng" kern="1200" dirty="0">
                <a:solidFill>
                  <a:srgbClr val="FF0000"/>
                </a:solidFill>
                <a:effectLst/>
                <a:latin typeface="+mn-lt"/>
                <a:ea typeface="MS PGothic" pitchFamily="34" charset="-128"/>
                <a:cs typeface="+mn-cs"/>
              </a:rPr>
              <a:t>the clarity of their interconnection</a:t>
            </a:r>
            <a:r>
              <a:rPr lang="en-US" u="sng" dirty="0">
                <a:solidFill>
                  <a:srgbClr val="FF0000"/>
                </a:solidFill>
                <a:effectLst/>
              </a:rPr>
              <a:t> </a:t>
            </a:r>
            <a:endParaRPr lang="en-US" altLang="en-US" u="sng" dirty="0">
              <a:solidFill>
                <a:srgbClr val="FF0000"/>
              </a:solidFill>
            </a:endParaRPr>
          </a:p>
        </p:txBody>
      </p:sp>
      <p:sp>
        <p:nvSpPr>
          <p:cNvPr id="30724" name="Footer Placeholder 4">
            <a:extLst>
              <a:ext uri="{FF2B5EF4-FFF2-40B4-BE49-F238E27FC236}">
                <a16:creationId xmlns:a16="http://schemas.microsoft.com/office/drawing/2014/main" id="{E2578D48-7C6A-4CB2-BF82-28F906FA1F2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
        <p:nvSpPr>
          <p:cNvPr id="30725" name="Header Placeholder 5">
            <a:extLst>
              <a:ext uri="{FF2B5EF4-FFF2-40B4-BE49-F238E27FC236}">
                <a16:creationId xmlns:a16="http://schemas.microsoft.com/office/drawing/2014/main" id="{F35266ED-0078-4255-BCD1-2EEA0C35B42E}"/>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Tree>
    <p:extLst>
      <p:ext uri="{BB962C8B-B14F-4D97-AF65-F5344CB8AC3E}">
        <p14:creationId xmlns:p14="http://schemas.microsoft.com/office/powerpoint/2010/main" val="4227495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Anchoring of learning outcomes based thinking in national curricula  ‚Paradigm shift towards learning outcomes‘, development and implementation of competence based teaching and learning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mn-cs"/>
              </a:rPr>
              <a:t>The first describes the qualification for a given level of study, respecting the Dublin Learning Outcome Descriptors for a given level of study. Second, referring to the study program, describe the outcome of the learning process as a compulsory element of the program, as well as the general and subject-specific competencies of graduates of a particular study program. </a:t>
            </a:r>
            <a:r>
              <a:rPr lang="en-GB" sz="1200" kern="1200" dirty="0">
                <a:solidFill>
                  <a:schemeClr val="tx1"/>
                </a:solidFill>
                <a:effectLst/>
                <a:latin typeface="+mn-lt"/>
                <a:ea typeface="MS PGothic" pitchFamily="34" charset="-128"/>
                <a:cs typeface="+mn-cs"/>
              </a:rPr>
              <a:t>It is laid down in Article 38 of the Law on Higher Education that a study programme shall determine learning outcomes in accordance with the law stipulated by the National Qualifications Framework. Standard 4 for the Accreditation of Higher Education Institutions defines knowledge, skills, abilities and attitudes descriptors for each level of higher education in alignment with the Dublin descriptors. Standard 4 for the accreditation of study programmes defines that by successfully completing a specific study programme, a student acquires relevant knowledge, skills, abilities and attitudes in accordance with the NQFS descriptors. The development of education/training programmes based on qualifications and learning outcomes standards enhances the quality of the learning process and mechanisms for monitoring, evaluation/validation of acquired knowledge and skills, i.e. </a:t>
            </a:r>
            <a:r>
              <a:rPr lang="en-GB" sz="1200" kern="1200">
                <a:solidFill>
                  <a:schemeClr val="tx1"/>
                </a:solidFill>
                <a:effectLst/>
                <a:latin typeface="+mn-lt"/>
                <a:ea typeface="MS PGothic" pitchFamily="34" charset="-128"/>
                <a:cs typeface="+mn-cs"/>
              </a:rPr>
              <a:t>competences. </a:t>
            </a:r>
            <a:endParaRPr lang="en-US" sz="1200" kern="1200" dirty="0">
              <a:solidFill>
                <a:schemeClr val="tx1"/>
              </a:solidFill>
              <a:effectLst/>
              <a:latin typeface="+mn-lt"/>
              <a:ea typeface="MS PGothic"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S PGothic" pitchFamily="34" charset="-128"/>
              <a:cs typeface="+mn-cs"/>
            </a:endParaRPr>
          </a:p>
          <a:p>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411184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mn-cs"/>
              </a:rPr>
              <a:t>Qualifications in the NQFS </a:t>
            </a:r>
            <a:r>
              <a:rPr lang="en-US" sz="1200" b="1" kern="1200" dirty="0">
                <a:solidFill>
                  <a:schemeClr val="tx1"/>
                </a:solidFill>
                <a:effectLst/>
                <a:latin typeface="+mn-lt"/>
                <a:ea typeface="MS PGothic" pitchFamily="34" charset="-128"/>
                <a:cs typeface="+mn-cs"/>
              </a:rPr>
              <a:t>are sorted by complexity </a:t>
            </a:r>
            <a:r>
              <a:rPr lang="en-US" sz="1200" kern="1200" dirty="0">
                <a:solidFill>
                  <a:schemeClr val="tx1"/>
                </a:solidFill>
                <a:effectLst/>
                <a:latin typeface="+mn-lt"/>
                <a:ea typeface="MS PGothic" pitchFamily="34" charset="-128"/>
                <a:cs typeface="+mn-cs"/>
              </a:rPr>
              <a:t>at levels and sublevels using level descriptors. In the NQFS, descriptions of knowledge, skills, abilities and attitudes statements, necessary for the job or further learning, are determined for each (sub) level of qualifications.</a:t>
            </a:r>
          </a:p>
          <a:p>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563634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elaboration</a:t>
            </a:r>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387043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3CF71527-7E61-49D8-AE1B-D609AA64ED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A7347522-0A02-4191-BF81-9DDF8D593D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Footer Placeholder 4">
            <a:extLst>
              <a:ext uri="{FF2B5EF4-FFF2-40B4-BE49-F238E27FC236}">
                <a16:creationId xmlns:a16="http://schemas.microsoft.com/office/drawing/2014/main" id="{C0F3BA10-3F7D-4EF6-96D8-36F6550AF034}"/>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
        <p:nvSpPr>
          <p:cNvPr id="35845" name="Header Placeholder 5">
            <a:extLst>
              <a:ext uri="{FF2B5EF4-FFF2-40B4-BE49-F238E27FC236}">
                <a16:creationId xmlns:a16="http://schemas.microsoft.com/office/drawing/2014/main" id="{5375A3A8-8644-4749-AEF0-FE9E88FE2EF8}"/>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Tree>
    <p:extLst>
      <p:ext uri="{BB962C8B-B14F-4D97-AF65-F5344CB8AC3E}">
        <p14:creationId xmlns:p14="http://schemas.microsoft.com/office/powerpoint/2010/main" val="690085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document, defined by the Law, methodology of development and procedure of adoption, institutions and bodies included, the whole process of planning, development, implementation and evaluation is QA. Learning outcomes are central elements</a:t>
            </a:r>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820903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groups of data, established in standardized format and structure </a:t>
            </a:r>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568368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63F4173-7A8B-48CD-A454-E0E23892E2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3C904CDF-DC0D-4D0F-949F-70FD94AECA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MS PGothic" pitchFamily="34" charset="-128"/>
                <a:cs typeface="+mn-cs"/>
              </a:rPr>
              <a:t>Qualifications regulated by the NQFS are nationally recognized and recorded in the NQFS Register. </a:t>
            </a:r>
          </a:p>
          <a:p>
            <a:pPr eaLnBrk="1" hangingPunct="1">
              <a:spcBef>
                <a:spcPct val="0"/>
              </a:spcBef>
            </a:pPr>
            <a:endParaRPr lang="en-US" altLang="en-US" dirty="0"/>
          </a:p>
        </p:txBody>
      </p:sp>
      <p:sp>
        <p:nvSpPr>
          <p:cNvPr id="39940" name="Footer Placeholder 4">
            <a:extLst>
              <a:ext uri="{FF2B5EF4-FFF2-40B4-BE49-F238E27FC236}">
                <a16:creationId xmlns:a16="http://schemas.microsoft.com/office/drawing/2014/main" id="{FE329743-5035-424D-ABEB-9993C3C7BF24}"/>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
        <p:nvSpPr>
          <p:cNvPr id="39941" name="Header Placeholder 5">
            <a:extLst>
              <a:ext uri="{FF2B5EF4-FFF2-40B4-BE49-F238E27FC236}">
                <a16:creationId xmlns:a16="http://schemas.microsoft.com/office/drawing/2014/main" id="{C7F6EEF7-AADD-4E6A-AB9B-67C0B9370D98}"/>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Tree>
    <p:extLst>
      <p:ext uri="{BB962C8B-B14F-4D97-AF65-F5344CB8AC3E}">
        <p14:creationId xmlns:p14="http://schemas.microsoft.com/office/powerpoint/2010/main" val="1483716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1C6B56E-028D-48F8-96C8-C98CC9A7AB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D0BD8516-D172-4C68-89BF-081BCE1290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Footer Placeholder 4">
            <a:extLst>
              <a:ext uri="{FF2B5EF4-FFF2-40B4-BE49-F238E27FC236}">
                <a16:creationId xmlns:a16="http://schemas.microsoft.com/office/drawing/2014/main" id="{457F2B78-B262-4CC8-B72D-3C1CF48BF086}"/>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
        <p:nvSpPr>
          <p:cNvPr id="41989" name="Header Placeholder 5">
            <a:extLst>
              <a:ext uri="{FF2B5EF4-FFF2-40B4-BE49-F238E27FC236}">
                <a16:creationId xmlns:a16="http://schemas.microsoft.com/office/drawing/2014/main" id="{1BB66A49-90C0-4A39-A8AB-145704492C8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Tree>
    <p:extLst>
      <p:ext uri="{BB962C8B-B14F-4D97-AF65-F5344CB8AC3E}">
        <p14:creationId xmlns:p14="http://schemas.microsoft.com/office/powerpoint/2010/main" val="396008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092896D6-80A4-4B38-8433-6DCCBA5BDA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98378F1-FD88-470A-86AF-AFEC295EF4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244" name="Footer Placeholder 4">
            <a:extLst>
              <a:ext uri="{FF2B5EF4-FFF2-40B4-BE49-F238E27FC236}">
                <a16:creationId xmlns:a16="http://schemas.microsoft.com/office/drawing/2014/main" id="{8FC45C5A-7BB0-44A5-80A5-1EA777CA1BDC}"/>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dirty="0">
              <a:cs typeface="Arial" panose="020B0604020202020204" pitchFamily="34" charset="0"/>
            </a:endParaRPr>
          </a:p>
        </p:txBody>
      </p:sp>
      <p:sp>
        <p:nvSpPr>
          <p:cNvPr id="10245" name="Header Placeholder 5">
            <a:extLst>
              <a:ext uri="{FF2B5EF4-FFF2-40B4-BE49-F238E27FC236}">
                <a16:creationId xmlns:a16="http://schemas.microsoft.com/office/drawing/2014/main" id="{01C6BAD9-2584-41BF-B6BF-41E4FABF118E}"/>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dirty="0">
              <a:cs typeface="Arial" panose="020B0604020202020204" pitchFamily="34" charset="0"/>
            </a:endParaRPr>
          </a:p>
        </p:txBody>
      </p:sp>
    </p:spTree>
    <p:extLst>
      <p:ext uri="{BB962C8B-B14F-4D97-AF65-F5344CB8AC3E}">
        <p14:creationId xmlns:p14="http://schemas.microsoft.com/office/powerpoint/2010/main" val="320387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solidFill>
                <a:prstClr val="black"/>
              </a:solidFill>
              <a:cs typeface="Arial" panose="020B0604020202020204" pitchFamily="34" charset="0"/>
            </a:endParaRPr>
          </a:p>
        </p:txBody>
      </p:sp>
      <p:sp>
        <p:nvSpPr>
          <p:cNvPr id="44037" name="Header Placeholder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109252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1028C78-1135-4BC4-AB95-44492621EC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0F16DB85-08CE-4168-AD70-3434C9F544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a:solidFill>
                  <a:schemeClr val="tx1"/>
                </a:solidFill>
                <a:effectLst/>
                <a:latin typeface="+mn-lt"/>
                <a:ea typeface="MS PGothic" pitchFamily="34" charset="-128"/>
                <a:cs typeface="+mn-cs"/>
              </a:rPr>
              <a:t>NQFS covers the processes and institutions (bodies, organizations) responsible for determining qualifications and standards of qualifications, ways and conditions for acquiring, comparing and recognizing qualifications, as well as other mechanisms for quality assurance.</a:t>
            </a:r>
            <a:endParaRPr lang="en-US" altLang="en-US" dirty="0"/>
          </a:p>
        </p:txBody>
      </p:sp>
      <p:sp>
        <p:nvSpPr>
          <p:cNvPr id="46084" name="Footer Placeholder 4">
            <a:extLst>
              <a:ext uri="{FF2B5EF4-FFF2-40B4-BE49-F238E27FC236}">
                <a16:creationId xmlns:a16="http://schemas.microsoft.com/office/drawing/2014/main" id="{042B0127-B30E-4850-AA3B-0DAE672748CE}"/>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
        <p:nvSpPr>
          <p:cNvPr id="46085" name="Header Placeholder 5">
            <a:extLst>
              <a:ext uri="{FF2B5EF4-FFF2-40B4-BE49-F238E27FC236}">
                <a16:creationId xmlns:a16="http://schemas.microsoft.com/office/drawing/2014/main" id="{4D07802D-E6E0-4DF8-A383-9F5980D9DDB0}"/>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Tree>
    <p:extLst>
      <p:ext uri="{BB962C8B-B14F-4D97-AF65-F5344CB8AC3E}">
        <p14:creationId xmlns:p14="http://schemas.microsoft.com/office/powerpoint/2010/main" val="2013467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E79678CD-21A2-479D-B80E-FF0B8049C6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53AEF172-D3F4-4C76-BC18-CCF056F070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Footer Placeholder 4">
            <a:extLst>
              <a:ext uri="{FF2B5EF4-FFF2-40B4-BE49-F238E27FC236}">
                <a16:creationId xmlns:a16="http://schemas.microsoft.com/office/drawing/2014/main" id="{C8E9F46A-3C0C-4274-97DF-96D1B7A692A7}"/>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
        <p:nvSpPr>
          <p:cNvPr id="48133" name="Header Placeholder 5">
            <a:extLst>
              <a:ext uri="{FF2B5EF4-FFF2-40B4-BE49-F238E27FC236}">
                <a16:creationId xmlns:a16="http://schemas.microsoft.com/office/drawing/2014/main" id="{391A2803-C4AE-4611-B5B1-604FBC50ED1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Tree>
    <p:extLst>
      <p:ext uri="{BB962C8B-B14F-4D97-AF65-F5344CB8AC3E}">
        <p14:creationId xmlns:p14="http://schemas.microsoft.com/office/powerpoint/2010/main" val="2664662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61BB970-ED36-4557-8A89-69E9813802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8145D973-9EE2-4CF5-8BBA-AB807F8662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Footer Placeholder 4">
            <a:extLst>
              <a:ext uri="{FF2B5EF4-FFF2-40B4-BE49-F238E27FC236}">
                <a16:creationId xmlns:a16="http://schemas.microsoft.com/office/drawing/2014/main" id="{7E6C3715-6AEF-497D-8F4F-52FC5F6DCF06}"/>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
        <p:nvSpPr>
          <p:cNvPr id="50181" name="Header Placeholder 5">
            <a:extLst>
              <a:ext uri="{FF2B5EF4-FFF2-40B4-BE49-F238E27FC236}">
                <a16:creationId xmlns:a16="http://schemas.microsoft.com/office/drawing/2014/main" id="{1BBB49F9-F4E6-489A-9551-6C76DCC48C5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Tree>
    <p:extLst>
      <p:ext uri="{BB962C8B-B14F-4D97-AF65-F5344CB8AC3E}">
        <p14:creationId xmlns:p14="http://schemas.microsoft.com/office/powerpoint/2010/main" val="2581022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Serbia started with preparation process  for referencing at the end of 2016, and in 2017 Inter - ministerial group adopted document NQFS as the basis for establish Law and referencing process, in 2018 Ministry as  NCP took over management of Referencing process. Plan of Activities was developed and National WG for Referencing NQFS to EQF was form.</a:t>
            </a:r>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344175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0EFD4237-BA44-404B-AA98-59BCBB6A7E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DA1BE2B-31A2-468D-880A-F8381C441B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Footer Placeholder 4">
            <a:extLst>
              <a:ext uri="{FF2B5EF4-FFF2-40B4-BE49-F238E27FC236}">
                <a16:creationId xmlns:a16="http://schemas.microsoft.com/office/drawing/2014/main" id="{F11F86C1-4B33-409D-A306-4F176CBC3F2F}"/>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
        <p:nvSpPr>
          <p:cNvPr id="53253" name="Header Placeholder 5">
            <a:extLst>
              <a:ext uri="{FF2B5EF4-FFF2-40B4-BE49-F238E27FC236}">
                <a16:creationId xmlns:a16="http://schemas.microsoft.com/office/drawing/2014/main" id="{EB7F0D52-AF7D-4720-92BF-EDC0DA74188C}"/>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Tree>
    <p:extLst>
      <p:ext uri="{BB962C8B-B14F-4D97-AF65-F5344CB8AC3E}">
        <p14:creationId xmlns:p14="http://schemas.microsoft.com/office/powerpoint/2010/main" val="55085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E83E6E8F-1641-410D-8185-B9683D4652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9A86AC6F-9293-4A0B-B5FB-CE46A9C455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292" name="Footer Placeholder 4">
            <a:extLst>
              <a:ext uri="{FF2B5EF4-FFF2-40B4-BE49-F238E27FC236}">
                <a16:creationId xmlns:a16="http://schemas.microsoft.com/office/drawing/2014/main" id="{0C937FCE-360B-464B-AFF7-44E6D29F91DB}"/>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dirty="0">
              <a:cs typeface="Arial" panose="020B0604020202020204" pitchFamily="34" charset="0"/>
            </a:endParaRPr>
          </a:p>
        </p:txBody>
      </p:sp>
      <p:sp>
        <p:nvSpPr>
          <p:cNvPr id="12293" name="Header Placeholder 5">
            <a:extLst>
              <a:ext uri="{FF2B5EF4-FFF2-40B4-BE49-F238E27FC236}">
                <a16:creationId xmlns:a16="http://schemas.microsoft.com/office/drawing/2014/main" id="{5D1DFF5B-B552-41C2-BB1F-5EAD623E4C3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dirty="0">
              <a:cs typeface="Arial" panose="020B0604020202020204" pitchFamily="34" charset="0"/>
            </a:endParaRPr>
          </a:p>
        </p:txBody>
      </p:sp>
    </p:spTree>
    <p:extLst>
      <p:ext uri="{BB962C8B-B14F-4D97-AF65-F5344CB8AC3E}">
        <p14:creationId xmlns:p14="http://schemas.microsoft.com/office/powerpoint/2010/main" val="899122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9C75AF5-0DF1-48DB-B387-1E3377F992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500895BF-EB04-4FBF-AF62-7A0F97586A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388" name="Footer Placeholder 4">
            <a:extLst>
              <a:ext uri="{FF2B5EF4-FFF2-40B4-BE49-F238E27FC236}">
                <a16:creationId xmlns:a16="http://schemas.microsoft.com/office/drawing/2014/main" id="{F0577E32-BBDF-4736-8EC4-43D32F9A9AD4}"/>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dirty="0">
              <a:cs typeface="Arial" panose="020B0604020202020204" pitchFamily="34" charset="0"/>
            </a:endParaRPr>
          </a:p>
        </p:txBody>
      </p:sp>
      <p:sp>
        <p:nvSpPr>
          <p:cNvPr id="16389" name="Header Placeholder 5">
            <a:extLst>
              <a:ext uri="{FF2B5EF4-FFF2-40B4-BE49-F238E27FC236}">
                <a16:creationId xmlns:a16="http://schemas.microsoft.com/office/drawing/2014/main" id="{53F70B0A-1BC8-4E48-94E9-9729BD2649D5}"/>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dirty="0">
              <a:cs typeface="Arial" panose="020B0604020202020204" pitchFamily="34" charset="0"/>
            </a:endParaRPr>
          </a:p>
        </p:txBody>
      </p:sp>
    </p:spTree>
    <p:extLst>
      <p:ext uri="{BB962C8B-B14F-4D97-AF65-F5344CB8AC3E}">
        <p14:creationId xmlns:p14="http://schemas.microsoft.com/office/powerpoint/2010/main" val="4177743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3C59D22-6DD3-4510-87BF-3DFE9D0096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0A4E6F5-8135-4707-BF90-AD4090EF08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Footer Placeholder 4">
            <a:extLst>
              <a:ext uri="{FF2B5EF4-FFF2-40B4-BE49-F238E27FC236}">
                <a16:creationId xmlns:a16="http://schemas.microsoft.com/office/drawing/2014/main" id="{E366F9CE-A542-4D25-94CD-B28A85ABFC0A}"/>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
        <p:nvSpPr>
          <p:cNvPr id="18437" name="Header Placeholder 5">
            <a:extLst>
              <a:ext uri="{FF2B5EF4-FFF2-40B4-BE49-F238E27FC236}">
                <a16:creationId xmlns:a16="http://schemas.microsoft.com/office/drawing/2014/main" id="{B5305D20-7EE0-4647-A8D8-3033557919AF}"/>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Tree>
    <p:extLst>
      <p:ext uri="{BB962C8B-B14F-4D97-AF65-F5344CB8AC3E}">
        <p14:creationId xmlns:p14="http://schemas.microsoft.com/office/powerpoint/2010/main" val="3678123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281948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started with reform process in VET and HE; long process of planning – policy and strategy implementation; in 2013 first document on NQF in VET</a:t>
            </a:r>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152576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operative phase – development of integrated NQFS base don the proposals from VET and HE frameworks.</a:t>
            </a:r>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814497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12350FE3-175E-4BA9-8DF4-D6999AEE7B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F3096C4-2C03-4111-86C9-BDC5CE69FE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Footer Placeholder 4">
            <a:extLst>
              <a:ext uri="{FF2B5EF4-FFF2-40B4-BE49-F238E27FC236}">
                <a16:creationId xmlns:a16="http://schemas.microsoft.com/office/drawing/2014/main" id="{055B5379-0F8A-4E5D-BF7A-79D97B06A93F}"/>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
        <p:nvSpPr>
          <p:cNvPr id="26629" name="Header Placeholder 5">
            <a:extLst>
              <a:ext uri="{FF2B5EF4-FFF2-40B4-BE49-F238E27FC236}">
                <a16:creationId xmlns:a16="http://schemas.microsoft.com/office/drawing/2014/main" id="{4844083F-085D-49B7-B35D-B8A4C1053339}"/>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Tree>
    <p:extLst>
      <p:ext uri="{BB962C8B-B14F-4D97-AF65-F5344CB8AC3E}">
        <p14:creationId xmlns:p14="http://schemas.microsoft.com/office/powerpoint/2010/main" val="3816826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030D43-A5A9-4BCD-B496-0FE14A5226BB}"/>
              </a:ext>
            </a:extLst>
          </p:cNvPr>
          <p:cNvSpPr>
            <a:spLocks noGrp="1"/>
          </p:cNvSpPr>
          <p:nvPr>
            <p:ph type="dt" sz="half" idx="10"/>
          </p:nvPr>
        </p:nvSpPr>
        <p:spPr/>
        <p:txBody>
          <a:bodyPr/>
          <a:lstStyle>
            <a:lvl1pPr>
              <a:defRPr/>
            </a:lvl1pPr>
          </a:lstStyle>
          <a:p>
            <a:pPr>
              <a:defRPr/>
            </a:pPr>
            <a:fld id="{E2B4448B-85E9-44A4-BAAB-E61A230A6B7F}" type="datetime1">
              <a:rPr lang="en-US"/>
              <a:pPr>
                <a:defRPr/>
              </a:pPr>
              <a:t>12/11/2019</a:t>
            </a:fld>
            <a:endParaRPr lang="en-US"/>
          </a:p>
        </p:txBody>
      </p:sp>
      <p:sp>
        <p:nvSpPr>
          <p:cNvPr id="5" name="Footer Placeholder 4">
            <a:extLst>
              <a:ext uri="{FF2B5EF4-FFF2-40B4-BE49-F238E27FC236}">
                <a16:creationId xmlns:a16="http://schemas.microsoft.com/office/drawing/2014/main" id="{EC7AC4BE-B656-4969-A514-5B2B205AF7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C06C76-C5C8-4FFD-9346-DFB3F0CF6A30}"/>
              </a:ext>
            </a:extLst>
          </p:cNvPr>
          <p:cNvSpPr>
            <a:spLocks noGrp="1"/>
          </p:cNvSpPr>
          <p:nvPr>
            <p:ph type="sldNum" sz="quarter" idx="12"/>
          </p:nvPr>
        </p:nvSpPr>
        <p:spPr/>
        <p:txBody>
          <a:bodyPr/>
          <a:lstStyle>
            <a:lvl1pPr>
              <a:defRPr/>
            </a:lvl1pPr>
          </a:lstStyle>
          <a:p>
            <a:pPr>
              <a:defRPr/>
            </a:pPr>
            <a:fld id="{EC957264-D597-4A90-B96C-BDFD6A8171F1}" type="slidenum">
              <a:rPr lang="en-US" altLang="en-US"/>
              <a:pPr>
                <a:defRPr/>
              </a:pPr>
              <a:t>‹#›</a:t>
            </a:fld>
            <a:endParaRPr lang="en-US" altLang="en-US"/>
          </a:p>
        </p:txBody>
      </p:sp>
    </p:spTree>
    <p:extLst>
      <p:ext uri="{BB962C8B-B14F-4D97-AF65-F5344CB8AC3E}">
        <p14:creationId xmlns:p14="http://schemas.microsoft.com/office/powerpoint/2010/main" val="390903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B7AC4A7-8DE7-41EA-AA7B-3AA2B7A70283}"/>
              </a:ext>
            </a:extLst>
          </p:cNvPr>
          <p:cNvSpPr>
            <a:spLocks noGrp="1"/>
          </p:cNvSpPr>
          <p:nvPr>
            <p:ph type="dt" sz="half" idx="10"/>
          </p:nvPr>
        </p:nvSpPr>
        <p:spPr/>
        <p:txBody>
          <a:bodyPr/>
          <a:lstStyle>
            <a:lvl1pPr>
              <a:defRPr/>
            </a:lvl1pPr>
          </a:lstStyle>
          <a:p>
            <a:pPr>
              <a:defRPr/>
            </a:pPr>
            <a:fld id="{0581E8DE-A2A8-4025-A6B0-F39E00640BE3}" type="datetime1">
              <a:rPr lang="en-US"/>
              <a:pPr>
                <a:defRPr/>
              </a:pPr>
              <a:t>12/11/2019</a:t>
            </a:fld>
            <a:endParaRPr lang="en-US"/>
          </a:p>
        </p:txBody>
      </p:sp>
      <p:sp>
        <p:nvSpPr>
          <p:cNvPr id="6" name="Footer Placeholder 4">
            <a:extLst>
              <a:ext uri="{FF2B5EF4-FFF2-40B4-BE49-F238E27FC236}">
                <a16:creationId xmlns:a16="http://schemas.microsoft.com/office/drawing/2014/main" id="{D43B5DCE-4CEC-4496-B2A9-1B54CF762F9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0FAD0C0-A68F-41CA-80D9-445013E07C59}"/>
              </a:ext>
            </a:extLst>
          </p:cNvPr>
          <p:cNvSpPr>
            <a:spLocks noGrp="1"/>
          </p:cNvSpPr>
          <p:nvPr>
            <p:ph type="sldNum" sz="quarter" idx="12"/>
          </p:nvPr>
        </p:nvSpPr>
        <p:spPr/>
        <p:txBody>
          <a:bodyPr/>
          <a:lstStyle>
            <a:lvl1pPr>
              <a:defRPr/>
            </a:lvl1pPr>
          </a:lstStyle>
          <a:p>
            <a:pPr>
              <a:defRPr/>
            </a:pPr>
            <a:fld id="{BA16EBF9-CF3A-4B1B-ABD9-2956B4094996}" type="slidenum">
              <a:rPr lang="en-US" altLang="en-US"/>
              <a:pPr>
                <a:defRPr/>
              </a:pPr>
              <a:t>‹#›</a:t>
            </a:fld>
            <a:endParaRPr lang="en-US" altLang="en-US"/>
          </a:p>
        </p:txBody>
      </p:sp>
    </p:spTree>
    <p:extLst>
      <p:ext uri="{BB962C8B-B14F-4D97-AF65-F5344CB8AC3E}">
        <p14:creationId xmlns:p14="http://schemas.microsoft.com/office/powerpoint/2010/main" val="27767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63A1AB-1A01-45DC-91C1-B742ABAFA0DE}"/>
              </a:ext>
            </a:extLst>
          </p:cNvPr>
          <p:cNvSpPr>
            <a:spLocks noGrp="1"/>
          </p:cNvSpPr>
          <p:nvPr>
            <p:ph type="dt" sz="half" idx="10"/>
          </p:nvPr>
        </p:nvSpPr>
        <p:spPr/>
        <p:txBody>
          <a:bodyPr/>
          <a:lstStyle>
            <a:lvl1pPr>
              <a:defRPr/>
            </a:lvl1pPr>
          </a:lstStyle>
          <a:p>
            <a:pPr>
              <a:defRPr/>
            </a:pPr>
            <a:fld id="{EC6AB039-A270-4E18-9245-5947C4630A70}" type="datetime1">
              <a:rPr lang="en-US"/>
              <a:pPr>
                <a:defRPr/>
              </a:pPr>
              <a:t>12/11/2019</a:t>
            </a:fld>
            <a:endParaRPr lang="en-US"/>
          </a:p>
        </p:txBody>
      </p:sp>
      <p:sp>
        <p:nvSpPr>
          <p:cNvPr id="5" name="Footer Placeholder 4">
            <a:extLst>
              <a:ext uri="{FF2B5EF4-FFF2-40B4-BE49-F238E27FC236}">
                <a16:creationId xmlns:a16="http://schemas.microsoft.com/office/drawing/2014/main" id="{E0709D79-561D-4C3A-9609-51D29B51D3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CB253C-78BE-428A-ACB5-BC6A9659C3CF}"/>
              </a:ext>
            </a:extLst>
          </p:cNvPr>
          <p:cNvSpPr>
            <a:spLocks noGrp="1"/>
          </p:cNvSpPr>
          <p:nvPr>
            <p:ph type="sldNum" sz="quarter" idx="12"/>
          </p:nvPr>
        </p:nvSpPr>
        <p:spPr/>
        <p:txBody>
          <a:bodyPr/>
          <a:lstStyle>
            <a:lvl1pPr>
              <a:defRPr/>
            </a:lvl1pPr>
          </a:lstStyle>
          <a:p>
            <a:pPr>
              <a:defRPr/>
            </a:pPr>
            <a:fld id="{4DE3834E-1E30-46F1-B11C-DB97AB74ECC9}" type="slidenum">
              <a:rPr lang="en-US" altLang="en-US"/>
              <a:pPr>
                <a:defRPr/>
              </a:pPr>
              <a:t>‹#›</a:t>
            </a:fld>
            <a:endParaRPr lang="en-US" altLang="en-US"/>
          </a:p>
        </p:txBody>
      </p:sp>
    </p:spTree>
    <p:extLst>
      <p:ext uri="{BB962C8B-B14F-4D97-AF65-F5344CB8AC3E}">
        <p14:creationId xmlns:p14="http://schemas.microsoft.com/office/powerpoint/2010/main" val="15921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7DA22B-68EF-4FAD-AF58-ADF2270F9B43}"/>
              </a:ext>
            </a:extLst>
          </p:cNvPr>
          <p:cNvSpPr>
            <a:spLocks noGrp="1"/>
          </p:cNvSpPr>
          <p:nvPr>
            <p:ph type="dt" sz="half" idx="10"/>
          </p:nvPr>
        </p:nvSpPr>
        <p:spPr/>
        <p:txBody>
          <a:bodyPr/>
          <a:lstStyle>
            <a:lvl1pPr>
              <a:defRPr/>
            </a:lvl1pPr>
          </a:lstStyle>
          <a:p>
            <a:pPr>
              <a:defRPr/>
            </a:pPr>
            <a:fld id="{3E20A5FE-A155-46B8-9E4F-B956860E9093}" type="datetime1">
              <a:rPr lang="en-US"/>
              <a:pPr>
                <a:defRPr/>
              </a:pPr>
              <a:t>12/11/2019</a:t>
            </a:fld>
            <a:endParaRPr lang="en-US"/>
          </a:p>
        </p:txBody>
      </p:sp>
      <p:sp>
        <p:nvSpPr>
          <p:cNvPr id="5" name="Footer Placeholder 4">
            <a:extLst>
              <a:ext uri="{FF2B5EF4-FFF2-40B4-BE49-F238E27FC236}">
                <a16:creationId xmlns:a16="http://schemas.microsoft.com/office/drawing/2014/main" id="{0C1C74A9-58A5-4CCE-BAD6-4CF7F62006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F380A38-0207-464A-8681-F46D077B5D22}"/>
              </a:ext>
            </a:extLst>
          </p:cNvPr>
          <p:cNvSpPr>
            <a:spLocks noGrp="1"/>
          </p:cNvSpPr>
          <p:nvPr>
            <p:ph type="sldNum" sz="quarter" idx="12"/>
          </p:nvPr>
        </p:nvSpPr>
        <p:spPr/>
        <p:txBody>
          <a:bodyPr/>
          <a:lstStyle>
            <a:lvl1pPr>
              <a:defRPr/>
            </a:lvl1pPr>
          </a:lstStyle>
          <a:p>
            <a:pPr>
              <a:defRPr/>
            </a:pPr>
            <a:fld id="{B2E6F2F2-43D0-420A-9698-E3F4C2AD8AE4}" type="slidenum">
              <a:rPr lang="en-US" altLang="en-US"/>
              <a:pPr>
                <a:defRPr/>
              </a:pPr>
              <a:t>‹#›</a:t>
            </a:fld>
            <a:endParaRPr lang="en-US" altLang="en-US"/>
          </a:p>
        </p:txBody>
      </p:sp>
    </p:spTree>
    <p:extLst>
      <p:ext uri="{BB962C8B-B14F-4D97-AF65-F5344CB8AC3E}">
        <p14:creationId xmlns:p14="http://schemas.microsoft.com/office/powerpoint/2010/main" val="680252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5B09C62-8FFA-4D93-9B29-092E447A63F6}" type="datetime1">
              <a:rPr lang="en-US"/>
              <a:pPr>
                <a:defRPr/>
              </a:pPr>
              <a:t>12/11/2019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A5184E-40AB-438A-98E7-D78FC7FD3750}" type="slidenum">
              <a:rPr lang="en-US" altLang="en-US"/>
              <a:pPr>
                <a:defRPr/>
              </a:pPr>
              <a:t>‹#›</a:t>
            </a:fld>
            <a:endParaRPr lang="en-US" altLang="en-US"/>
          </a:p>
        </p:txBody>
      </p:sp>
    </p:spTree>
    <p:extLst>
      <p:ext uri="{BB962C8B-B14F-4D97-AF65-F5344CB8AC3E}">
        <p14:creationId xmlns:p14="http://schemas.microsoft.com/office/powerpoint/2010/main" val="3618879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8" y="6985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574213"/>
          </a:xfrm>
        </p:spPr>
        <p:txBody>
          <a:bodyPr/>
          <a:lstStyle>
            <a:lvl1pPr algn="ct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838200" y="1005840"/>
            <a:ext cx="10515600" cy="5171123"/>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8BC8B933-ED12-42A3-AFB4-0E6605C11E2F}" type="datetime1">
              <a:rPr lang="en-US"/>
              <a:pPr>
                <a:defRPr/>
              </a:pPr>
              <a:t>12/11/2019</a:t>
            </a:fld>
            <a:endParaRPr lang="en-US"/>
          </a:p>
        </p:txBody>
      </p:sp>
      <p:sp>
        <p:nvSpPr>
          <p:cNvPr id="6" name="Slide Number Placeholder 5"/>
          <p:cNvSpPr>
            <a:spLocks noGrp="1"/>
          </p:cNvSpPr>
          <p:nvPr>
            <p:ph type="sldNum" sz="quarter" idx="11"/>
          </p:nvPr>
        </p:nvSpPr>
        <p:spPr/>
        <p:txBody>
          <a:bodyPr/>
          <a:lstStyle>
            <a:lvl1pPr>
              <a:defRPr/>
            </a:lvl1pPr>
          </a:lstStyle>
          <a:p>
            <a:pPr>
              <a:defRPr/>
            </a:pPr>
            <a:fld id="{1C43A35D-5AB3-470A-85DB-8680255DC6C3}" type="slidenum">
              <a:rPr lang="en-US" altLang="en-US"/>
              <a:pPr>
                <a:defRPr/>
              </a:pPr>
              <a:t>‹#›</a:t>
            </a:fld>
            <a:endParaRPr lang="en-US" altLang="en-US"/>
          </a:p>
        </p:txBody>
      </p:sp>
    </p:spTree>
    <p:extLst>
      <p:ext uri="{BB962C8B-B14F-4D97-AF65-F5344CB8AC3E}">
        <p14:creationId xmlns:p14="http://schemas.microsoft.com/office/powerpoint/2010/main" val="3705076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NOKS">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8" y="69850"/>
            <a:ext cx="49371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82313" y="69850"/>
            <a:ext cx="12636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665653"/>
          </a:xfrm>
        </p:spPr>
        <p:txBody>
          <a:bodyPr/>
          <a:lstStyle>
            <a:lvl1pPr algn="ct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838200" y="1122218"/>
            <a:ext cx="10515600" cy="5054745"/>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48A3FBF5-1540-4301-BC61-23BAA9B6281C}" type="datetime1">
              <a:rPr lang="en-US"/>
              <a:pPr>
                <a:defRPr/>
              </a:pPr>
              <a:t>12/11/2019</a:t>
            </a:fld>
            <a:endParaRPr lang="en-US"/>
          </a:p>
        </p:txBody>
      </p:sp>
      <p:sp>
        <p:nvSpPr>
          <p:cNvPr id="7" name="Slide Number Placeholder 5"/>
          <p:cNvSpPr>
            <a:spLocks noGrp="1"/>
          </p:cNvSpPr>
          <p:nvPr>
            <p:ph type="sldNum" sz="quarter" idx="11"/>
          </p:nvPr>
        </p:nvSpPr>
        <p:spPr/>
        <p:txBody>
          <a:bodyPr/>
          <a:lstStyle>
            <a:lvl1pPr>
              <a:defRPr/>
            </a:lvl1pPr>
          </a:lstStyle>
          <a:p>
            <a:pPr>
              <a:defRPr/>
            </a:pPr>
            <a:fld id="{AAF4A33A-DE2A-44B7-AA67-59F942D95F18}" type="slidenum">
              <a:rPr lang="en-US" altLang="en-US"/>
              <a:pPr>
                <a:defRPr/>
              </a:pPr>
              <a:t>‹#›</a:t>
            </a:fld>
            <a:endParaRPr lang="en-US" altLang="en-US"/>
          </a:p>
        </p:txBody>
      </p:sp>
    </p:spTree>
    <p:extLst>
      <p:ext uri="{BB962C8B-B14F-4D97-AF65-F5344CB8AC3E}">
        <p14:creationId xmlns:p14="http://schemas.microsoft.com/office/powerpoint/2010/main" val="448231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8" y="6985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82313" y="69850"/>
            <a:ext cx="12636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709738"/>
            <a:ext cx="10515600" cy="2852737"/>
          </a:xfrm>
        </p:spPr>
        <p:txBody>
          <a:bodyPr anchor="b"/>
          <a:lstStyle>
            <a:lvl1pPr algn="ctr">
              <a:defRPr sz="6000">
                <a:solidFill>
                  <a:srgbClr val="002060"/>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B96CE281-7101-4E50-932C-B4BDCF932E50}" type="datetime1">
              <a:rPr lang="en-US"/>
              <a:pPr>
                <a:defRPr/>
              </a:pPr>
              <a:t>12/11/2019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CBBC4B9-CC02-47E8-8C79-65EDDA76A121}" type="slidenum">
              <a:rPr lang="en-US" altLang="en-US"/>
              <a:pPr>
                <a:defRPr/>
              </a:pPr>
              <a:t>‹#›</a:t>
            </a:fld>
            <a:endParaRPr lang="en-US" altLang="en-US"/>
          </a:p>
        </p:txBody>
      </p:sp>
    </p:spTree>
    <p:extLst>
      <p:ext uri="{BB962C8B-B14F-4D97-AF65-F5344CB8AC3E}">
        <p14:creationId xmlns:p14="http://schemas.microsoft.com/office/powerpoint/2010/main" val="3525308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87163A9-8FDC-47D0-96EB-4EF179E8A0F0}" type="datetime1">
              <a:rPr lang="en-US"/>
              <a:pPr>
                <a:defRPr/>
              </a:pPr>
              <a:t>12/11/2019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4AE184-2ADF-4BF1-BAC8-EC7C28CCC935}" type="slidenum">
              <a:rPr lang="en-US" altLang="en-US"/>
              <a:pPr>
                <a:defRPr/>
              </a:pPr>
              <a:t>‹#›</a:t>
            </a:fld>
            <a:endParaRPr lang="en-US" altLang="en-US"/>
          </a:p>
        </p:txBody>
      </p:sp>
    </p:spTree>
    <p:extLst>
      <p:ext uri="{BB962C8B-B14F-4D97-AF65-F5344CB8AC3E}">
        <p14:creationId xmlns:p14="http://schemas.microsoft.com/office/powerpoint/2010/main" val="2809922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66E3AC7-735D-40EA-83BC-8DF03AA572C1}" type="datetime1">
              <a:rPr lang="en-US"/>
              <a:pPr>
                <a:defRPr/>
              </a:pPr>
              <a:t>12/11/2019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CF2056B-127A-4BD7-968C-7137933AF5BB}" type="slidenum">
              <a:rPr lang="en-US" altLang="en-US"/>
              <a:pPr>
                <a:defRPr/>
              </a:pPr>
              <a:t>‹#›</a:t>
            </a:fld>
            <a:endParaRPr lang="en-US" altLang="en-US"/>
          </a:p>
        </p:txBody>
      </p:sp>
    </p:spTree>
    <p:extLst>
      <p:ext uri="{BB962C8B-B14F-4D97-AF65-F5344CB8AC3E}">
        <p14:creationId xmlns:p14="http://schemas.microsoft.com/office/powerpoint/2010/main" val="3084155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BB62DB3-4BD3-4F22-AC25-8A866425077C}" type="datetime1">
              <a:rPr lang="en-US"/>
              <a:pPr>
                <a:defRPr/>
              </a:pPr>
              <a:t>12/11/2019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70B1186-C127-4B75-8E66-3FC64F087DB3}" type="slidenum">
              <a:rPr lang="en-US" altLang="en-US"/>
              <a:pPr>
                <a:defRPr/>
              </a:pPr>
              <a:t>‹#›</a:t>
            </a:fld>
            <a:endParaRPr lang="en-US" altLang="en-US"/>
          </a:p>
        </p:txBody>
      </p:sp>
    </p:spTree>
    <p:extLst>
      <p:ext uri="{BB962C8B-B14F-4D97-AF65-F5344CB8AC3E}">
        <p14:creationId xmlns:p14="http://schemas.microsoft.com/office/powerpoint/2010/main" val="3099211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35343CE6-8EBC-4729-930D-72747899A5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8" y="6985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574213"/>
          </a:xfrm>
        </p:spPr>
        <p:txBody>
          <a:bodyPr/>
          <a:lstStyle>
            <a:lvl1pPr algn="ct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838200" y="1005840"/>
            <a:ext cx="10515600" cy="5171123"/>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12EB5344-5EAF-457C-B486-BC46DB1586F4}"/>
              </a:ext>
            </a:extLst>
          </p:cNvPr>
          <p:cNvSpPr>
            <a:spLocks noGrp="1"/>
          </p:cNvSpPr>
          <p:nvPr>
            <p:ph type="dt" sz="half" idx="10"/>
          </p:nvPr>
        </p:nvSpPr>
        <p:spPr/>
        <p:txBody>
          <a:bodyPr/>
          <a:lstStyle>
            <a:lvl1pPr>
              <a:defRPr/>
            </a:lvl1pPr>
          </a:lstStyle>
          <a:p>
            <a:pPr>
              <a:defRPr/>
            </a:pPr>
            <a:fld id="{317CBD4B-88E4-44AF-A32E-1877762EB24B}" type="datetime1">
              <a:rPr lang="en-US"/>
              <a:pPr>
                <a:defRPr/>
              </a:pPr>
              <a:t>12/11/2019</a:t>
            </a:fld>
            <a:endParaRPr lang="en-US"/>
          </a:p>
        </p:txBody>
      </p:sp>
      <p:sp>
        <p:nvSpPr>
          <p:cNvPr id="6" name="Slide Number Placeholder 5">
            <a:extLst>
              <a:ext uri="{FF2B5EF4-FFF2-40B4-BE49-F238E27FC236}">
                <a16:creationId xmlns:a16="http://schemas.microsoft.com/office/drawing/2014/main" id="{295D004A-AC30-445E-BB2A-D472D257914E}"/>
              </a:ext>
            </a:extLst>
          </p:cNvPr>
          <p:cNvSpPr>
            <a:spLocks noGrp="1"/>
          </p:cNvSpPr>
          <p:nvPr>
            <p:ph type="sldNum" sz="quarter" idx="11"/>
          </p:nvPr>
        </p:nvSpPr>
        <p:spPr/>
        <p:txBody>
          <a:bodyPr/>
          <a:lstStyle>
            <a:lvl1pPr>
              <a:defRPr/>
            </a:lvl1pPr>
          </a:lstStyle>
          <a:p>
            <a:pPr>
              <a:defRPr/>
            </a:pPr>
            <a:fld id="{B578CBA2-F7B9-4AF4-B9C2-F4BF2A62F49E}" type="slidenum">
              <a:rPr lang="en-US" altLang="en-US"/>
              <a:pPr>
                <a:defRPr/>
              </a:pPr>
              <a:t>‹#›</a:t>
            </a:fld>
            <a:endParaRPr lang="en-US" altLang="en-US"/>
          </a:p>
        </p:txBody>
      </p:sp>
    </p:spTree>
    <p:extLst>
      <p:ext uri="{BB962C8B-B14F-4D97-AF65-F5344CB8AC3E}">
        <p14:creationId xmlns:p14="http://schemas.microsoft.com/office/powerpoint/2010/main" val="1558305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ECB3C4-9CF8-433F-96AC-0FB990D96CE8}" type="datetime1">
              <a:rPr lang="en-US"/>
              <a:pPr>
                <a:defRPr/>
              </a:pPr>
              <a:t>12/11/2019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897DA0D-ECCC-478C-B438-1E45C4841C4C}" type="slidenum">
              <a:rPr lang="en-US" altLang="en-US"/>
              <a:pPr>
                <a:defRPr/>
              </a:pPr>
              <a:t>‹#›</a:t>
            </a:fld>
            <a:endParaRPr lang="en-US" altLang="en-US"/>
          </a:p>
        </p:txBody>
      </p:sp>
    </p:spTree>
    <p:extLst>
      <p:ext uri="{BB962C8B-B14F-4D97-AF65-F5344CB8AC3E}">
        <p14:creationId xmlns:p14="http://schemas.microsoft.com/office/powerpoint/2010/main" val="2135939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B84303C-CC54-4972-83B2-A9F6BFEA1C4B}" type="datetime1">
              <a:rPr lang="en-US"/>
              <a:pPr>
                <a:defRPr/>
              </a:pPr>
              <a:t>12/11/2019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540579-8BA2-4E31-8279-3FF1A0D0F8B5}" type="slidenum">
              <a:rPr lang="en-US" altLang="en-US"/>
              <a:pPr>
                <a:defRPr/>
              </a:pPr>
              <a:t>‹#›</a:t>
            </a:fld>
            <a:endParaRPr lang="en-US" altLang="en-US"/>
          </a:p>
        </p:txBody>
      </p:sp>
    </p:spTree>
    <p:extLst>
      <p:ext uri="{BB962C8B-B14F-4D97-AF65-F5344CB8AC3E}">
        <p14:creationId xmlns:p14="http://schemas.microsoft.com/office/powerpoint/2010/main" val="1348594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B9B40AB-60BE-4CB5-8E14-F1AA9E66DF54}" type="datetime1">
              <a:rPr lang="en-US"/>
              <a:pPr>
                <a:defRPr/>
              </a:pPr>
              <a:t>12/11/2019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B40329-C0CF-4768-99BC-9E93C23CFE18}" type="slidenum">
              <a:rPr lang="en-US" altLang="en-US"/>
              <a:pPr>
                <a:defRPr/>
              </a:pPr>
              <a:t>‹#›</a:t>
            </a:fld>
            <a:endParaRPr lang="en-US" altLang="en-US"/>
          </a:p>
        </p:txBody>
      </p:sp>
    </p:spTree>
    <p:extLst>
      <p:ext uri="{BB962C8B-B14F-4D97-AF65-F5344CB8AC3E}">
        <p14:creationId xmlns:p14="http://schemas.microsoft.com/office/powerpoint/2010/main" val="3958800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017D073-EC83-40FC-941E-6C1691CE8F11}" type="datetime1">
              <a:rPr lang="en-US"/>
              <a:pPr>
                <a:defRPr/>
              </a:pPr>
              <a:t>12/11/2019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F273B2-2CCC-41F0-BEE2-2AF349E147EB}" type="slidenum">
              <a:rPr lang="en-US" altLang="en-US"/>
              <a:pPr>
                <a:defRPr/>
              </a:pPr>
              <a:t>‹#›</a:t>
            </a:fld>
            <a:endParaRPr lang="en-US" altLang="en-US"/>
          </a:p>
        </p:txBody>
      </p:sp>
    </p:spTree>
    <p:extLst>
      <p:ext uri="{BB962C8B-B14F-4D97-AF65-F5344CB8AC3E}">
        <p14:creationId xmlns:p14="http://schemas.microsoft.com/office/powerpoint/2010/main" val="3438359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788D60-5BF1-4F2C-94C3-15A0F00F862B}" type="datetime1">
              <a:rPr lang="en-US"/>
              <a:pPr>
                <a:defRPr/>
              </a:pPr>
              <a:t>12/11/2019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D03CD0-8635-49DE-B8D8-1D8324728B2F}" type="slidenum">
              <a:rPr lang="en-US" altLang="en-US"/>
              <a:pPr>
                <a:defRPr/>
              </a:pPr>
              <a:t>‹#›</a:t>
            </a:fld>
            <a:endParaRPr lang="en-US" altLang="en-US"/>
          </a:p>
        </p:txBody>
      </p:sp>
    </p:spTree>
    <p:extLst>
      <p:ext uri="{BB962C8B-B14F-4D97-AF65-F5344CB8AC3E}">
        <p14:creationId xmlns:p14="http://schemas.microsoft.com/office/powerpoint/2010/main" val="187789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KS">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3C6CB8E-CB90-4ABD-8552-BEDB8ECDBF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8" y="69850"/>
            <a:ext cx="49371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74B3D961-648C-4C8F-B850-ACA4FE1DE09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82313" y="69850"/>
            <a:ext cx="12636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665653"/>
          </a:xfrm>
        </p:spPr>
        <p:txBody>
          <a:bodyPr/>
          <a:lstStyle>
            <a:lvl1pPr algn="ct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838200" y="1122218"/>
            <a:ext cx="10515600" cy="5054745"/>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819C0F03-8A89-41EB-B5C4-B770363AF9B1}"/>
              </a:ext>
            </a:extLst>
          </p:cNvPr>
          <p:cNvSpPr>
            <a:spLocks noGrp="1"/>
          </p:cNvSpPr>
          <p:nvPr>
            <p:ph type="dt" sz="half" idx="10"/>
          </p:nvPr>
        </p:nvSpPr>
        <p:spPr/>
        <p:txBody>
          <a:bodyPr/>
          <a:lstStyle>
            <a:lvl1pPr>
              <a:defRPr/>
            </a:lvl1pPr>
          </a:lstStyle>
          <a:p>
            <a:pPr>
              <a:defRPr/>
            </a:pPr>
            <a:fld id="{9697B8A1-0561-4DC1-A3A0-A35D57B41230}" type="datetime1">
              <a:rPr lang="en-US"/>
              <a:pPr>
                <a:defRPr/>
              </a:pPr>
              <a:t>12/11/2019</a:t>
            </a:fld>
            <a:endParaRPr lang="en-US"/>
          </a:p>
        </p:txBody>
      </p:sp>
      <p:sp>
        <p:nvSpPr>
          <p:cNvPr id="7" name="Slide Number Placeholder 5">
            <a:extLst>
              <a:ext uri="{FF2B5EF4-FFF2-40B4-BE49-F238E27FC236}">
                <a16:creationId xmlns:a16="http://schemas.microsoft.com/office/drawing/2014/main" id="{59DDA443-1BDB-4181-BCE8-FE0E6DBD1788}"/>
              </a:ext>
            </a:extLst>
          </p:cNvPr>
          <p:cNvSpPr>
            <a:spLocks noGrp="1"/>
          </p:cNvSpPr>
          <p:nvPr>
            <p:ph type="sldNum" sz="quarter" idx="11"/>
          </p:nvPr>
        </p:nvSpPr>
        <p:spPr/>
        <p:txBody>
          <a:bodyPr/>
          <a:lstStyle>
            <a:lvl1pPr>
              <a:defRPr/>
            </a:lvl1pPr>
          </a:lstStyle>
          <a:p>
            <a:pPr>
              <a:defRPr/>
            </a:pPr>
            <a:fld id="{C1F8FA23-724F-4AD8-B498-1513BB2260ED}" type="slidenum">
              <a:rPr lang="en-US" altLang="en-US"/>
              <a:pPr>
                <a:defRPr/>
              </a:pPr>
              <a:t>‹#›</a:t>
            </a:fld>
            <a:endParaRPr lang="en-US" altLang="en-US"/>
          </a:p>
        </p:txBody>
      </p:sp>
    </p:spTree>
    <p:extLst>
      <p:ext uri="{BB962C8B-B14F-4D97-AF65-F5344CB8AC3E}">
        <p14:creationId xmlns:p14="http://schemas.microsoft.com/office/powerpoint/2010/main" val="1373595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C87CC7C-B701-41E1-AE8A-9686E5AF05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8" y="6985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A4476311-A2B8-472E-84B9-DFFCE7CFDC8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82313" y="69850"/>
            <a:ext cx="12636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709738"/>
            <a:ext cx="10515600" cy="2852737"/>
          </a:xfrm>
        </p:spPr>
        <p:txBody>
          <a:bodyPr anchor="b"/>
          <a:lstStyle>
            <a:lvl1pPr algn="ctr">
              <a:defRPr sz="6000">
                <a:solidFill>
                  <a:srgbClr val="002060"/>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DC0F236D-CF38-4332-8F29-BBE130CCA82F}"/>
              </a:ext>
            </a:extLst>
          </p:cNvPr>
          <p:cNvSpPr>
            <a:spLocks noGrp="1"/>
          </p:cNvSpPr>
          <p:nvPr>
            <p:ph type="dt" sz="half" idx="10"/>
          </p:nvPr>
        </p:nvSpPr>
        <p:spPr/>
        <p:txBody>
          <a:bodyPr/>
          <a:lstStyle>
            <a:lvl1pPr>
              <a:defRPr/>
            </a:lvl1pPr>
          </a:lstStyle>
          <a:p>
            <a:pPr>
              <a:defRPr/>
            </a:pPr>
            <a:fld id="{05421268-A3D7-4CBC-8C35-7F10994E6212}" type="datetime1">
              <a:rPr lang="en-US"/>
              <a:pPr>
                <a:defRPr/>
              </a:pPr>
              <a:t>12/11/2019</a:t>
            </a:fld>
            <a:endParaRPr lang="en-US"/>
          </a:p>
        </p:txBody>
      </p:sp>
      <p:sp>
        <p:nvSpPr>
          <p:cNvPr id="7" name="Footer Placeholder 4">
            <a:extLst>
              <a:ext uri="{FF2B5EF4-FFF2-40B4-BE49-F238E27FC236}">
                <a16:creationId xmlns:a16="http://schemas.microsoft.com/office/drawing/2014/main" id="{E481DECB-FE6C-45CC-BFEA-144CF0C5495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62FA588C-048D-4748-A7FF-507F2E2E7797}"/>
              </a:ext>
            </a:extLst>
          </p:cNvPr>
          <p:cNvSpPr>
            <a:spLocks noGrp="1"/>
          </p:cNvSpPr>
          <p:nvPr>
            <p:ph type="sldNum" sz="quarter" idx="12"/>
          </p:nvPr>
        </p:nvSpPr>
        <p:spPr/>
        <p:txBody>
          <a:bodyPr/>
          <a:lstStyle>
            <a:lvl1pPr>
              <a:defRPr/>
            </a:lvl1pPr>
          </a:lstStyle>
          <a:p>
            <a:pPr>
              <a:defRPr/>
            </a:pPr>
            <a:fld id="{BBB70F70-7A0D-43B3-85C2-ED4985250443}" type="slidenum">
              <a:rPr lang="en-US" altLang="en-US"/>
              <a:pPr>
                <a:defRPr/>
              </a:pPr>
              <a:t>‹#›</a:t>
            </a:fld>
            <a:endParaRPr lang="en-US" altLang="en-US"/>
          </a:p>
        </p:txBody>
      </p:sp>
    </p:spTree>
    <p:extLst>
      <p:ext uri="{BB962C8B-B14F-4D97-AF65-F5344CB8AC3E}">
        <p14:creationId xmlns:p14="http://schemas.microsoft.com/office/powerpoint/2010/main" val="3020066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CBB6774-6667-42C3-B1B2-2E17B4DBC6A9}"/>
              </a:ext>
            </a:extLst>
          </p:cNvPr>
          <p:cNvSpPr>
            <a:spLocks noGrp="1"/>
          </p:cNvSpPr>
          <p:nvPr>
            <p:ph type="dt" sz="half" idx="10"/>
          </p:nvPr>
        </p:nvSpPr>
        <p:spPr/>
        <p:txBody>
          <a:bodyPr/>
          <a:lstStyle>
            <a:lvl1pPr>
              <a:defRPr/>
            </a:lvl1pPr>
          </a:lstStyle>
          <a:p>
            <a:pPr>
              <a:defRPr/>
            </a:pPr>
            <a:fld id="{EB0108BE-4A5D-4F62-90D8-530E1D4E4DDA}" type="datetime1">
              <a:rPr lang="en-US"/>
              <a:pPr>
                <a:defRPr/>
              </a:pPr>
              <a:t>12/11/2019</a:t>
            </a:fld>
            <a:endParaRPr lang="en-US"/>
          </a:p>
        </p:txBody>
      </p:sp>
      <p:sp>
        <p:nvSpPr>
          <p:cNvPr id="6" name="Footer Placeholder 4">
            <a:extLst>
              <a:ext uri="{FF2B5EF4-FFF2-40B4-BE49-F238E27FC236}">
                <a16:creationId xmlns:a16="http://schemas.microsoft.com/office/drawing/2014/main" id="{C4E9C4B6-0C88-43F5-BD9B-17D424C846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967E2B1-4BA4-4AFF-B352-89AA59118902}"/>
              </a:ext>
            </a:extLst>
          </p:cNvPr>
          <p:cNvSpPr>
            <a:spLocks noGrp="1"/>
          </p:cNvSpPr>
          <p:nvPr>
            <p:ph type="sldNum" sz="quarter" idx="12"/>
          </p:nvPr>
        </p:nvSpPr>
        <p:spPr/>
        <p:txBody>
          <a:bodyPr/>
          <a:lstStyle>
            <a:lvl1pPr>
              <a:defRPr/>
            </a:lvl1pPr>
          </a:lstStyle>
          <a:p>
            <a:pPr>
              <a:defRPr/>
            </a:pPr>
            <a:fld id="{48F62EF7-7A42-4313-85DE-41800580C9BB}" type="slidenum">
              <a:rPr lang="en-US" altLang="en-US"/>
              <a:pPr>
                <a:defRPr/>
              </a:pPr>
              <a:t>‹#›</a:t>
            </a:fld>
            <a:endParaRPr lang="en-US" altLang="en-US"/>
          </a:p>
        </p:txBody>
      </p:sp>
    </p:spTree>
    <p:extLst>
      <p:ext uri="{BB962C8B-B14F-4D97-AF65-F5344CB8AC3E}">
        <p14:creationId xmlns:p14="http://schemas.microsoft.com/office/powerpoint/2010/main" val="4016362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1794F31-410C-46E6-92D6-E14658268748}"/>
              </a:ext>
            </a:extLst>
          </p:cNvPr>
          <p:cNvSpPr>
            <a:spLocks noGrp="1"/>
          </p:cNvSpPr>
          <p:nvPr>
            <p:ph type="dt" sz="half" idx="10"/>
          </p:nvPr>
        </p:nvSpPr>
        <p:spPr/>
        <p:txBody>
          <a:bodyPr/>
          <a:lstStyle>
            <a:lvl1pPr>
              <a:defRPr/>
            </a:lvl1pPr>
          </a:lstStyle>
          <a:p>
            <a:pPr>
              <a:defRPr/>
            </a:pPr>
            <a:fld id="{BCA7B4BE-0564-4668-846E-C2786D8FFB39}" type="datetime1">
              <a:rPr lang="en-US"/>
              <a:pPr>
                <a:defRPr/>
              </a:pPr>
              <a:t>12/11/2019</a:t>
            </a:fld>
            <a:endParaRPr lang="en-US"/>
          </a:p>
        </p:txBody>
      </p:sp>
      <p:sp>
        <p:nvSpPr>
          <p:cNvPr id="8" name="Footer Placeholder 4">
            <a:extLst>
              <a:ext uri="{FF2B5EF4-FFF2-40B4-BE49-F238E27FC236}">
                <a16:creationId xmlns:a16="http://schemas.microsoft.com/office/drawing/2014/main" id="{8F7F37E0-8194-4AFF-B339-17FB373DE55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1F1186A-C78E-4A4E-8686-306A6F4BF639}"/>
              </a:ext>
            </a:extLst>
          </p:cNvPr>
          <p:cNvSpPr>
            <a:spLocks noGrp="1"/>
          </p:cNvSpPr>
          <p:nvPr>
            <p:ph type="sldNum" sz="quarter" idx="12"/>
          </p:nvPr>
        </p:nvSpPr>
        <p:spPr/>
        <p:txBody>
          <a:bodyPr/>
          <a:lstStyle>
            <a:lvl1pPr>
              <a:defRPr/>
            </a:lvl1pPr>
          </a:lstStyle>
          <a:p>
            <a:pPr>
              <a:defRPr/>
            </a:pPr>
            <a:fld id="{186276D5-1990-4E29-8CC4-7A31E7B46D15}" type="slidenum">
              <a:rPr lang="en-US" altLang="en-US"/>
              <a:pPr>
                <a:defRPr/>
              </a:pPr>
              <a:t>‹#›</a:t>
            </a:fld>
            <a:endParaRPr lang="en-US" altLang="en-US"/>
          </a:p>
        </p:txBody>
      </p:sp>
    </p:spTree>
    <p:extLst>
      <p:ext uri="{BB962C8B-B14F-4D97-AF65-F5344CB8AC3E}">
        <p14:creationId xmlns:p14="http://schemas.microsoft.com/office/powerpoint/2010/main" val="3829962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D3E374E-BB20-4203-80C6-162CCF9AFB97}"/>
              </a:ext>
            </a:extLst>
          </p:cNvPr>
          <p:cNvSpPr>
            <a:spLocks noGrp="1"/>
          </p:cNvSpPr>
          <p:nvPr>
            <p:ph type="dt" sz="half" idx="10"/>
          </p:nvPr>
        </p:nvSpPr>
        <p:spPr/>
        <p:txBody>
          <a:bodyPr/>
          <a:lstStyle>
            <a:lvl1pPr>
              <a:defRPr/>
            </a:lvl1pPr>
          </a:lstStyle>
          <a:p>
            <a:pPr>
              <a:defRPr/>
            </a:pPr>
            <a:fld id="{C492A294-9DAE-41F7-BD0E-6FA9C67EA3D4}" type="datetime1">
              <a:rPr lang="en-US"/>
              <a:pPr>
                <a:defRPr/>
              </a:pPr>
              <a:t>12/11/2019</a:t>
            </a:fld>
            <a:endParaRPr lang="en-US"/>
          </a:p>
        </p:txBody>
      </p:sp>
      <p:sp>
        <p:nvSpPr>
          <p:cNvPr id="4" name="Footer Placeholder 4">
            <a:extLst>
              <a:ext uri="{FF2B5EF4-FFF2-40B4-BE49-F238E27FC236}">
                <a16:creationId xmlns:a16="http://schemas.microsoft.com/office/drawing/2014/main" id="{D33A3C93-A9D5-454E-92E9-6FBDE293B45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4AFAC7C-43E0-4802-A55C-A72F4F5E6ABE}"/>
              </a:ext>
            </a:extLst>
          </p:cNvPr>
          <p:cNvSpPr>
            <a:spLocks noGrp="1"/>
          </p:cNvSpPr>
          <p:nvPr>
            <p:ph type="sldNum" sz="quarter" idx="12"/>
          </p:nvPr>
        </p:nvSpPr>
        <p:spPr/>
        <p:txBody>
          <a:bodyPr/>
          <a:lstStyle>
            <a:lvl1pPr>
              <a:defRPr/>
            </a:lvl1pPr>
          </a:lstStyle>
          <a:p>
            <a:pPr>
              <a:defRPr/>
            </a:pPr>
            <a:fld id="{DB4696CF-84DC-4E2F-AD93-336A2B7A56A2}" type="slidenum">
              <a:rPr lang="en-US" altLang="en-US"/>
              <a:pPr>
                <a:defRPr/>
              </a:pPr>
              <a:t>‹#›</a:t>
            </a:fld>
            <a:endParaRPr lang="en-US" altLang="en-US"/>
          </a:p>
        </p:txBody>
      </p:sp>
    </p:spTree>
    <p:extLst>
      <p:ext uri="{BB962C8B-B14F-4D97-AF65-F5344CB8AC3E}">
        <p14:creationId xmlns:p14="http://schemas.microsoft.com/office/powerpoint/2010/main" val="384726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B338126-073B-44C2-BF94-B77650C4DED0}"/>
              </a:ext>
            </a:extLst>
          </p:cNvPr>
          <p:cNvSpPr>
            <a:spLocks noGrp="1"/>
          </p:cNvSpPr>
          <p:nvPr>
            <p:ph type="dt" sz="half" idx="10"/>
          </p:nvPr>
        </p:nvSpPr>
        <p:spPr/>
        <p:txBody>
          <a:bodyPr/>
          <a:lstStyle>
            <a:lvl1pPr>
              <a:defRPr/>
            </a:lvl1pPr>
          </a:lstStyle>
          <a:p>
            <a:pPr>
              <a:defRPr/>
            </a:pPr>
            <a:fld id="{CDF43986-4FE4-4080-B472-29A91531A5A7}" type="datetime1">
              <a:rPr lang="en-US"/>
              <a:pPr>
                <a:defRPr/>
              </a:pPr>
              <a:t>12/11/2019</a:t>
            </a:fld>
            <a:endParaRPr lang="en-US"/>
          </a:p>
        </p:txBody>
      </p:sp>
      <p:sp>
        <p:nvSpPr>
          <p:cNvPr id="3" name="Footer Placeholder 4">
            <a:extLst>
              <a:ext uri="{FF2B5EF4-FFF2-40B4-BE49-F238E27FC236}">
                <a16:creationId xmlns:a16="http://schemas.microsoft.com/office/drawing/2014/main" id="{6BCF6DA3-04B2-4902-B39B-7F79CD4CE97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C23D23A-AB7E-4ACD-A516-DEA93046A0F9}"/>
              </a:ext>
            </a:extLst>
          </p:cNvPr>
          <p:cNvSpPr>
            <a:spLocks noGrp="1"/>
          </p:cNvSpPr>
          <p:nvPr>
            <p:ph type="sldNum" sz="quarter" idx="12"/>
          </p:nvPr>
        </p:nvSpPr>
        <p:spPr/>
        <p:txBody>
          <a:bodyPr/>
          <a:lstStyle>
            <a:lvl1pPr>
              <a:defRPr/>
            </a:lvl1pPr>
          </a:lstStyle>
          <a:p>
            <a:pPr>
              <a:defRPr/>
            </a:pPr>
            <a:fld id="{A7EDD7B0-B5AE-4800-B6AA-521FA34B4E89}" type="slidenum">
              <a:rPr lang="en-US" altLang="en-US"/>
              <a:pPr>
                <a:defRPr/>
              </a:pPr>
              <a:t>‹#›</a:t>
            </a:fld>
            <a:endParaRPr lang="en-US" altLang="en-US"/>
          </a:p>
        </p:txBody>
      </p:sp>
    </p:spTree>
    <p:extLst>
      <p:ext uri="{BB962C8B-B14F-4D97-AF65-F5344CB8AC3E}">
        <p14:creationId xmlns:p14="http://schemas.microsoft.com/office/powerpoint/2010/main" val="2255591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11EE2E5-C280-4C37-8AB9-A46B65E063B0}"/>
              </a:ext>
            </a:extLst>
          </p:cNvPr>
          <p:cNvSpPr>
            <a:spLocks noGrp="1"/>
          </p:cNvSpPr>
          <p:nvPr>
            <p:ph type="dt" sz="half" idx="10"/>
          </p:nvPr>
        </p:nvSpPr>
        <p:spPr/>
        <p:txBody>
          <a:bodyPr/>
          <a:lstStyle>
            <a:lvl1pPr>
              <a:defRPr/>
            </a:lvl1pPr>
          </a:lstStyle>
          <a:p>
            <a:pPr>
              <a:defRPr/>
            </a:pPr>
            <a:fld id="{8B40FA6A-B55C-4901-8154-FB09F2B8A56A}" type="datetime1">
              <a:rPr lang="en-US"/>
              <a:pPr>
                <a:defRPr/>
              </a:pPr>
              <a:t>12/11/2019</a:t>
            </a:fld>
            <a:endParaRPr lang="en-US"/>
          </a:p>
        </p:txBody>
      </p:sp>
      <p:sp>
        <p:nvSpPr>
          <p:cNvPr id="6" name="Footer Placeholder 4">
            <a:extLst>
              <a:ext uri="{FF2B5EF4-FFF2-40B4-BE49-F238E27FC236}">
                <a16:creationId xmlns:a16="http://schemas.microsoft.com/office/drawing/2014/main" id="{BF6547C3-207A-4944-83BE-4E0AA49B156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197416-00EE-40A5-9799-935A1007EB2D}"/>
              </a:ext>
            </a:extLst>
          </p:cNvPr>
          <p:cNvSpPr>
            <a:spLocks noGrp="1"/>
          </p:cNvSpPr>
          <p:nvPr>
            <p:ph type="sldNum" sz="quarter" idx="12"/>
          </p:nvPr>
        </p:nvSpPr>
        <p:spPr/>
        <p:txBody>
          <a:bodyPr/>
          <a:lstStyle>
            <a:lvl1pPr>
              <a:defRPr/>
            </a:lvl1pPr>
          </a:lstStyle>
          <a:p>
            <a:pPr>
              <a:defRPr/>
            </a:pPr>
            <a:fld id="{6491FCAA-5162-4CDE-B7BD-FD9392176BDB}" type="slidenum">
              <a:rPr lang="en-US" altLang="en-US"/>
              <a:pPr>
                <a:defRPr/>
              </a:pPr>
              <a:t>‹#›</a:t>
            </a:fld>
            <a:endParaRPr lang="en-US" altLang="en-US"/>
          </a:p>
        </p:txBody>
      </p:sp>
    </p:spTree>
    <p:extLst>
      <p:ext uri="{BB962C8B-B14F-4D97-AF65-F5344CB8AC3E}">
        <p14:creationId xmlns:p14="http://schemas.microsoft.com/office/powerpoint/2010/main" val="95606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8CCAFF6-9D66-4E53-B355-07C41F4F7788}"/>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D8B292F-D53B-418B-B2F5-942C9F2CD68A}"/>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E58C8BC-917F-4B4A-8915-CB98BF4A295E}"/>
              </a:ext>
            </a:extLst>
          </p:cNvPr>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ＭＳ Ｐゴシック" panose="020B0600070205080204" pitchFamily="34" charset="-128"/>
              </a:defRPr>
            </a:lvl1pPr>
          </a:lstStyle>
          <a:p>
            <a:pPr>
              <a:defRPr/>
            </a:pPr>
            <a:fld id="{B6BC1B4F-D70B-4F13-814F-9ADE5FC9EA97}" type="datetime1">
              <a:rPr lang="en-US"/>
              <a:pPr>
                <a:defRPr/>
              </a:pPr>
              <a:t>12/11/2019</a:t>
            </a:fld>
            <a:endParaRPr lang="en-US"/>
          </a:p>
        </p:txBody>
      </p:sp>
      <p:sp>
        <p:nvSpPr>
          <p:cNvPr id="5" name="Footer Placeholder 4">
            <a:extLst>
              <a:ext uri="{FF2B5EF4-FFF2-40B4-BE49-F238E27FC236}">
                <a16:creationId xmlns:a16="http://schemas.microsoft.com/office/drawing/2014/main" id="{C90CE55C-1A47-40C3-B501-0C0B34A3D780}"/>
              </a:ext>
            </a:extLst>
          </p:cNvPr>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mn-ea"/>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86EEC7EE-1460-4243-8877-9404FDA1E60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844618F-1B34-41E6-B4ED-16FB4E3194D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4" r:id="rId1"/>
    <p:sldLayoutId id="2147483763" r:id="rId2"/>
    <p:sldLayoutId id="2147483764" r:id="rId3"/>
    <p:sldLayoutId id="2147483765"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hf sldNum="0" hdr="0" dt="0"/>
  <p:txStyles>
    <p:title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ＭＳ Ｐゴシック" panose="020B0600070205080204" pitchFamily="34" charset="-128"/>
              </a:defRPr>
            </a:lvl1pPr>
          </a:lstStyle>
          <a:p>
            <a:pPr>
              <a:defRPr/>
            </a:pPr>
            <a:fld id="{6011DD6F-03B4-414F-8F79-7BDEB87CD5F5}" type="datetime1">
              <a:rPr lang="en-US"/>
              <a:pPr>
                <a:defRPr/>
              </a:pPr>
              <a:t>12/11/2019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0D77FF-67F8-491D-B738-5C72A2E20BF2}" type="slidenum">
              <a:rPr lang="en-US" altLang="en-US"/>
              <a:pPr>
                <a:defRPr/>
              </a:pPr>
              <a:t>‹#›</a:t>
            </a:fld>
            <a:endParaRPr lang="en-US" altLang="en-US"/>
          </a:p>
        </p:txBody>
      </p:sp>
    </p:spTree>
    <p:extLst>
      <p:ext uri="{BB962C8B-B14F-4D97-AF65-F5344CB8AC3E}">
        <p14:creationId xmlns:p14="http://schemas.microsoft.com/office/powerpoint/2010/main" val="368901142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hf sldNum="0" hdr="0" dt="0"/>
  <p:txStyles>
    <p:title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jp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noks.mpn.gov.rs/"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hyperlink" Target="http://noks.mpn.gov.rs/"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FF2B5EF4-FFF2-40B4-BE49-F238E27FC236}">
                <a16:creationId xmlns:a16="http://schemas.microsoft.com/office/drawing/2014/main" id="{ACBDFF01-249A-418C-9479-E664F6DC2C66}"/>
              </a:ext>
            </a:extLst>
          </p:cNvPr>
          <p:cNvSpPr>
            <a:spLocks noGrp="1"/>
          </p:cNvSpPr>
          <p:nvPr>
            <p:ph type="ctrTitle"/>
          </p:nvPr>
        </p:nvSpPr>
        <p:spPr>
          <a:xfrm>
            <a:off x="1616075" y="450850"/>
            <a:ext cx="9144000" cy="2090738"/>
          </a:xfrm>
        </p:spPr>
        <p:txBody>
          <a:bodyPr/>
          <a:lstStyle/>
          <a:p>
            <a:pPr eaLnBrk="1" hangingPunct="1">
              <a:lnSpc>
                <a:spcPct val="100000"/>
              </a:lnSpc>
            </a:pPr>
            <a:r>
              <a:rPr lang="en-US" altLang="en-US" sz="2400" b="1" dirty="0">
                <a:solidFill>
                  <a:srgbClr val="222A35"/>
                </a:solidFill>
                <a:latin typeface="Cambria" panose="02040503050406030204" pitchFamily="18" charset="0"/>
              </a:rPr>
              <a:t/>
            </a:r>
            <a:br>
              <a:rPr lang="en-US" altLang="en-US" sz="2400" b="1" dirty="0">
                <a:solidFill>
                  <a:srgbClr val="222A35"/>
                </a:solidFill>
                <a:latin typeface="Cambria" panose="02040503050406030204" pitchFamily="18" charset="0"/>
              </a:rPr>
            </a:br>
            <a:r>
              <a:rPr lang="en-US" altLang="en-US" sz="2400" b="1" dirty="0">
                <a:solidFill>
                  <a:srgbClr val="222A35"/>
                </a:solidFill>
                <a:latin typeface="Cambria" panose="02040503050406030204" pitchFamily="18" charset="0"/>
              </a:rPr>
              <a:t>THE REPUBLIC OF SERBIA </a:t>
            </a:r>
            <a:br>
              <a:rPr lang="en-US" altLang="en-US" sz="2400" b="1" dirty="0">
                <a:solidFill>
                  <a:srgbClr val="222A35"/>
                </a:solidFill>
                <a:latin typeface="Cambria" panose="02040503050406030204" pitchFamily="18" charset="0"/>
              </a:rPr>
            </a:br>
            <a:r>
              <a:rPr lang="en-US" altLang="en-US" sz="2400" b="1" dirty="0">
                <a:solidFill>
                  <a:srgbClr val="222A35"/>
                </a:solidFill>
                <a:latin typeface="Cambria" panose="02040503050406030204" pitchFamily="18" charset="0"/>
              </a:rPr>
              <a:t>Ministry of Education, Science and Technological Development</a:t>
            </a:r>
            <a:br>
              <a:rPr lang="en-US" altLang="en-US" sz="2400" b="1" dirty="0">
                <a:solidFill>
                  <a:srgbClr val="222A35"/>
                </a:solidFill>
                <a:latin typeface="Cambria" panose="02040503050406030204" pitchFamily="18" charset="0"/>
              </a:rPr>
            </a:br>
            <a:r>
              <a:rPr lang="en-US" altLang="en-US" sz="2400" b="1" dirty="0">
                <a:solidFill>
                  <a:srgbClr val="222A35"/>
                </a:solidFill>
                <a:latin typeface="Cambria" panose="02040503050406030204" pitchFamily="18" charset="0"/>
              </a:rPr>
              <a:t>National WG for Referencing NQFS to EQF</a:t>
            </a:r>
          </a:p>
        </p:txBody>
      </p:sp>
      <p:sp>
        <p:nvSpPr>
          <p:cNvPr id="7171" name="Subtitle 4">
            <a:extLst>
              <a:ext uri="{FF2B5EF4-FFF2-40B4-BE49-F238E27FC236}">
                <a16:creationId xmlns:a16="http://schemas.microsoft.com/office/drawing/2014/main" id="{3A04CF98-4C21-4439-B540-7C83B323B7B8}"/>
              </a:ext>
            </a:extLst>
          </p:cNvPr>
          <p:cNvSpPr>
            <a:spLocks noGrp="1"/>
          </p:cNvSpPr>
          <p:nvPr>
            <p:ph type="subTitle" idx="1"/>
          </p:nvPr>
        </p:nvSpPr>
        <p:spPr>
          <a:xfrm>
            <a:off x="1495425" y="3265488"/>
            <a:ext cx="9364663" cy="1331912"/>
          </a:xfrm>
        </p:spPr>
        <p:txBody>
          <a:bodyPr/>
          <a:lstStyle/>
          <a:p>
            <a:pPr eaLnBrk="1" hangingPunct="1"/>
            <a:r>
              <a:rPr lang="en-US" altLang="en-US" sz="2600" b="1" dirty="0">
                <a:solidFill>
                  <a:srgbClr val="222A35"/>
                </a:solidFill>
                <a:latin typeface="Cambria" panose="02040503050406030204" pitchFamily="18" charset="0"/>
              </a:rPr>
              <a:t>Referencing to the EQF and self-certification to the QF-EHEA</a:t>
            </a:r>
          </a:p>
          <a:p>
            <a:pPr eaLnBrk="1" hangingPunct="1"/>
            <a:r>
              <a:rPr lang="en-US" altLang="en-US" sz="2600" b="1" dirty="0">
                <a:solidFill>
                  <a:srgbClr val="222A35"/>
                </a:solidFill>
                <a:latin typeface="Cambria" panose="02040503050406030204" pitchFamily="18" charset="0"/>
              </a:rPr>
              <a:t>State of play Referencing Report Serbia</a:t>
            </a:r>
          </a:p>
        </p:txBody>
      </p:sp>
      <p:sp>
        <p:nvSpPr>
          <p:cNvPr id="7172" name="TextBox 5">
            <a:extLst>
              <a:ext uri="{FF2B5EF4-FFF2-40B4-BE49-F238E27FC236}">
                <a16:creationId xmlns:a16="http://schemas.microsoft.com/office/drawing/2014/main" id="{446CAA73-DA17-4938-BAE9-6AD7AB9159EA}"/>
              </a:ext>
            </a:extLst>
          </p:cNvPr>
          <p:cNvSpPr txBox="1">
            <a:spLocks noChangeArrowheads="1"/>
          </p:cNvSpPr>
          <p:nvPr/>
        </p:nvSpPr>
        <p:spPr bwMode="auto">
          <a:xfrm>
            <a:off x="3681413" y="6096000"/>
            <a:ext cx="6635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lnSpc>
                <a:spcPct val="100000"/>
              </a:lnSpc>
              <a:spcBef>
                <a:spcPct val="0"/>
              </a:spcBef>
              <a:buFontTx/>
              <a:buNone/>
            </a:pPr>
            <a:r>
              <a:rPr lang="en-US" altLang="en-US" sz="1600" b="1" dirty="0">
                <a:solidFill>
                  <a:srgbClr val="222A35"/>
                </a:solidFill>
                <a:latin typeface="Cambria" panose="02040503050406030204" pitchFamily="18" charset="0"/>
              </a:rPr>
              <a:t>             51th meeting of the EQF Advisory Group</a:t>
            </a:r>
          </a:p>
          <a:p>
            <a:pPr algn="r" eaLnBrk="1" hangingPunct="1">
              <a:lnSpc>
                <a:spcPct val="100000"/>
              </a:lnSpc>
              <a:spcBef>
                <a:spcPct val="0"/>
              </a:spcBef>
              <a:buFontTx/>
              <a:buNone/>
            </a:pPr>
            <a:r>
              <a:rPr lang="en-US" altLang="en-US" sz="1600" b="1" dirty="0">
                <a:solidFill>
                  <a:srgbClr val="222A35"/>
                </a:solidFill>
                <a:latin typeface="Cambria" panose="02040503050406030204" pitchFamily="18" charset="0"/>
              </a:rPr>
              <a:t> Brussels, November 4</a:t>
            </a:r>
            <a:r>
              <a:rPr lang="en-US" altLang="en-US" sz="1600" b="1" baseline="30000" dirty="0">
                <a:solidFill>
                  <a:srgbClr val="222A35"/>
                </a:solidFill>
                <a:latin typeface="Cambria" panose="02040503050406030204" pitchFamily="18" charset="0"/>
              </a:rPr>
              <a:t>th</a:t>
            </a:r>
            <a:r>
              <a:rPr lang="en-US" altLang="en-US" sz="1600" b="1" dirty="0">
                <a:solidFill>
                  <a:srgbClr val="222A35"/>
                </a:solidFill>
                <a:latin typeface="Cambria" panose="02040503050406030204" pitchFamily="18" charset="0"/>
              </a:rPr>
              <a:t> 2019.</a:t>
            </a:r>
          </a:p>
        </p:txBody>
      </p:sp>
      <p:pic>
        <p:nvPicPr>
          <p:cNvPr id="7173" name="Picture 4">
            <a:extLst>
              <a:ext uri="{FF2B5EF4-FFF2-40B4-BE49-F238E27FC236}">
                <a16:creationId xmlns:a16="http://schemas.microsoft.com/office/drawing/2014/main" id="{2B86243F-FC54-4921-A30C-596982400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58750"/>
            <a:ext cx="879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4011"/>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9000"/>
            <a:lum/>
          </a:blip>
          <a:srcRect/>
          <a:stretch>
            <a:fillRect t="-12000" b="-19000"/>
          </a:stretch>
        </a:blip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6502478-209F-4AFB-8F82-AEF146E02F57}"/>
              </a:ext>
            </a:extLst>
          </p:cNvPr>
          <p:cNvSpPr>
            <a:spLocks noGrp="1"/>
          </p:cNvSpPr>
          <p:nvPr>
            <p:ph type="title"/>
          </p:nvPr>
        </p:nvSpPr>
        <p:spPr>
          <a:xfrm>
            <a:off x="838200" y="365125"/>
            <a:ext cx="10515600" cy="665163"/>
          </a:xfrm>
        </p:spPr>
        <p:txBody>
          <a:bodyPr/>
          <a:lstStyle/>
          <a:p>
            <a:r>
              <a:rPr lang="en-GB" altLang="en-US" dirty="0">
                <a:ea typeface="MS PGothic" panose="020B0600070205080204" pitchFamily="34" charset="-128"/>
              </a:rPr>
              <a:t>I phase of the NQFS development</a:t>
            </a:r>
            <a:endParaRPr lang="en-GB" altLang="en-US" sz="2000" dirty="0">
              <a:solidFill>
                <a:srgbClr val="FF0000"/>
              </a:solidFill>
              <a:ea typeface="MS PGothic" panose="020B0600070205080204" pitchFamily="34" charset="-128"/>
            </a:endParaRPr>
          </a:p>
        </p:txBody>
      </p:sp>
      <p:graphicFrame>
        <p:nvGraphicFramePr>
          <p:cNvPr id="5" name="Content Placeholder 4">
            <a:extLst>
              <a:ext uri="{FF2B5EF4-FFF2-40B4-BE49-F238E27FC236}">
                <a16:creationId xmlns:a16="http://schemas.microsoft.com/office/drawing/2014/main" id="{EC31B85D-5DEF-49FE-8BC9-0241AEBC7528}"/>
              </a:ext>
            </a:extLst>
          </p:cNvPr>
          <p:cNvGraphicFramePr>
            <a:graphicFrameLocks noGrp="1"/>
          </p:cNvGraphicFramePr>
          <p:nvPr>
            <p:ph idx="1"/>
            <p:extLst>
              <p:ext uri="{D42A27DB-BD31-4B8C-83A1-F6EECF244321}">
                <p14:modId xmlns:p14="http://schemas.microsoft.com/office/powerpoint/2010/main" val="3815061013"/>
              </p:ext>
            </p:extLst>
          </p:nvPr>
        </p:nvGraphicFramePr>
        <p:xfrm>
          <a:off x="838199" y="1825625"/>
          <a:ext cx="10313709"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40000"/>
            <a:lum/>
          </a:blip>
          <a:srcRect/>
          <a:stretch>
            <a:fillRect t="1000" b="-4000"/>
          </a:stretch>
        </a:blipFill>
        <a:effectLst/>
      </p:bgPr>
    </p:bg>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2F1DB96F-AF08-4290-B060-EFA2CF3748E9}"/>
              </a:ext>
            </a:extLst>
          </p:cNvPr>
          <p:cNvSpPr>
            <a:spLocks noGrp="1"/>
          </p:cNvSpPr>
          <p:nvPr>
            <p:ph type="title"/>
          </p:nvPr>
        </p:nvSpPr>
        <p:spPr>
          <a:xfrm>
            <a:off x="838200" y="365125"/>
            <a:ext cx="10515600" cy="665163"/>
          </a:xfrm>
        </p:spPr>
        <p:txBody>
          <a:bodyPr/>
          <a:lstStyle/>
          <a:p>
            <a:r>
              <a:rPr lang="en-GB" altLang="en-US" dirty="0">
                <a:ea typeface="MS PGothic" panose="020B0600070205080204" pitchFamily="34" charset="-128"/>
              </a:rPr>
              <a:t>II phase of the NQFS development</a:t>
            </a:r>
            <a:endParaRPr lang="en-GB" altLang="en-US" sz="2000" dirty="0">
              <a:solidFill>
                <a:srgbClr val="FF0000"/>
              </a:solidFill>
              <a:ea typeface="MS PGothic" panose="020B0600070205080204" pitchFamily="34" charset="-128"/>
            </a:endParaRPr>
          </a:p>
        </p:txBody>
      </p:sp>
      <p:graphicFrame>
        <p:nvGraphicFramePr>
          <p:cNvPr id="5" name="Content Placeholder 4">
            <a:extLst>
              <a:ext uri="{FF2B5EF4-FFF2-40B4-BE49-F238E27FC236}">
                <a16:creationId xmlns:a16="http://schemas.microsoft.com/office/drawing/2014/main" id="{9F1D3F24-FAD1-4A30-8C61-275778F47D6E}"/>
              </a:ext>
            </a:extLst>
          </p:cNvPr>
          <p:cNvGraphicFramePr>
            <a:graphicFrameLocks noGrp="1"/>
          </p:cNvGraphicFramePr>
          <p:nvPr>
            <p:ph idx="1"/>
            <p:extLst>
              <p:ext uri="{D42A27DB-BD31-4B8C-83A1-F6EECF244321}">
                <p14:modId xmlns:p14="http://schemas.microsoft.com/office/powerpoint/2010/main" val="1593104755"/>
              </p:ext>
            </p:extLst>
          </p:nvPr>
        </p:nvGraphicFramePr>
        <p:xfrm>
          <a:off x="838200" y="2113860"/>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29C8214D-CC04-42E4-909B-43CB17A09132}"/>
              </a:ext>
            </a:extLst>
          </p:cNvPr>
          <p:cNvSpPr>
            <a:spLocks noChangeArrowheads="1"/>
          </p:cNvSpPr>
          <p:nvPr/>
        </p:nvSpPr>
        <p:spPr bwMode="auto">
          <a:xfrm>
            <a:off x="490538" y="2032000"/>
            <a:ext cx="1122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graphicFrame>
        <p:nvGraphicFramePr>
          <p:cNvPr id="5" name="Table 4">
            <a:extLst>
              <a:ext uri="{FF2B5EF4-FFF2-40B4-BE49-F238E27FC236}">
                <a16:creationId xmlns:a16="http://schemas.microsoft.com/office/drawing/2014/main" id="{1606B0A3-FD30-433A-AFCC-65C5554694CB}"/>
              </a:ext>
            </a:extLst>
          </p:cNvPr>
          <p:cNvGraphicFramePr>
            <a:graphicFrameLocks noGrp="1"/>
          </p:cNvGraphicFramePr>
          <p:nvPr>
            <p:extLst>
              <p:ext uri="{D42A27DB-BD31-4B8C-83A1-F6EECF244321}">
                <p14:modId xmlns:p14="http://schemas.microsoft.com/office/powerpoint/2010/main" val="2429081011"/>
              </p:ext>
            </p:extLst>
          </p:nvPr>
        </p:nvGraphicFramePr>
        <p:xfrm>
          <a:off x="838200" y="1931988"/>
          <a:ext cx="10515600" cy="4855960"/>
        </p:xfrm>
        <a:graphic>
          <a:graphicData uri="http://schemas.openxmlformats.org/drawingml/2006/table">
            <a:tbl>
              <a:tblPr firstRow="1" firstCol="1" bandRow="1"/>
              <a:tblGrid>
                <a:gridCol w="5426223">
                  <a:extLst>
                    <a:ext uri="{9D8B030D-6E8A-4147-A177-3AD203B41FA5}">
                      <a16:colId xmlns:a16="http://schemas.microsoft.com/office/drawing/2014/main" val="20000"/>
                    </a:ext>
                  </a:extLst>
                </a:gridCol>
                <a:gridCol w="5089377">
                  <a:extLst>
                    <a:ext uri="{9D8B030D-6E8A-4147-A177-3AD203B41FA5}">
                      <a16:colId xmlns:a16="http://schemas.microsoft.com/office/drawing/2014/main" val="20001"/>
                    </a:ext>
                  </a:extLst>
                </a:gridCol>
              </a:tblGrid>
              <a:tr h="530063">
                <a:tc>
                  <a:txBody>
                    <a:bodyPr/>
                    <a:lstStyle/>
                    <a:p>
                      <a:pPr>
                        <a:lnSpc>
                          <a:spcPct val="107000"/>
                        </a:lnSpc>
                        <a:spcAft>
                          <a:spcPts val="800"/>
                        </a:spcAft>
                      </a:pPr>
                      <a:r>
                        <a:rPr lang="en-US" sz="1600" dirty="0">
                          <a:effectLst/>
                          <a:latin typeface="Cambria" panose="02040503050406030204" pitchFamily="18" charset="0"/>
                          <a:ea typeface="Calibri" panose="020F0502020204030204" pitchFamily="34" charset="0"/>
                          <a:cs typeface="Times New Roman" panose="02020603050405020304" pitchFamily="18" charset="0"/>
                        </a:rPr>
                        <a:t>Ministry of Education, Science and Technological Development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95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1600" noProof="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Ministry of </a:t>
                      </a:r>
                      <a:r>
                        <a:rPr lang="en-GB" sz="1600" noProof="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Labour</a:t>
                      </a:r>
                      <a:r>
                        <a:rPr lang="en-US" sz="1600" noProof="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Employment, Veteran and Social Affairs </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95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0"/>
                  </a:ext>
                </a:extLst>
              </a:tr>
              <a:tr h="378572">
                <a:tc>
                  <a:txBody>
                    <a:bodyPr/>
                    <a:lstStyle/>
                    <a:p>
                      <a:pPr>
                        <a:lnSpc>
                          <a:spcPct val="107000"/>
                        </a:lnSpc>
                        <a:spcAft>
                          <a:spcPts val="800"/>
                        </a:spcAft>
                      </a:pPr>
                      <a:r>
                        <a:rPr lang="en-US" sz="16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Ministry of Finance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95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16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Ministry of Public Administration and Local Self-Government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95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1"/>
                  </a:ext>
                </a:extLst>
              </a:tr>
              <a:tr h="378572">
                <a:tc>
                  <a:txBody>
                    <a:bodyPr/>
                    <a:lstStyle/>
                    <a:p>
                      <a:pPr>
                        <a:lnSpc>
                          <a:spcPct val="107000"/>
                        </a:lnSpc>
                        <a:spcAft>
                          <a:spcPts val="800"/>
                        </a:spcAft>
                      </a:pPr>
                      <a:r>
                        <a:rPr lang="en-US" sz="16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Ministry of Justice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95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nSpc>
                          <a:spcPct val="107000"/>
                        </a:lnSpc>
                        <a:spcAft>
                          <a:spcPts val="800"/>
                        </a:spcAft>
                      </a:pPr>
                      <a:r>
                        <a:rPr lang="en-US" sz="16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Ministry of Youth and Sport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95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02"/>
                  </a:ext>
                </a:extLst>
              </a:tr>
              <a:tr h="378572">
                <a:tc>
                  <a:txBody>
                    <a:bodyPr/>
                    <a:lstStyle/>
                    <a:p>
                      <a:pPr>
                        <a:lnSpc>
                          <a:spcPct val="107000"/>
                        </a:lnSpc>
                        <a:spcAft>
                          <a:spcPts val="800"/>
                        </a:spcAft>
                      </a:pPr>
                      <a:r>
                        <a:rPr lang="en-US" sz="16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Chamber of Commerce and Industry of Serbia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95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nSpc>
                          <a:spcPct val="107000"/>
                        </a:lnSpc>
                        <a:spcAft>
                          <a:spcPts val="800"/>
                        </a:spcAft>
                      </a:pPr>
                      <a:r>
                        <a:rPr lang="en-US" sz="16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Institute for the Improvement of Education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95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3"/>
                  </a:ext>
                </a:extLst>
              </a:tr>
              <a:tr h="378572">
                <a:tc>
                  <a:txBody>
                    <a:bodyPr/>
                    <a:lstStyle/>
                    <a:p>
                      <a:pPr>
                        <a:lnSpc>
                          <a:spcPct val="107000"/>
                        </a:lnSpc>
                        <a:spcAft>
                          <a:spcPts val="800"/>
                        </a:spcAft>
                      </a:pPr>
                      <a:r>
                        <a:rPr lang="en-US" sz="16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Institute for Education Quality and Evaluation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95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nSpc>
                          <a:spcPct val="107000"/>
                        </a:lnSpc>
                        <a:spcAft>
                          <a:spcPts val="800"/>
                        </a:spcAft>
                      </a:pPr>
                      <a:r>
                        <a:rPr lang="en-US" sz="16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National Employment Service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95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04"/>
                  </a:ext>
                </a:extLst>
              </a:tr>
              <a:tr h="378572">
                <a:tc>
                  <a:txBody>
                    <a:bodyPr/>
                    <a:lstStyle/>
                    <a:p>
                      <a:pPr>
                        <a:lnSpc>
                          <a:spcPct val="107000"/>
                        </a:lnSpc>
                        <a:spcAft>
                          <a:spcPts val="800"/>
                        </a:spcAft>
                      </a:pPr>
                      <a:r>
                        <a:rPr lang="en-GB" sz="1600" noProof="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Public Policy Secretariat of the Republic of Serbia</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95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nSpc>
                          <a:spcPct val="107000"/>
                        </a:lnSpc>
                        <a:spcAft>
                          <a:spcPts val="800"/>
                        </a:spcAft>
                      </a:pPr>
                      <a:r>
                        <a:rPr lang="en-US" sz="16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National Council for Higher Education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95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5"/>
                  </a:ext>
                </a:extLst>
              </a:tr>
              <a:tr h="378572">
                <a:tc>
                  <a:txBody>
                    <a:bodyPr/>
                    <a:lstStyle/>
                    <a:p>
                      <a:pPr>
                        <a:lnSpc>
                          <a:spcPct val="107000"/>
                        </a:lnSpc>
                        <a:spcAft>
                          <a:spcPts val="800"/>
                        </a:spcAft>
                      </a:pPr>
                      <a:r>
                        <a:rPr lang="en-US" sz="16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Serbian Association of Employers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95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16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Statistical Office of the Republic of Serbia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95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06"/>
                  </a:ext>
                </a:extLst>
              </a:tr>
              <a:tr h="378572">
                <a:tc>
                  <a:txBody>
                    <a:bodyPr/>
                    <a:lstStyle/>
                    <a:p>
                      <a:pPr>
                        <a:lnSpc>
                          <a:spcPct val="107000"/>
                        </a:lnSpc>
                        <a:spcAft>
                          <a:spcPts val="800"/>
                        </a:spcAft>
                      </a:pPr>
                      <a:r>
                        <a:rPr lang="en-US" sz="16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National Education Council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95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nSpc>
                          <a:spcPct val="107000"/>
                        </a:lnSpc>
                        <a:spcAft>
                          <a:spcPts val="800"/>
                        </a:spcAft>
                      </a:pPr>
                      <a:r>
                        <a:rPr lang="en-US" sz="16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Council for Vocational Education and Adult Education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95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7"/>
                  </a:ext>
                </a:extLst>
              </a:tr>
              <a:tr h="539537">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16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Commission for Accreditation and Quality Assurance (National Entity for Accreditation and Quality Assurance in Higher Education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95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16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Conference of Universities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95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08"/>
                  </a:ext>
                </a:extLst>
              </a:tr>
              <a:tr h="378572">
                <a:tc>
                  <a:txBody>
                    <a:bodyPr/>
                    <a:lstStyle/>
                    <a:p>
                      <a:pPr>
                        <a:lnSpc>
                          <a:spcPct val="107000"/>
                        </a:lnSpc>
                        <a:spcAft>
                          <a:spcPts val="800"/>
                        </a:spcAft>
                      </a:pPr>
                      <a:r>
                        <a:rPr lang="en-GB" sz="1600" noProof="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Conference of Academies for Applied Studies in Serbia</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95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nSpc>
                          <a:spcPct val="107000"/>
                        </a:lnSpc>
                        <a:spcAft>
                          <a:spcPts val="800"/>
                        </a:spcAft>
                      </a:pPr>
                      <a:r>
                        <a:rPr lang="en-US" sz="16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United Branch Trade Unions “</a:t>
                      </a:r>
                      <a:r>
                        <a:rPr lang="en-US" sz="1600" dirty="0" err="1">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Nezavisnost</a:t>
                      </a:r>
                      <a:r>
                        <a:rPr lang="en-US" sz="16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95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9"/>
                  </a:ext>
                </a:extLst>
              </a:tr>
              <a:tr h="378572">
                <a:tc>
                  <a:txBody>
                    <a:bodyPr/>
                    <a:lstStyle/>
                    <a:p>
                      <a:pPr>
                        <a:lnSpc>
                          <a:spcPct val="107000"/>
                        </a:lnSpc>
                        <a:spcAft>
                          <a:spcPts val="800"/>
                        </a:spcAft>
                      </a:pPr>
                      <a:r>
                        <a:rPr lang="en-US" sz="16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Confederation of Autonomous Trade Unions of Serbia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95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95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10"/>
                  </a:ext>
                </a:extLst>
              </a:tr>
            </a:tbl>
          </a:graphicData>
        </a:graphic>
      </p:graphicFrame>
      <p:graphicFrame>
        <p:nvGraphicFramePr>
          <p:cNvPr id="10" name="Content Placeholder 4">
            <a:extLst>
              <a:ext uri="{FF2B5EF4-FFF2-40B4-BE49-F238E27FC236}">
                <a16:creationId xmlns:a16="http://schemas.microsoft.com/office/drawing/2014/main" id="{26D5E233-DD9D-4301-9105-F24F11E87D48}"/>
              </a:ext>
            </a:extLst>
          </p:cNvPr>
          <p:cNvGraphicFramePr>
            <a:graphicFrameLocks noGrp="1"/>
          </p:cNvGraphicFramePr>
          <p:nvPr>
            <p:ph idx="1"/>
            <p:extLst>
              <p:ext uri="{D42A27DB-BD31-4B8C-83A1-F6EECF244321}">
                <p14:modId xmlns:p14="http://schemas.microsoft.com/office/powerpoint/2010/main" val="1116173231"/>
              </p:ext>
            </p:extLst>
          </p:nvPr>
        </p:nvGraphicFramePr>
        <p:xfrm>
          <a:off x="838198" y="725864"/>
          <a:ext cx="10515600" cy="1065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Tm="7132"/>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21000" b="-4000"/>
          </a:stretch>
        </a:blipFill>
        <a:effectLst/>
      </p:bgPr>
    </p:bg>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C08B1258-742A-488B-A747-C225546FF155}"/>
              </a:ext>
            </a:extLst>
          </p:cNvPr>
          <p:cNvSpPr>
            <a:spLocks noGrp="1"/>
          </p:cNvSpPr>
          <p:nvPr>
            <p:ph type="title"/>
          </p:nvPr>
        </p:nvSpPr>
        <p:spPr>
          <a:xfrm>
            <a:off x="848139" y="146467"/>
            <a:ext cx="10515600" cy="665163"/>
          </a:xfrm>
          <a:noFill/>
        </p:spPr>
        <p:txBody>
          <a:bodyPr/>
          <a:lstStyle/>
          <a:p>
            <a:r>
              <a:rPr lang="en-GB" altLang="en-US" dirty="0">
                <a:ea typeface="MS PGothic" panose="020B0600070205080204" pitchFamily="34" charset="-128"/>
              </a:rPr>
              <a:t>III phase of the NQFS development</a:t>
            </a:r>
            <a:endParaRPr lang="en-GB" altLang="en-US" sz="2000" dirty="0">
              <a:ea typeface="MS PGothic" panose="020B0600070205080204" pitchFamily="34" charset="-128"/>
            </a:endParaRPr>
          </a:p>
        </p:txBody>
      </p:sp>
      <p:graphicFrame>
        <p:nvGraphicFramePr>
          <p:cNvPr id="5" name="Content Placeholder 4">
            <a:extLst>
              <a:ext uri="{FF2B5EF4-FFF2-40B4-BE49-F238E27FC236}">
                <a16:creationId xmlns:a16="http://schemas.microsoft.com/office/drawing/2014/main" id="{C46B1768-2837-4489-B7EC-38A76C94A4A5}"/>
              </a:ext>
            </a:extLst>
          </p:cNvPr>
          <p:cNvGraphicFramePr>
            <a:graphicFrameLocks noGrp="1"/>
          </p:cNvGraphicFramePr>
          <p:nvPr>
            <p:ph idx="1"/>
            <p:extLst>
              <p:ext uri="{D42A27DB-BD31-4B8C-83A1-F6EECF244321}">
                <p14:modId xmlns:p14="http://schemas.microsoft.com/office/powerpoint/2010/main" val="3661091466"/>
              </p:ext>
            </p:extLst>
          </p:nvPr>
        </p:nvGraphicFramePr>
        <p:xfrm>
          <a:off x="838200" y="245895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50985987-A36D-414F-A07D-3BB13110FBDC}"/>
              </a:ext>
            </a:extLst>
          </p:cNvPr>
          <p:cNvSpPr>
            <a:spLocks noGrp="1"/>
          </p:cNvSpPr>
          <p:nvPr>
            <p:ph type="title"/>
          </p:nvPr>
        </p:nvSpPr>
        <p:spPr>
          <a:xfrm>
            <a:off x="738981" y="69033"/>
            <a:ext cx="10515600" cy="665163"/>
          </a:xfrm>
        </p:spPr>
        <p:txBody>
          <a:bodyPr/>
          <a:lstStyle/>
          <a:p>
            <a:r>
              <a:rPr lang="en-GB" altLang="en-US" dirty="0"/>
              <a:t>NQF</a:t>
            </a:r>
            <a:r>
              <a:rPr lang="en-GB" altLang="en-US" dirty="0">
                <a:cs typeface="Latha" panose="020B0604020202020204" pitchFamily="34" charset="0"/>
              </a:rPr>
              <a:t>S</a:t>
            </a:r>
            <a:r>
              <a:rPr lang="en-GB" altLang="en-US" dirty="0"/>
              <a:t>– levels</a:t>
            </a:r>
            <a:endParaRPr lang="en-GB" altLang="en-US" dirty="0">
              <a:cs typeface="Latha" panose="020B0604020202020204" pitchFamily="34" charset="0"/>
            </a:endParaRPr>
          </a:p>
        </p:txBody>
      </p:sp>
      <p:graphicFrame>
        <p:nvGraphicFramePr>
          <p:cNvPr id="5" name="Content Placeholder 4">
            <a:extLst>
              <a:ext uri="{FF2B5EF4-FFF2-40B4-BE49-F238E27FC236}">
                <a16:creationId xmlns:a16="http://schemas.microsoft.com/office/drawing/2014/main" id="{DADCC2EB-A50E-471B-89CF-7451D9E30BF9}"/>
              </a:ext>
            </a:extLst>
          </p:cNvPr>
          <p:cNvGraphicFramePr>
            <a:graphicFrameLocks noGrp="1"/>
          </p:cNvGraphicFramePr>
          <p:nvPr>
            <p:ph idx="1"/>
            <p:extLst>
              <p:ext uri="{D42A27DB-BD31-4B8C-83A1-F6EECF244321}">
                <p14:modId xmlns:p14="http://schemas.microsoft.com/office/powerpoint/2010/main" val="2744422690"/>
              </p:ext>
            </p:extLst>
          </p:nvPr>
        </p:nvGraphicFramePr>
        <p:xfrm>
          <a:off x="639762" y="734196"/>
          <a:ext cx="10714037" cy="5809863"/>
        </p:xfrm>
        <a:graphic>
          <a:graphicData uri="http://schemas.openxmlformats.org/drawingml/2006/table">
            <a:tbl>
              <a:tblPr/>
              <a:tblGrid>
                <a:gridCol w="552450">
                  <a:extLst>
                    <a:ext uri="{9D8B030D-6E8A-4147-A177-3AD203B41FA5}">
                      <a16:colId xmlns:a16="http://schemas.microsoft.com/office/drawing/2014/main" val="20000"/>
                    </a:ext>
                  </a:extLst>
                </a:gridCol>
                <a:gridCol w="695325">
                  <a:extLst>
                    <a:ext uri="{9D8B030D-6E8A-4147-A177-3AD203B41FA5}">
                      <a16:colId xmlns:a16="http://schemas.microsoft.com/office/drawing/2014/main" val="20001"/>
                    </a:ext>
                  </a:extLst>
                </a:gridCol>
                <a:gridCol w="8969375">
                  <a:extLst>
                    <a:ext uri="{9D8B030D-6E8A-4147-A177-3AD203B41FA5}">
                      <a16:colId xmlns:a16="http://schemas.microsoft.com/office/drawing/2014/main" val="20002"/>
                    </a:ext>
                  </a:extLst>
                </a:gridCol>
                <a:gridCol w="496887">
                  <a:extLst>
                    <a:ext uri="{9D8B030D-6E8A-4147-A177-3AD203B41FA5}">
                      <a16:colId xmlns:a16="http://schemas.microsoft.com/office/drawing/2014/main" val="20003"/>
                    </a:ext>
                  </a:extLst>
                </a:gridCol>
              </a:tblGrid>
              <a:tr h="50716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sr-Latn-RS" sz="1300" b="1" i="0" u="none" strike="noStrike" cap="none" normalizeH="0" baseline="0" dirty="0">
                          <a:ln>
                            <a:noFill/>
                          </a:ln>
                          <a:solidFill>
                            <a:srgbClr val="FFFFFF"/>
                          </a:solidFill>
                          <a:effectLst/>
                          <a:latin typeface="Cambria" panose="02040503050406030204" pitchFamily="18" charset="0"/>
                          <a:ea typeface="MS PGothic" panose="020B0600070205080204" pitchFamily="34" charset="-128"/>
                        </a:rPr>
                        <a:t>NQFS </a:t>
                      </a:r>
                      <a:r>
                        <a:rPr kumimoji="0" lang="en-GB" sz="1300" b="1" i="0" u="none" strike="noStrike" cap="none" normalizeH="0" baseline="0" noProof="0" dirty="0">
                          <a:ln>
                            <a:noFill/>
                          </a:ln>
                          <a:solidFill>
                            <a:srgbClr val="FFFFFF"/>
                          </a:solidFill>
                          <a:effectLst/>
                          <a:latin typeface="Cambria" panose="02040503050406030204" pitchFamily="18" charset="0"/>
                          <a:ea typeface="MS PGothic" panose="020B0600070205080204" pitchFamily="34" charset="-128"/>
                        </a:rPr>
                        <a:t>level</a:t>
                      </a:r>
                      <a:endParaRPr kumimoji="0" lang="en-GB" sz="1300" b="1" i="0" u="none" strike="noStrike" cap="none" normalizeH="0" baseline="0" noProof="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1" i="0" u="none" strike="noStrike" cap="none" normalizeH="0" baseline="0" dirty="0">
                          <a:ln>
                            <a:noFill/>
                          </a:ln>
                          <a:solidFill>
                            <a:srgbClr val="FFFFFF"/>
                          </a:solidFill>
                          <a:effectLst/>
                          <a:latin typeface="Cambria" panose="02040503050406030204" pitchFamily="18" charset="0"/>
                          <a:ea typeface="MS PGothic" panose="020B0600070205080204" pitchFamily="34" charset="-128"/>
                        </a:rPr>
                        <a:t>NQFS sublevel</a:t>
                      </a:r>
                      <a:endParaRPr kumimoji="0" lang="en-GB" sz="13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1" i="0" u="none" strike="noStrike" cap="none" normalizeH="0" baseline="0" dirty="0">
                          <a:ln>
                            <a:noFill/>
                          </a:ln>
                          <a:solidFill>
                            <a:srgbClr val="FFFFFF"/>
                          </a:solidFill>
                          <a:effectLst/>
                          <a:latin typeface="Cambria" panose="02040503050406030204" pitchFamily="18" charset="0"/>
                          <a:ea typeface="MS PGothic" panose="020B0600070205080204" pitchFamily="34" charset="-128"/>
                        </a:rPr>
                        <a:t>Qualifications</a:t>
                      </a:r>
                      <a:endParaRPr kumimoji="0" lang="en-GB" sz="13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sr-Latn-RS" sz="1300" b="1" i="0" u="none" strike="noStrike" cap="none" normalizeH="0" baseline="0" dirty="0">
                          <a:ln>
                            <a:noFill/>
                          </a:ln>
                          <a:solidFill>
                            <a:srgbClr val="FFFFFF"/>
                          </a:solidFill>
                          <a:effectLst/>
                          <a:latin typeface="Cambria" panose="02040503050406030204" pitchFamily="18" charset="0"/>
                          <a:ea typeface="MS PGothic" panose="020B0600070205080204" pitchFamily="34" charset="-128"/>
                        </a:rPr>
                        <a:t>EQF </a:t>
                      </a:r>
                      <a:r>
                        <a:rPr kumimoji="0" lang="sr-Latn-RS" sz="1300" b="1" i="0" u="none" strike="noStrike" cap="none" normalizeH="0" baseline="0" dirty="0" err="1">
                          <a:ln>
                            <a:noFill/>
                          </a:ln>
                          <a:solidFill>
                            <a:srgbClr val="FFFFFF"/>
                          </a:solidFill>
                          <a:effectLst/>
                          <a:latin typeface="Cambria" panose="02040503050406030204" pitchFamily="18" charset="0"/>
                          <a:ea typeface="MS PGothic" panose="020B0600070205080204" pitchFamily="34" charset="-128"/>
                        </a:rPr>
                        <a:t>level</a:t>
                      </a:r>
                      <a:endParaRPr kumimoji="0" lang="en-GB" sz="13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591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1" i="0" u="none" strike="noStrike" cap="none" normalizeH="0" baseline="0">
                          <a:ln>
                            <a:noFill/>
                          </a:ln>
                          <a:solidFill>
                            <a:srgbClr val="FFFFFF"/>
                          </a:solidFill>
                          <a:effectLst/>
                          <a:latin typeface="Cambria" panose="02040503050406030204" pitchFamily="18" charset="0"/>
                          <a:ea typeface="MS PGothic" panose="020B0600070205080204" pitchFamily="34" charset="-128"/>
                        </a:rPr>
                        <a:t>1</a:t>
                      </a:r>
                      <a:endParaRPr kumimoji="0" lang="en-GB" sz="1300" b="1" i="0" u="none" strike="noStrike" cap="none" normalizeH="0" baseline="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mbria" panose="02040503050406030204" pitchFamily="18" charset="0"/>
                          <a:ea typeface="MS PGothic" panose="020B0600070205080204" pitchFamily="34" charset="-128"/>
                        </a:rPr>
                        <a:t>-</a:t>
                      </a:r>
                      <a:endParaRPr kumimoji="0" lang="en-GB" sz="130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Primary education</a:t>
                      </a:r>
                    </a:p>
                    <a:p>
                      <a:pPr marL="0" marR="0" lvl="0" indent="0" algn="l" defTabSz="914400" rtl="0" eaLnBrk="1" fontAlgn="base" latinLnBrk="0" hangingPunct="1">
                        <a:lnSpc>
                          <a:spcPct val="107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Primary adult education</a:t>
                      </a:r>
                    </a:p>
                    <a:p>
                      <a:pPr marL="0" marR="0" lvl="0" indent="0" algn="l" defTabSz="914400" rtl="0" eaLnBrk="1" fontAlgn="base" latinLnBrk="0" hangingPunct="1">
                        <a:lnSpc>
                          <a:spcPct val="107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Primary music education</a:t>
                      </a:r>
                    </a:p>
                    <a:p>
                      <a:pPr marL="0" marR="0" lvl="0" indent="0" algn="l" defTabSz="914400" rtl="0" eaLnBrk="1" fontAlgn="base" latinLnBrk="0" hangingPunct="1">
                        <a:lnSpc>
                          <a:spcPct val="107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Primary ballet education</a:t>
                      </a:r>
                      <a:endParaRPr kumimoji="0" lang="en-GB" sz="13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mbria" panose="02040503050406030204" pitchFamily="18" charset="0"/>
                          <a:ea typeface="MS PGothic" panose="020B0600070205080204" pitchFamily="34" charset="-128"/>
                        </a:rPr>
                        <a:t>1</a:t>
                      </a:r>
                      <a:endParaRPr kumimoji="0" lang="en-GB" sz="130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64482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1" i="0" u="none" strike="noStrike" cap="none" normalizeH="0" baseline="0">
                          <a:ln>
                            <a:noFill/>
                          </a:ln>
                          <a:solidFill>
                            <a:srgbClr val="FFFFFF"/>
                          </a:solidFill>
                          <a:effectLst/>
                          <a:latin typeface="Cambria" panose="02040503050406030204" pitchFamily="18" charset="0"/>
                          <a:ea typeface="MS PGothic" panose="020B0600070205080204" pitchFamily="34" charset="-128"/>
                        </a:rPr>
                        <a:t>2</a:t>
                      </a:r>
                      <a:endParaRPr kumimoji="0" lang="en-GB" sz="1300" b="1" i="0" u="none" strike="noStrike" cap="none" normalizeH="0" baseline="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mbria" panose="02040503050406030204" pitchFamily="18" charset="0"/>
                          <a:ea typeface="MS PGothic" panose="020B0600070205080204" pitchFamily="34" charset="-128"/>
                        </a:rPr>
                        <a:t>-</a:t>
                      </a:r>
                      <a:endParaRPr kumimoji="0" lang="en-GB" sz="130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Vocational training (up to 1 year)</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Education for work (up to 2 years)</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Non-formal adult education(120 - 360 hours)</a:t>
                      </a:r>
                      <a:endParaRPr kumimoji="0" lang="en-GB" sz="13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mbria" panose="02040503050406030204" pitchFamily="18" charset="0"/>
                          <a:ea typeface="MS PGothic" panose="020B0600070205080204" pitchFamily="34" charset="-128"/>
                        </a:rPr>
                        <a:t>2</a:t>
                      </a:r>
                      <a:endParaRPr kumimoji="0" lang="en-GB" sz="130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50716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1" i="0" u="none" strike="noStrike" cap="none" normalizeH="0" baseline="0">
                          <a:ln>
                            <a:noFill/>
                          </a:ln>
                          <a:solidFill>
                            <a:srgbClr val="FFFFFF"/>
                          </a:solidFill>
                          <a:effectLst/>
                          <a:latin typeface="Cambria" panose="02040503050406030204" pitchFamily="18" charset="0"/>
                          <a:ea typeface="MS PGothic" panose="020B0600070205080204" pitchFamily="34" charset="-128"/>
                        </a:rPr>
                        <a:t>3</a:t>
                      </a:r>
                      <a:endParaRPr kumimoji="0" lang="en-GB" sz="1300" b="1" i="0" u="none" strike="noStrike" cap="none" normalizeH="0" baseline="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mbria" panose="02040503050406030204" pitchFamily="18" charset="0"/>
                          <a:ea typeface="MS PGothic" panose="020B0600070205080204" pitchFamily="34" charset="-128"/>
                        </a:rPr>
                        <a:t>-</a:t>
                      </a:r>
                      <a:endParaRPr kumimoji="0" lang="en-GB" sz="130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Secondary vocational education </a:t>
                      </a:r>
                      <a:r>
                        <a:rPr kumimoji="0" lang="sr-Latn-RS" sz="13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(3 </a:t>
                      </a:r>
                      <a:r>
                        <a:rPr kumimoji="0" lang="en-GB"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years</a:t>
                      </a:r>
                      <a:r>
                        <a:rPr kumimoji="0" lang="sr-Latn-RS" sz="13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a:t>
                      </a:r>
                      <a:endParaRPr kumimoji="0" lang="en-GB" sz="13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Non-formal adult education </a:t>
                      </a:r>
                      <a:r>
                        <a:rPr kumimoji="0" lang="sr-Latn-RS" sz="13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(min </a:t>
                      </a:r>
                      <a:r>
                        <a:rPr kumimoji="0" lang="en-US" sz="13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960 hours</a:t>
                      </a:r>
                      <a:r>
                        <a:rPr kumimoji="0" lang="sr-Latn-RS" sz="13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a:t>
                      </a:r>
                      <a:endParaRPr kumimoji="0" lang="en-GB" sz="13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mbria" panose="02040503050406030204" pitchFamily="18" charset="0"/>
                          <a:ea typeface="MS PGothic" panose="020B0600070205080204" pitchFamily="34" charset="-128"/>
                        </a:rPr>
                        <a:t>3</a:t>
                      </a:r>
                      <a:endParaRPr kumimoji="0" lang="en-GB" sz="130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25839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1" i="0" u="none" strike="noStrike" cap="none" normalizeH="0" baseline="0">
                          <a:ln>
                            <a:noFill/>
                          </a:ln>
                          <a:solidFill>
                            <a:srgbClr val="FFFFFF"/>
                          </a:solidFill>
                          <a:effectLst/>
                          <a:latin typeface="Cambria" panose="02040503050406030204" pitchFamily="18" charset="0"/>
                          <a:ea typeface="MS PGothic" panose="020B0600070205080204" pitchFamily="34" charset="-128"/>
                        </a:rPr>
                        <a:t>4</a:t>
                      </a:r>
                      <a:endParaRPr kumimoji="0" lang="en-GB" sz="1300" b="1" i="0" u="none" strike="noStrike" cap="none" normalizeH="0" baseline="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mbria" panose="02040503050406030204" pitchFamily="18" charset="0"/>
                          <a:ea typeface="MS PGothic" panose="020B0600070205080204" pitchFamily="34" charset="-128"/>
                        </a:rPr>
                        <a:t>-</a:t>
                      </a:r>
                      <a:endParaRPr kumimoji="0" lang="en-GB" sz="130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sr-Latn-RS" sz="1300" b="0" i="0" u="none" strike="noStrike" cap="none" normalizeH="0" baseline="0" noProof="0" dirty="0" err="1">
                          <a:ln>
                            <a:noFill/>
                          </a:ln>
                          <a:solidFill>
                            <a:srgbClr val="000000"/>
                          </a:solidFill>
                          <a:effectLst/>
                          <a:latin typeface="Cambria" panose="02040503050406030204" pitchFamily="18" charset="0"/>
                          <a:ea typeface="MS PGothic" panose="020B0600070205080204" pitchFamily="34" charset="-128"/>
                        </a:rPr>
                        <a:t>Secondary</a:t>
                      </a:r>
                      <a:r>
                        <a:rPr kumimoji="0" lang="en-GB"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 education (vocational, arts, gymnasium) (4 years)</a:t>
                      </a:r>
                      <a:endParaRPr kumimoji="0" lang="en-GB" sz="13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mbria" panose="02040503050406030204" pitchFamily="18" charset="0"/>
                          <a:ea typeface="MS PGothic" panose="020B0600070205080204" pitchFamily="34" charset="-128"/>
                        </a:rPr>
                        <a:t>4</a:t>
                      </a:r>
                      <a:endParaRPr kumimoji="0" lang="en-GB" sz="130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r h="51037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1" i="0" u="none" strike="noStrike" cap="none" normalizeH="0" baseline="0">
                          <a:ln>
                            <a:noFill/>
                          </a:ln>
                          <a:solidFill>
                            <a:srgbClr val="FFFFFF"/>
                          </a:solidFill>
                          <a:effectLst/>
                          <a:latin typeface="Cambria" panose="02040503050406030204" pitchFamily="18" charset="0"/>
                          <a:ea typeface="MS PGothic" panose="020B0600070205080204" pitchFamily="34" charset="-128"/>
                        </a:rPr>
                        <a:t>5</a:t>
                      </a:r>
                      <a:endParaRPr kumimoji="0" lang="en-GB" sz="1300" b="1" i="0" u="none" strike="noStrike" cap="none" normalizeH="0" baseline="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mbria" panose="02040503050406030204" pitchFamily="18" charset="0"/>
                          <a:ea typeface="MS PGothic" panose="020B0600070205080204" pitchFamily="34" charset="-128"/>
                        </a:rPr>
                        <a:t>-</a:t>
                      </a:r>
                      <a:endParaRPr kumimoji="0" lang="en-GB" sz="130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defRPr/>
                      </a:pPr>
                      <a:r>
                        <a:rPr kumimoji="0" lang="en-GB"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“Meister” craftsman education, specialist education (1 - 2 years)</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Non-formal adult education (min 6 months)</a:t>
                      </a:r>
                      <a:endParaRPr kumimoji="0" lang="en-GB" sz="13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mbria" panose="02040503050406030204" pitchFamily="18" charset="0"/>
                          <a:ea typeface="MS PGothic" panose="020B0600070205080204" pitchFamily="34" charset="-128"/>
                        </a:rPr>
                        <a:t>5</a:t>
                      </a:r>
                      <a:endParaRPr kumimoji="0" lang="en-GB" sz="130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5"/>
                  </a:ext>
                </a:extLst>
              </a:tr>
              <a:tr h="430527">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1" i="0" u="none" strike="noStrike" cap="none" normalizeH="0" baseline="0">
                          <a:ln>
                            <a:noFill/>
                          </a:ln>
                          <a:solidFill>
                            <a:srgbClr val="FFFFFF"/>
                          </a:solidFill>
                          <a:effectLst/>
                          <a:latin typeface="Cambria" panose="02040503050406030204" pitchFamily="18" charset="0"/>
                          <a:ea typeface="MS PGothic" panose="020B0600070205080204" pitchFamily="34" charset="-128"/>
                        </a:rPr>
                        <a:t>6</a:t>
                      </a:r>
                      <a:endParaRPr kumimoji="0" lang="en-GB" sz="1300" b="1" i="0" u="none" strike="noStrike" cap="none" normalizeH="0" baseline="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mbria" panose="02040503050406030204" pitchFamily="18" charset="0"/>
                          <a:ea typeface="MS PGothic" panose="020B0600070205080204" pitchFamily="34" charset="-128"/>
                        </a:rPr>
                        <a:t>6.1</a:t>
                      </a:r>
                      <a:endParaRPr kumimoji="0" lang="en-GB" sz="130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sr-Latn-RS" sz="1300" b="0" i="0" u="none" strike="noStrike" cap="none" normalizeH="0" baseline="0" noProof="0" dirty="0" err="1">
                          <a:ln>
                            <a:noFill/>
                          </a:ln>
                          <a:solidFill>
                            <a:srgbClr val="000000"/>
                          </a:solidFill>
                          <a:effectLst/>
                          <a:latin typeface="Cambria" panose="02040503050406030204" pitchFamily="18" charset="0"/>
                          <a:ea typeface="MS PGothic" panose="020B0600070205080204" pitchFamily="34" charset="-128"/>
                        </a:rPr>
                        <a:t>Undergraduate</a:t>
                      </a:r>
                      <a:r>
                        <a:rPr kumimoji="0" lang="sr-Latn-RS"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 (</a:t>
                      </a:r>
                      <a:r>
                        <a:rPr kumimoji="0" lang="sr-Latn-RS" sz="1300" b="0" i="0" u="none" strike="noStrike" cap="none" normalizeH="0" baseline="0" noProof="0" dirty="0" err="1">
                          <a:ln>
                            <a:noFill/>
                          </a:ln>
                          <a:solidFill>
                            <a:srgbClr val="000000"/>
                          </a:solidFill>
                          <a:effectLst/>
                          <a:latin typeface="Cambria" panose="02040503050406030204" pitchFamily="18" charset="0"/>
                          <a:ea typeface="MS PGothic" panose="020B0600070205080204" pitchFamily="34" charset="-128"/>
                        </a:rPr>
                        <a:t>Bachelor</a:t>
                      </a:r>
                      <a:r>
                        <a:rPr kumimoji="0" lang="sr-Latn-RS"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a:t>
                      </a:r>
                      <a:r>
                        <a:rPr kumimoji="0" lang="en-GB"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 academic studies (min 180 ECTS)</a:t>
                      </a:r>
                    </a:p>
                    <a:p>
                      <a:pPr marL="0" marR="0" lvl="0" indent="0" algn="l" defTabSz="914400" rtl="0" eaLnBrk="1" fontAlgn="base" latinLnBrk="0" hangingPunct="1">
                        <a:lnSpc>
                          <a:spcPct val="107000"/>
                        </a:lnSpc>
                        <a:spcBef>
                          <a:spcPct val="0"/>
                        </a:spcBef>
                        <a:spcAft>
                          <a:spcPct val="0"/>
                        </a:spcAft>
                        <a:buClrTx/>
                        <a:buSzTx/>
                        <a:buFontTx/>
                        <a:buNone/>
                        <a:tabLst/>
                      </a:pPr>
                      <a:r>
                        <a:rPr kumimoji="0" lang="sr-Latn-RS" sz="1300" b="0" i="0" u="none" strike="noStrike" cap="none" normalizeH="0" baseline="0" noProof="0" dirty="0" err="1">
                          <a:ln>
                            <a:noFill/>
                          </a:ln>
                          <a:solidFill>
                            <a:srgbClr val="000000"/>
                          </a:solidFill>
                          <a:effectLst/>
                          <a:latin typeface="Cambria" panose="02040503050406030204" pitchFamily="18" charset="0"/>
                          <a:ea typeface="MS PGothic" panose="020B0600070205080204" pitchFamily="34" charset="-128"/>
                        </a:rPr>
                        <a:t>Undergraduate</a:t>
                      </a:r>
                      <a:r>
                        <a:rPr kumimoji="0" lang="sr-Latn-RS"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 (</a:t>
                      </a:r>
                      <a:r>
                        <a:rPr kumimoji="0" lang="sr-Latn-RS" sz="1300" b="0" i="0" u="none" strike="noStrike" cap="none" normalizeH="0" baseline="0" noProof="0" dirty="0" err="1">
                          <a:ln>
                            <a:noFill/>
                          </a:ln>
                          <a:solidFill>
                            <a:srgbClr val="000000"/>
                          </a:solidFill>
                          <a:effectLst/>
                          <a:latin typeface="Cambria" panose="02040503050406030204" pitchFamily="18" charset="0"/>
                          <a:ea typeface="MS PGothic" panose="020B0600070205080204" pitchFamily="34" charset="-128"/>
                        </a:rPr>
                        <a:t>bachelor</a:t>
                      </a:r>
                      <a:r>
                        <a:rPr kumimoji="0" lang="sr-Latn-RS"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a:t>
                      </a:r>
                      <a:r>
                        <a:rPr kumimoji="0" lang="en-GB"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 </a:t>
                      </a:r>
                      <a:r>
                        <a:rPr kumimoji="0" lang="sr-Latn-RS"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applied</a:t>
                      </a:r>
                      <a:r>
                        <a:rPr kumimoji="0" lang="en-GB"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 studies (180 ECTS) </a:t>
                      </a:r>
                      <a:endParaRPr kumimoji="0" lang="en-GB" sz="13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mbria" panose="02040503050406030204" pitchFamily="18" charset="0"/>
                          <a:ea typeface="MS PGothic" panose="020B0600070205080204" pitchFamily="34" charset="-128"/>
                        </a:rPr>
                        <a:t>6</a:t>
                      </a:r>
                      <a:endParaRPr kumimoji="0" lang="en-GB" sz="130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6"/>
                  </a:ext>
                </a:extLst>
              </a:tr>
              <a:tr h="277657">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6.2</a:t>
                      </a:r>
                      <a:endParaRPr kumimoji="0" lang="en-GB" sz="13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sr-Latn-RS" sz="1300" b="0" i="0" u="none" strike="noStrike" cap="none" normalizeH="0" baseline="0" noProof="0" dirty="0" err="1">
                          <a:ln>
                            <a:noFill/>
                          </a:ln>
                          <a:solidFill>
                            <a:srgbClr val="000000"/>
                          </a:solidFill>
                          <a:effectLst/>
                          <a:latin typeface="Cambria" panose="02040503050406030204" pitchFamily="18" charset="0"/>
                          <a:ea typeface="MS PGothic" panose="020B0600070205080204" pitchFamily="34" charset="-128"/>
                        </a:rPr>
                        <a:t>Undergraduate</a:t>
                      </a:r>
                      <a:r>
                        <a:rPr kumimoji="0" lang="sr-Latn-RS"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 (</a:t>
                      </a:r>
                      <a:r>
                        <a:rPr kumimoji="0" lang="sr-Latn-RS" sz="1300" b="0" i="0" u="none" strike="noStrike" cap="none" normalizeH="0" baseline="0" noProof="0" dirty="0" err="1">
                          <a:ln>
                            <a:noFill/>
                          </a:ln>
                          <a:solidFill>
                            <a:srgbClr val="000000"/>
                          </a:solidFill>
                          <a:effectLst/>
                          <a:latin typeface="Cambria" panose="02040503050406030204" pitchFamily="18" charset="0"/>
                          <a:ea typeface="MS PGothic" panose="020B0600070205080204" pitchFamily="34" charset="-128"/>
                        </a:rPr>
                        <a:t>Bachelor</a:t>
                      </a:r>
                      <a:r>
                        <a:rPr kumimoji="0" lang="sr-Latn-RS"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 </a:t>
                      </a:r>
                      <a:r>
                        <a:rPr kumimoji="0" lang="sr-Latn-RS" sz="1300" b="0" i="0" u="none" strike="noStrike" cap="none" normalizeH="0" baseline="0" noProof="0" dirty="0" err="1">
                          <a:ln>
                            <a:noFill/>
                          </a:ln>
                          <a:solidFill>
                            <a:srgbClr val="000000"/>
                          </a:solidFill>
                          <a:effectLst/>
                          <a:latin typeface="Cambria" panose="02040503050406030204" pitchFamily="18" charset="0"/>
                          <a:ea typeface="MS PGothic" panose="020B0600070205080204" pitchFamily="34" charset="-128"/>
                        </a:rPr>
                        <a:t>with</a:t>
                      </a:r>
                      <a:r>
                        <a:rPr kumimoji="0" lang="sr-Latn-RS"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 </a:t>
                      </a:r>
                      <a:r>
                        <a:rPr kumimoji="0" lang="sr-Latn-RS" sz="1300" b="0" i="0" u="none" strike="noStrike" cap="none" normalizeH="0" baseline="0" noProof="0" dirty="0" err="1">
                          <a:ln>
                            <a:noFill/>
                          </a:ln>
                          <a:solidFill>
                            <a:srgbClr val="000000"/>
                          </a:solidFill>
                          <a:effectLst/>
                          <a:latin typeface="Cambria" panose="02040503050406030204" pitchFamily="18" charset="0"/>
                          <a:ea typeface="MS PGothic" panose="020B0600070205080204" pitchFamily="34" charset="-128"/>
                        </a:rPr>
                        <a:t>honors</a:t>
                      </a:r>
                      <a:r>
                        <a:rPr kumimoji="0" lang="sr-Latn-RS"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a:t>
                      </a:r>
                      <a:r>
                        <a:rPr kumimoji="0" lang="en-GB"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 academic studies (min 240 ECTS), Specialized </a:t>
                      </a:r>
                      <a:r>
                        <a:rPr kumimoji="0" lang="sr-Latn-RS"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applied</a:t>
                      </a:r>
                      <a:r>
                        <a:rPr kumimoji="0" lang="en-GB"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 studies (min 60 ECTS)</a:t>
                      </a:r>
                      <a:endParaRPr kumimoji="0" lang="en-GB" sz="13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vMerge="1">
                  <a:txBody>
                    <a:bodyPr/>
                    <a:lstStyle/>
                    <a:p>
                      <a:endParaRPr lang="en-US"/>
                    </a:p>
                  </a:txBody>
                  <a:tcPr/>
                </a:tc>
                <a:extLst>
                  <a:ext uri="{0D108BD9-81ED-4DB2-BD59-A6C34878D82A}">
                    <a16:rowId xmlns:a16="http://schemas.microsoft.com/office/drawing/2014/main" val="10007"/>
                  </a:ext>
                </a:extLst>
              </a:tr>
              <a:tr h="859113">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1" i="0" u="none" strike="noStrike" cap="none" normalizeH="0" baseline="0">
                          <a:ln>
                            <a:noFill/>
                          </a:ln>
                          <a:solidFill>
                            <a:srgbClr val="FFFFFF"/>
                          </a:solidFill>
                          <a:effectLst/>
                          <a:latin typeface="Cambria" panose="02040503050406030204" pitchFamily="18" charset="0"/>
                          <a:ea typeface="MS PGothic" panose="020B0600070205080204" pitchFamily="34" charset="-128"/>
                        </a:rPr>
                        <a:t>7</a:t>
                      </a:r>
                      <a:endParaRPr kumimoji="0" lang="en-GB" sz="1300" b="1" i="0" u="none" strike="noStrike" cap="none" normalizeH="0" baseline="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mbria" panose="02040503050406030204" pitchFamily="18" charset="0"/>
                          <a:ea typeface="MS PGothic" panose="020B0600070205080204" pitchFamily="34" charset="-128"/>
                        </a:rPr>
                        <a:t>7.1</a:t>
                      </a:r>
                      <a:endParaRPr kumimoji="0" lang="en-GB" sz="130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Integrated academic studies (300 do 360 ECTS)</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Master academic studies (min 60 ECTS) – with previously completed </a:t>
                      </a:r>
                      <a:r>
                        <a:rPr kumimoji="0" lang="sr-Latn-RS" sz="1300" b="0" i="0" u="none" strike="noStrike" cap="none" normalizeH="0" baseline="0" noProof="0" dirty="0" err="1">
                          <a:ln>
                            <a:noFill/>
                          </a:ln>
                          <a:solidFill>
                            <a:srgbClr val="000000"/>
                          </a:solidFill>
                          <a:effectLst/>
                          <a:latin typeface="Cambria" panose="02040503050406030204" pitchFamily="18" charset="0"/>
                          <a:ea typeface="MS PGothic" panose="020B0600070205080204" pitchFamily="34" charset="-128"/>
                        </a:rPr>
                        <a:t>undergraduate</a:t>
                      </a:r>
                      <a:r>
                        <a:rPr kumimoji="0" lang="sr-Latn-RS"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 (</a:t>
                      </a:r>
                      <a:r>
                        <a:rPr kumimoji="0" lang="sr-Latn-RS" sz="1300" b="0" i="0" u="none" strike="noStrike" cap="none" normalizeH="0" baseline="0" noProof="0" dirty="0" err="1">
                          <a:ln>
                            <a:noFill/>
                          </a:ln>
                          <a:solidFill>
                            <a:srgbClr val="000000"/>
                          </a:solidFill>
                          <a:effectLst/>
                          <a:latin typeface="Cambria" panose="02040503050406030204" pitchFamily="18" charset="0"/>
                          <a:ea typeface="MS PGothic" panose="020B0600070205080204" pitchFamily="34" charset="-128"/>
                        </a:rPr>
                        <a:t>bachelor</a:t>
                      </a:r>
                      <a:r>
                        <a:rPr kumimoji="0" lang="sr-Latn-RS"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 with honors)</a:t>
                      </a:r>
                      <a:r>
                        <a:rPr kumimoji="0" lang="en-GB"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 academic studies (min 240 ECTS)</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Master academic studies (min 120 ECTS) - with previously completed </a:t>
                      </a:r>
                      <a:r>
                        <a:rPr kumimoji="0" lang="sr-Latn-RS"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undergarduate (bachelor)</a:t>
                      </a:r>
                      <a:r>
                        <a:rPr kumimoji="0" lang="en-GB"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 academic studies (180 ECTS) </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Master </a:t>
                      </a:r>
                      <a:r>
                        <a:rPr kumimoji="0" lang="sr-Latn-RS"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applied</a:t>
                      </a:r>
                      <a:r>
                        <a:rPr kumimoji="0" lang="en-GB"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 studies (min 120ECTS) - with previously completed </a:t>
                      </a:r>
                      <a:r>
                        <a:rPr kumimoji="0" lang="sr-Latn-RS"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undergarduate (bachelor)</a:t>
                      </a:r>
                      <a:r>
                        <a:rPr kumimoji="0" lang="en-GB"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 </a:t>
                      </a:r>
                      <a:r>
                        <a:rPr kumimoji="0" lang="sr-Latn-RS"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applied</a:t>
                      </a:r>
                      <a:r>
                        <a:rPr kumimoji="0" lang="en-GB"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 studies (180 ECTS)</a:t>
                      </a:r>
                      <a:endParaRPr kumimoji="0" lang="en-GB" sz="13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mbria" panose="02040503050406030204" pitchFamily="18" charset="0"/>
                          <a:ea typeface="MS PGothic" panose="020B0600070205080204" pitchFamily="34" charset="-128"/>
                        </a:rPr>
                        <a:t>7 </a:t>
                      </a:r>
                      <a:endParaRPr kumimoji="0" lang="en-GB" sz="130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8"/>
                  </a:ext>
                </a:extLst>
              </a:tr>
              <a:tr h="343459">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mbria" panose="02040503050406030204" pitchFamily="18" charset="0"/>
                          <a:ea typeface="MS PGothic" panose="020B0600070205080204" pitchFamily="34" charset="-128"/>
                        </a:rPr>
                        <a:t>7.2</a:t>
                      </a:r>
                      <a:endParaRPr kumimoji="0" lang="en-GB" sz="130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Specialized academic studies (min 60ECTS) - with previously completed master academic studies </a:t>
                      </a:r>
                      <a:endParaRPr kumimoji="0" lang="en-GB" sz="13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vMerge="1">
                  <a:txBody>
                    <a:bodyPr/>
                    <a:lstStyle/>
                    <a:p>
                      <a:endParaRPr lang="en-US"/>
                    </a:p>
                  </a:txBody>
                  <a:tcPr/>
                </a:tc>
                <a:extLst>
                  <a:ext uri="{0D108BD9-81ED-4DB2-BD59-A6C34878D82A}">
                    <a16:rowId xmlns:a16="http://schemas.microsoft.com/office/drawing/2014/main" val="10009"/>
                  </a:ext>
                </a:extLst>
              </a:tr>
              <a:tr h="4092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1" i="0" u="none" strike="noStrike" cap="none" normalizeH="0" baseline="0">
                          <a:ln>
                            <a:noFill/>
                          </a:ln>
                          <a:solidFill>
                            <a:srgbClr val="FFFFFF"/>
                          </a:solidFill>
                          <a:effectLst/>
                          <a:latin typeface="Cambria" panose="02040503050406030204" pitchFamily="18" charset="0"/>
                          <a:ea typeface="MS PGothic" panose="020B0600070205080204" pitchFamily="34" charset="-128"/>
                        </a:rPr>
                        <a:t>8</a:t>
                      </a:r>
                      <a:endParaRPr kumimoji="0" lang="en-GB" sz="1300" b="1" i="0" u="none" strike="noStrike" cap="none" normalizeH="0" baseline="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mbria" panose="02040503050406030204" pitchFamily="18" charset="0"/>
                          <a:ea typeface="MS PGothic" panose="020B0600070205080204" pitchFamily="34" charset="-128"/>
                        </a:rPr>
                        <a:t>-</a:t>
                      </a:r>
                      <a:endParaRPr kumimoji="0" lang="en-GB" sz="130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3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Doctoral studies (180 ECTS) – with previously completed integrated academic, or master academic studies</a:t>
                      </a:r>
                      <a:endParaRPr kumimoji="0" lang="en-GB" sz="13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7994" marR="7994" marT="8770" marB="8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8</a:t>
                      </a:r>
                      <a:endParaRPr kumimoji="0" lang="en-GB" sz="13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E3B49900-ACA0-4A66-9AB3-3650A9D5B3E5}"/>
              </a:ext>
            </a:extLst>
          </p:cNvPr>
          <p:cNvSpPr>
            <a:spLocks noChangeArrowheads="1"/>
          </p:cNvSpPr>
          <p:nvPr/>
        </p:nvSpPr>
        <p:spPr bwMode="auto">
          <a:xfrm>
            <a:off x="490538" y="2032000"/>
            <a:ext cx="1122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29699" name="Title 1">
            <a:extLst>
              <a:ext uri="{FF2B5EF4-FFF2-40B4-BE49-F238E27FC236}">
                <a16:creationId xmlns:a16="http://schemas.microsoft.com/office/drawing/2014/main" id="{3D88FFE3-1F62-4EE5-B945-4E4415F38A78}"/>
              </a:ext>
            </a:extLst>
          </p:cNvPr>
          <p:cNvSpPr>
            <a:spLocks noGrp="1"/>
          </p:cNvSpPr>
          <p:nvPr>
            <p:ph type="title"/>
          </p:nvPr>
        </p:nvSpPr>
        <p:spPr>
          <a:xfrm>
            <a:off x="838200" y="295552"/>
            <a:ext cx="10515600" cy="665163"/>
          </a:xfrm>
        </p:spPr>
        <p:txBody>
          <a:bodyPr/>
          <a:lstStyle/>
          <a:p>
            <a:r>
              <a:rPr lang="sr-Latn-RS" altLang="en-US" dirty="0" err="1">
                <a:ea typeface="MS PGothic" panose="020B0600070205080204" pitchFamily="34" charset="-128"/>
              </a:rPr>
              <a:t>Types</a:t>
            </a:r>
            <a:r>
              <a:rPr lang="sr-Latn-RS" altLang="en-US" dirty="0">
                <a:ea typeface="MS PGothic" panose="020B0600070205080204" pitchFamily="34" charset="-128"/>
              </a:rPr>
              <a:t> </a:t>
            </a:r>
            <a:r>
              <a:rPr lang="sr-Latn-RS" altLang="en-US" dirty="0" err="1">
                <a:ea typeface="MS PGothic" panose="020B0600070205080204" pitchFamily="34" charset="-128"/>
              </a:rPr>
              <a:t>of</a:t>
            </a:r>
            <a:r>
              <a:rPr lang="sr-Latn-RS" altLang="en-US" dirty="0">
                <a:ea typeface="MS PGothic" panose="020B0600070205080204" pitchFamily="34" charset="-128"/>
              </a:rPr>
              <a:t> </a:t>
            </a:r>
            <a:r>
              <a:rPr lang="sr-Latn-RS" altLang="en-US" dirty="0" err="1">
                <a:ea typeface="MS PGothic" panose="020B0600070205080204" pitchFamily="34" charset="-128"/>
              </a:rPr>
              <a:t>qualifications</a:t>
            </a:r>
            <a:r>
              <a:rPr lang="en-US" altLang="en-US" dirty="0">
                <a:ea typeface="MS PGothic" panose="020B0600070205080204" pitchFamily="34" charset="-128"/>
              </a:rPr>
              <a:t> </a:t>
            </a:r>
            <a:r>
              <a:rPr lang="sr-Latn-RS" altLang="en-US" dirty="0">
                <a:ea typeface="MS PGothic" panose="020B0600070205080204" pitchFamily="34" charset="-128"/>
              </a:rPr>
              <a:t> </a:t>
            </a:r>
            <a:endParaRPr lang="en-US" altLang="en-US" dirty="0">
              <a:ea typeface="MS PGothic" panose="020B0600070205080204" pitchFamily="34" charset="-128"/>
            </a:endParaRPr>
          </a:p>
        </p:txBody>
      </p:sp>
      <p:graphicFrame>
        <p:nvGraphicFramePr>
          <p:cNvPr id="2" name="Content Placeholder 1">
            <a:extLst>
              <a:ext uri="{FF2B5EF4-FFF2-40B4-BE49-F238E27FC236}">
                <a16:creationId xmlns:a16="http://schemas.microsoft.com/office/drawing/2014/main" id="{830DC006-0D59-41C0-BCEC-E810C41F5468}"/>
              </a:ext>
            </a:extLst>
          </p:cNvPr>
          <p:cNvGraphicFramePr>
            <a:graphicFrameLocks noGrp="1"/>
          </p:cNvGraphicFramePr>
          <p:nvPr>
            <p:ph idx="1"/>
            <p:extLst>
              <p:ext uri="{D42A27DB-BD31-4B8C-83A1-F6EECF244321}">
                <p14:modId xmlns:p14="http://schemas.microsoft.com/office/powerpoint/2010/main" val="3715174484"/>
              </p:ext>
            </p:extLst>
          </p:nvPr>
        </p:nvGraphicFramePr>
        <p:xfrm>
          <a:off x="593725" y="941388"/>
          <a:ext cx="10828338" cy="5919791"/>
        </p:xfrm>
        <a:graphic>
          <a:graphicData uri="http://schemas.openxmlformats.org/drawingml/2006/table">
            <a:tbl>
              <a:tblPr/>
              <a:tblGrid>
                <a:gridCol w="151765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gridCol w="6129338">
                  <a:extLst>
                    <a:ext uri="{9D8B030D-6E8A-4147-A177-3AD203B41FA5}">
                      <a16:colId xmlns:a16="http://schemas.microsoft.com/office/drawing/2014/main" val="20003"/>
                    </a:ext>
                  </a:extLst>
                </a:gridCol>
              </a:tblGrid>
              <a:tr h="47148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sr-Cyrl-RS" sz="1400" b="1" i="0" u="none" strike="noStrike" cap="none" normalizeH="0" baseline="0" dirty="0">
                          <a:ln>
                            <a:noFill/>
                          </a:ln>
                          <a:solidFill>
                            <a:srgbClr val="FFFFFF"/>
                          </a:solidFill>
                          <a:effectLst/>
                          <a:latin typeface="Cambria" panose="02040503050406030204" pitchFamily="18" charset="0"/>
                          <a:ea typeface="MS PGothic" panose="020B0600070205080204" pitchFamily="34" charset="-128"/>
                        </a:rPr>
                        <a:t>TYPE</a:t>
                      </a:r>
                      <a:endParaRPr kumimoji="0" lang="en-US" sz="14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mbria" panose="02040503050406030204" pitchFamily="18" charset="0"/>
                          <a:ea typeface="MS PGothic" panose="020B0600070205080204" pitchFamily="34" charset="-128"/>
                        </a:rPr>
                        <a:t>NQFS LEVEL</a:t>
                      </a:r>
                      <a:endParaRPr kumimoji="0" lang="en-US" sz="14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sr-Latn-RS" sz="14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FORM OF EDUCATION/LEARNING</a:t>
                      </a:r>
                      <a:endParaRPr kumimoji="0" lang="en-US" sz="14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mbria" panose="02040503050406030204" pitchFamily="18" charset="0"/>
                          <a:ea typeface="MS PGothic" panose="020B0600070205080204" pitchFamily="34" charset="-128"/>
                        </a:rPr>
                        <a:t>QUALIFICATION TITLE</a:t>
                      </a:r>
                      <a:endParaRPr kumimoji="0" lang="en-US" sz="14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48883">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mbria" panose="02040503050406030204" pitchFamily="18" charset="0"/>
                          <a:ea typeface="MS PGothic" panose="020B0600070205080204" pitchFamily="34" charset="-128"/>
                        </a:rPr>
                        <a:t>GENERAL</a:t>
                      </a:r>
                      <a:endParaRPr kumimoji="0" lang="en-US" sz="14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1</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PRIMARY EDUCATION (TWO CYCLES, 8  YEARS)</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348883">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4</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GYMNASIUM (4 YEARS)</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512968">
                <a:tc rowSpan="4">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mbria" panose="02040503050406030204" pitchFamily="18" charset="0"/>
                          <a:ea typeface="MS PGothic" panose="020B0600070205080204" pitchFamily="34" charset="-128"/>
                        </a:rPr>
                        <a:t>VOCATIONAL</a:t>
                      </a:r>
                      <a:endParaRPr kumimoji="0" lang="en-US" sz="14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2</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NON-FORMAL</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MANIPULATOR IN FOOD PRODUCTION (2 YEARS)</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538457">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3</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NON-FORMAL</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BAKER (3 YEARS)</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r h="348883">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4</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AT"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FOOD PROCESSING TECHNICIAN </a:t>
                      </a: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(4 YEARS)</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5"/>
                  </a:ext>
                </a:extLst>
              </a:tr>
              <a:tr h="559168">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5</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NON-FORMAL</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BAKER – SPECIALIST (1 YEAR)</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6"/>
                  </a:ext>
                </a:extLst>
              </a:tr>
              <a:tr h="348883">
                <a:tc row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mbria" panose="02040503050406030204" pitchFamily="18" charset="0"/>
                          <a:ea typeface="MS PGothic" panose="020B0600070205080204" pitchFamily="34" charset="-128"/>
                        </a:rPr>
                        <a:t>ACADEMIC</a:t>
                      </a:r>
                      <a:endParaRPr kumimoji="0" lang="en-US" sz="14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6.1</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AGRICULTURAL ENGINEER (180 ECTS)</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7"/>
                  </a:ext>
                </a:extLst>
              </a:tr>
              <a:tr h="348883">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6.2</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GRADUATED AGRICULTURAL ENGINEER (240 ECTS)</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8"/>
                  </a:ext>
                </a:extLst>
              </a:tr>
              <a:tr h="348883">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7.1</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MASTER AGRICULTURAL ENGINEER (60 ECTS)</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9"/>
                  </a:ext>
                </a:extLst>
              </a:tr>
              <a:tr h="348883">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7.2</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SPECIALIST AGRICULTURAL ENGINEER (60 ECTS)</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0"/>
                  </a:ext>
                </a:extLst>
              </a:tr>
              <a:tr h="348883">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S 8</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AT"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PHD – BIOTECHNICAL SCIENCES (180 ECTS)</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11"/>
                  </a:ext>
                </a:extLst>
              </a:tr>
              <a:tr h="348883">
                <a:tc row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mbria" panose="02040503050406030204" pitchFamily="18" charset="0"/>
                          <a:ea typeface="MS PGothic" panose="020B0600070205080204" pitchFamily="34" charset="-128"/>
                        </a:rPr>
                        <a:t>PROFESSIONAL</a:t>
                      </a:r>
                      <a:endParaRPr kumimoji="0" lang="en-US" sz="14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6.1</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PROFESSIONAL AGRICULTURAL ENGINEER (180 ECTS)</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2"/>
                  </a:ext>
                </a:extLst>
              </a:tr>
              <a:tr h="348883">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6.2</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 PROFESSIONAL SPECIALIST AGRICULTURAL ENGINEER (60 ECTS)</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13"/>
                  </a:ext>
                </a:extLst>
              </a:tr>
              <a:tr h="348883">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7.1</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PROFESSIONAL MASTER AGRICULTURAL ENGINEER (120 ECTS)</a:t>
                      </a:r>
                      <a:endParaRPr kumimoji="0" 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7918" marR="679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4"/>
                  </a:ext>
                </a:extLst>
              </a:tr>
            </a:tbl>
          </a:graphicData>
        </a:graphic>
      </p:graphicFrame>
    </p:spTree>
  </p:cSld>
  <p:clrMapOvr>
    <a:masterClrMapping/>
  </p:clrMapOvr>
  <p:transition spd="slow" advTm="7132"/>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ECA0CBA7-EF1E-433A-9B7C-25CE49E8A217}"/>
              </a:ext>
            </a:extLst>
          </p:cNvPr>
          <p:cNvSpPr>
            <a:spLocks noGrp="1"/>
          </p:cNvSpPr>
          <p:nvPr>
            <p:ph type="title"/>
          </p:nvPr>
        </p:nvSpPr>
        <p:spPr>
          <a:xfrm>
            <a:off x="838200" y="365125"/>
            <a:ext cx="10515600" cy="665163"/>
          </a:xfrm>
        </p:spPr>
        <p:txBody>
          <a:bodyPr/>
          <a:lstStyle/>
          <a:p>
            <a:r>
              <a:rPr lang="en-US" altLang="en-US" dirty="0">
                <a:ea typeface="MS PGothic" panose="020B0600070205080204" pitchFamily="34" charset="-128"/>
              </a:rPr>
              <a:t>Key concepts in NQFS</a:t>
            </a:r>
            <a:endParaRPr lang="en-GB" altLang="en-US" dirty="0">
              <a:ea typeface="MS PGothic" panose="020B0600070205080204" pitchFamily="34" charset="-128"/>
            </a:endParaRPr>
          </a:p>
        </p:txBody>
      </p:sp>
      <p:grpSp>
        <p:nvGrpSpPr>
          <p:cNvPr id="31748" name="Group 6">
            <a:extLst>
              <a:ext uri="{FF2B5EF4-FFF2-40B4-BE49-F238E27FC236}">
                <a16:creationId xmlns:a16="http://schemas.microsoft.com/office/drawing/2014/main" id="{EA5F7259-ED46-46CA-98D7-19326765360B}"/>
              </a:ext>
            </a:extLst>
          </p:cNvPr>
          <p:cNvGrpSpPr>
            <a:grpSpLocks/>
          </p:cNvGrpSpPr>
          <p:nvPr/>
        </p:nvGrpSpPr>
        <p:grpSpPr bwMode="auto">
          <a:xfrm>
            <a:off x="3930650" y="1333500"/>
            <a:ext cx="4330700" cy="4332288"/>
            <a:chOff x="0" y="141515"/>
            <a:chExt cx="4332515" cy="4332515"/>
          </a:xfrm>
        </p:grpSpPr>
        <p:sp>
          <p:nvSpPr>
            <p:cNvPr id="8" name="Oval 7">
              <a:extLst>
                <a:ext uri="{FF2B5EF4-FFF2-40B4-BE49-F238E27FC236}">
                  <a16:creationId xmlns:a16="http://schemas.microsoft.com/office/drawing/2014/main" id="{78F5C939-7F13-4700-8A64-6F4333DD1E52}"/>
                </a:ext>
              </a:extLst>
            </p:cNvPr>
            <p:cNvSpPr/>
            <p:nvPr/>
          </p:nvSpPr>
          <p:spPr>
            <a:xfrm>
              <a:off x="0" y="141515"/>
              <a:ext cx="4332515" cy="4332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9" name="Text Box 1">
              <a:extLst>
                <a:ext uri="{FF2B5EF4-FFF2-40B4-BE49-F238E27FC236}">
                  <a16:creationId xmlns:a16="http://schemas.microsoft.com/office/drawing/2014/main" id="{32E91D03-8B80-402D-9B21-90241245DD9F}"/>
                </a:ext>
              </a:extLst>
            </p:cNvPr>
            <p:cNvSpPr txBox="1"/>
            <p:nvPr/>
          </p:nvSpPr>
          <p:spPr>
            <a:xfrm>
              <a:off x="495543" y="406964"/>
              <a:ext cx="3378665" cy="2338451"/>
            </a:xfrm>
            <a:prstGeom prst="rect">
              <a:avLst/>
            </a:prstGeom>
            <a:noFill/>
            <a:ln>
              <a:noFill/>
            </a:ln>
          </p:spPr>
          <p:txBody>
            <a:bodyPr spcFirstLastPara="1">
              <a:prstTxWarp prst="textArchUp">
                <a:avLst>
                  <a:gd name="adj" fmla="val 10829765"/>
                </a:avLst>
              </a:prstTxWarp>
            </a:bodyPr>
            <a:lstStyle/>
            <a:p>
              <a:pPr algn="ctr">
                <a:lnSpc>
                  <a:spcPct val="107000"/>
                </a:lnSpc>
                <a:spcAft>
                  <a:spcPts val="800"/>
                </a:spcAft>
                <a:defRPr/>
              </a:pPr>
              <a:r>
                <a:rPr lang="en-GB" sz="7200" b="1" dirty="0">
                  <a:solidFill>
                    <a:srgbClr val="FFFFFF"/>
                  </a:solidFill>
                  <a:effectLst>
                    <a:outerShdw blurRad="38100" dist="19050" dir="2700000" algn="tl">
                      <a:schemeClr val="dk1">
                        <a:alpha val="40000"/>
                      </a:schemeClr>
                    </a:outerShdw>
                  </a:effectLst>
                  <a:latin typeface="Cambria" panose="02040503050406030204" pitchFamily="18" charset="0"/>
                  <a:ea typeface="Calibri" panose="020F0502020204030204" pitchFamily="34" charset="0"/>
                  <a:cs typeface="Times New Roman" panose="02020603050405020304" pitchFamily="18" charset="0"/>
                </a:rPr>
                <a:t>Concept of competency-based education</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1749" name="Group 10">
            <a:extLst>
              <a:ext uri="{FF2B5EF4-FFF2-40B4-BE49-F238E27FC236}">
                <a16:creationId xmlns:a16="http://schemas.microsoft.com/office/drawing/2014/main" id="{2DE48D0B-195A-4744-AE7E-520242A01589}"/>
              </a:ext>
            </a:extLst>
          </p:cNvPr>
          <p:cNvGrpSpPr>
            <a:grpSpLocks/>
          </p:cNvGrpSpPr>
          <p:nvPr/>
        </p:nvGrpSpPr>
        <p:grpSpPr bwMode="auto">
          <a:xfrm>
            <a:off x="4056063" y="1779588"/>
            <a:ext cx="4117108" cy="3592512"/>
            <a:chOff x="0" y="0"/>
            <a:chExt cx="4118945" cy="3592195"/>
          </a:xfrm>
        </p:grpSpPr>
        <p:grpSp>
          <p:nvGrpSpPr>
            <p:cNvPr id="31750" name="Group 11">
              <a:extLst>
                <a:ext uri="{FF2B5EF4-FFF2-40B4-BE49-F238E27FC236}">
                  <a16:creationId xmlns:a16="http://schemas.microsoft.com/office/drawing/2014/main" id="{53B7F4FE-E745-4B00-B3EC-CD9BB0AF289B}"/>
                </a:ext>
              </a:extLst>
            </p:cNvPr>
            <p:cNvGrpSpPr>
              <a:grpSpLocks/>
            </p:cNvGrpSpPr>
            <p:nvPr/>
          </p:nvGrpSpPr>
          <p:grpSpPr bwMode="auto">
            <a:xfrm>
              <a:off x="0" y="0"/>
              <a:ext cx="4118945" cy="3592195"/>
              <a:chOff x="-152405" y="0"/>
              <a:chExt cx="4118945" cy="3592285"/>
            </a:xfrm>
          </p:grpSpPr>
          <p:sp>
            <p:nvSpPr>
              <p:cNvPr id="14" name="Oval 13">
                <a:extLst>
                  <a:ext uri="{FF2B5EF4-FFF2-40B4-BE49-F238E27FC236}">
                    <a16:creationId xmlns:a16="http://schemas.microsoft.com/office/drawing/2014/main" id="{F9230F0B-F5B7-4005-87ED-13F0F0EE33E7}"/>
                  </a:ext>
                </a:extLst>
              </p:cNvPr>
              <p:cNvSpPr/>
              <p:nvPr/>
            </p:nvSpPr>
            <p:spPr>
              <a:xfrm>
                <a:off x="217647" y="0"/>
                <a:ext cx="3473412" cy="354942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107000"/>
                  </a:lnSpc>
                  <a:spcAft>
                    <a:spcPts val="0"/>
                  </a:spcAft>
                  <a:defRPr/>
                </a:pPr>
                <a:r>
                  <a:rPr lang="sr-Latn-RS" sz="1400">
                    <a:solidFill>
                      <a:srgbClr val="002060"/>
                    </a:solidFill>
                    <a:latin typeface="Cambria" panose="02040503050406030204" pitchFamily="18" charset="0"/>
                    <a:ea typeface="Calibri" panose="020F0502020204030204" pitchFamily="34" charset="0"/>
                    <a:cs typeface="Times New Roman" panose="02020603050405020304" pitchFamily="18" charset="0"/>
                  </a:rPr>
                  <a:t> </a:t>
                </a:r>
                <a:endParaRPr lang="en-GB" sz="1100">
                  <a:ea typeface="Calibri" panose="020F0502020204030204" pitchFamily="34" charset="0"/>
                  <a:cs typeface="Times New Roman" panose="02020603050405020304" pitchFamily="18" charset="0"/>
                </a:endParaRPr>
              </a:p>
            </p:txBody>
          </p:sp>
          <p:grpSp>
            <p:nvGrpSpPr>
              <p:cNvPr id="31753" name="Group 14">
                <a:extLst>
                  <a:ext uri="{FF2B5EF4-FFF2-40B4-BE49-F238E27FC236}">
                    <a16:creationId xmlns:a16="http://schemas.microsoft.com/office/drawing/2014/main" id="{0F79991F-A91A-430C-BC39-EEA806115F0A}"/>
                  </a:ext>
                </a:extLst>
              </p:cNvPr>
              <p:cNvGrpSpPr>
                <a:grpSpLocks/>
              </p:cNvGrpSpPr>
              <p:nvPr/>
            </p:nvGrpSpPr>
            <p:grpSpPr bwMode="auto">
              <a:xfrm>
                <a:off x="-152405" y="827035"/>
                <a:ext cx="4118945" cy="2765250"/>
                <a:chOff x="-152405" y="-98250"/>
                <a:chExt cx="4118945" cy="2765250"/>
              </a:xfrm>
            </p:grpSpPr>
            <p:grpSp>
              <p:nvGrpSpPr>
                <p:cNvPr id="31754" name="Group 15">
                  <a:extLst>
                    <a:ext uri="{FF2B5EF4-FFF2-40B4-BE49-F238E27FC236}">
                      <a16:creationId xmlns:a16="http://schemas.microsoft.com/office/drawing/2014/main" id="{135E2124-9F73-4A80-8762-F912901F7835}"/>
                    </a:ext>
                  </a:extLst>
                </p:cNvPr>
                <p:cNvGrpSpPr>
                  <a:grpSpLocks/>
                </p:cNvGrpSpPr>
                <p:nvPr/>
              </p:nvGrpSpPr>
              <p:grpSpPr bwMode="auto">
                <a:xfrm>
                  <a:off x="-152405" y="206531"/>
                  <a:ext cx="4118945" cy="2460469"/>
                  <a:chOff x="-152405" y="-43841"/>
                  <a:chExt cx="4118945" cy="2460469"/>
                </a:xfrm>
              </p:grpSpPr>
              <p:sp>
                <p:nvSpPr>
                  <p:cNvPr id="18" name="Oval 17">
                    <a:extLst>
                      <a:ext uri="{FF2B5EF4-FFF2-40B4-BE49-F238E27FC236}">
                        <a16:creationId xmlns:a16="http://schemas.microsoft.com/office/drawing/2014/main" id="{76B664BF-AFD4-4345-969B-56B7D896FFD6}"/>
                      </a:ext>
                    </a:extLst>
                  </p:cNvPr>
                  <p:cNvSpPr/>
                  <p:nvPr/>
                </p:nvSpPr>
                <p:spPr>
                  <a:xfrm>
                    <a:off x="-152405" y="-43841"/>
                    <a:ext cx="1083158" cy="795288"/>
                  </a:xfrm>
                  <a:prstGeom prst="ellipse">
                    <a:avLst/>
                  </a:prstGeom>
                </p:spPr>
                <p:style>
                  <a:lnRef idx="2">
                    <a:schemeClr val="accent6"/>
                  </a:lnRef>
                  <a:fillRef idx="1">
                    <a:schemeClr val="lt1"/>
                  </a:fillRef>
                  <a:effectRef idx="0">
                    <a:schemeClr val="accent6"/>
                  </a:effectRef>
                  <a:fontRef idx="minor">
                    <a:schemeClr val="dk1"/>
                  </a:fontRef>
                </p:style>
                <p:txBody>
                  <a:bodyPr lIns="0" tIns="0" rIns="0" bIns="0" anchor="ctr"/>
                  <a:lstStyle/>
                  <a:p>
                    <a:pPr algn="ctr">
                      <a:lnSpc>
                        <a:spcPct val="107000"/>
                      </a:lnSpc>
                      <a:spcAft>
                        <a:spcPts val="0"/>
                      </a:spcAft>
                      <a:defRPr/>
                    </a:pPr>
                    <a:r>
                      <a:rPr lang="en-GB" sz="1100" dirty="0">
                        <a:latin typeface="Cambria" panose="02040503050406030204" pitchFamily="18" charset="0"/>
                        <a:ea typeface="Calibri" panose="020F0502020204030204" pitchFamily="34" charset="0"/>
                        <a:cs typeface="Times New Roman" panose="02020603050405020304" pitchFamily="18" charset="0"/>
                      </a:rPr>
                      <a:t>Standards of achievement and examination</a:t>
                    </a:r>
                    <a:endParaRPr lang="en-GB" sz="1100" dirty="0">
                      <a:ea typeface="Calibri" panose="020F0502020204030204" pitchFamily="34" charset="0"/>
                      <a:cs typeface="Times New Roman" panose="02020603050405020304" pitchFamily="18" charset="0"/>
                    </a:endParaRPr>
                  </a:p>
                </p:txBody>
              </p:sp>
              <p:sp>
                <p:nvSpPr>
                  <p:cNvPr id="19" name="Oval 18">
                    <a:extLst>
                      <a:ext uri="{FF2B5EF4-FFF2-40B4-BE49-F238E27FC236}">
                        <a16:creationId xmlns:a16="http://schemas.microsoft.com/office/drawing/2014/main" id="{B3A8B45D-2117-4F24-91C2-3432AFE6EA1A}"/>
                      </a:ext>
                    </a:extLst>
                  </p:cNvPr>
                  <p:cNvSpPr/>
                  <p:nvPr/>
                </p:nvSpPr>
                <p:spPr>
                  <a:xfrm>
                    <a:off x="1784122" y="1632453"/>
                    <a:ext cx="1165244" cy="784175"/>
                  </a:xfrm>
                  <a:prstGeom prst="ellipse">
                    <a:avLst/>
                  </a:prstGeom>
                </p:spPr>
                <p:style>
                  <a:lnRef idx="2">
                    <a:schemeClr val="accent6"/>
                  </a:lnRef>
                  <a:fillRef idx="1">
                    <a:schemeClr val="lt1"/>
                  </a:fillRef>
                  <a:effectRef idx="0">
                    <a:schemeClr val="accent6"/>
                  </a:effectRef>
                  <a:fontRef idx="minor">
                    <a:schemeClr val="dk1"/>
                  </a:fontRef>
                </p:style>
                <p:txBody>
                  <a:bodyPr lIns="0" tIns="0" rIns="0" bIns="0" anchor="ctr"/>
                  <a:lstStyle/>
                  <a:p>
                    <a:pPr algn="ctr">
                      <a:lnSpc>
                        <a:spcPct val="107000"/>
                      </a:lnSpc>
                      <a:spcAft>
                        <a:spcPts val="0"/>
                      </a:spcAft>
                      <a:defRPr/>
                    </a:pPr>
                    <a:r>
                      <a:rPr lang="en-GB" sz="1100" dirty="0">
                        <a:latin typeface="Cambria" panose="02040503050406030204" pitchFamily="18" charset="0"/>
                        <a:ea typeface="Calibri" panose="020F0502020204030204" pitchFamily="34" charset="0"/>
                        <a:cs typeface="Times New Roman" panose="02020603050405020304" pitchFamily="18" charset="0"/>
                      </a:rPr>
                      <a:t>Qualification standards</a:t>
                    </a:r>
                    <a:endParaRPr lang="en-GB" sz="1100" dirty="0">
                      <a:ea typeface="Calibri" panose="020F0502020204030204" pitchFamily="34" charset="0"/>
                      <a:cs typeface="Times New Roman" panose="02020603050405020304" pitchFamily="18" charset="0"/>
                    </a:endParaRPr>
                  </a:p>
                </p:txBody>
              </p:sp>
              <p:sp>
                <p:nvSpPr>
                  <p:cNvPr id="20" name="Oval 19">
                    <a:extLst>
                      <a:ext uri="{FF2B5EF4-FFF2-40B4-BE49-F238E27FC236}">
                        <a16:creationId xmlns:a16="http://schemas.microsoft.com/office/drawing/2014/main" id="{8B5D1B04-CBDD-41CC-84B9-31F84D12786A}"/>
                      </a:ext>
                    </a:extLst>
                  </p:cNvPr>
                  <p:cNvSpPr/>
                  <p:nvPr/>
                </p:nvSpPr>
                <p:spPr>
                  <a:xfrm>
                    <a:off x="2938247" y="125216"/>
                    <a:ext cx="1028293" cy="696869"/>
                  </a:xfrm>
                  <a:prstGeom prst="ellipse">
                    <a:avLst/>
                  </a:prstGeom>
                </p:spPr>
                <p:style>
                  <a:lnRef idx="2">
                    <a:schemeClr val="accent6"/>
                  </a:lnRef>
                  <a:fillRef idx="1">
                    <a:schemeClr val="lt1"/>
                  </a:fillRef>
                  <a:effectRef idx="0">
                    <a:schemeClr val="accent6"/>
                  </a:effectRef>
                  <a:fontRef idx="minor">
                    <a:schemeClr val="dk1"/>
                  </a:fontRef>
                </p:style>
                <p:txBody>
                  <a:bodyPr lIns="0" tIns="0" rIns="0" bIns="0" anchor="ctr"/>
                  <a:lstStyle/>
                  <a:p>
                    <a:pPr algn="ctr">
                      <a:lnSpc>
                        <a:spcPct val="107000"/>
                      </a:lnSpc>
                      <a:spcAft>
                        <a:spcPts val="0"/>
                      </a:spcAft>
                      <a:defRPr/>
                    </a:pPr>
                    <a:r>
                      <a:rPr lang="en-GB" sz="1100" dirty="0">
                        <a:latin typeface="Cambria" panose="02040503050406030204" pitchFamily="18" charset="0"/>
                        <a:ea typeface="Calibri" panose="020F0502020204030204" pitchFamily="34" charset="0"/>
                        <a:cs typeface="Times New Roman" panose="02020603050405020304" pitchFamily="18" charset="0"/>
                      </a:rPr>
                      <a:t>Curriculum standards</a:t>
                    </a:r>
                    <a:endParaRPr lang="en-GB" sz="1100" dirty="0">
                      <a:ea typeface="Calibri" panose="020F0502020204030204" pitchFamily="34" charset="0"/>
                      <a:cs typeface="Times New Roman" panose="02020603050405020304" pitchFamily="18" charset="0"/>
                    </a:endParaRPr>
                  </a:p>
                </p:txBody>
              </p:sp>
            </p:grpSp>
            <p:sp>
              <p:nvSpPr>
                <p:cNvPr id="17" name="Oval 16">
                  <a:extLst>
                    <a:ext uri="{FF2B5EF4-FFF2-40B4-BE49-F238E27FC236}">
                      <a16:creationId xmlns:a16="http://schemas.microsoft.com/office/drawing/2014/main" id="{9DE8076D-2D93-4A3C-B01A-EFE9430C4ADD}"/>
                    </a:ext>
                  </a:extLst>
                </p:cNvPr>
                <p:cNvSpPr/>
                <p:nvPr/>
              </p:nvSpPr>
              <p:spPr>
                <a:xfrm>
                  <a:off x="1056221" y="-98250"/>
                  <a:ext cx="1882027" cy="180804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lnSpc>
                      <a:spcPct val="107000"/>
                    </a:lnSpc>
                    <a:spcAft>
                      <a:spcPts val="800"/>
                    </a:spcAft>
                    <a:defRPr/>
                  </a:pPr>
                  <a:r>
                    <a:rPr lang="en-GB" sz="1300" b="1">
                      <a:solidFill>
                        <a:srgbClr val="002060"/>
                      </a:solidFill>
                      <a:latin typeface="Cambria" panose="02040503050406030204" pitchFamily="18" charset="0"/>
                      <a:ea typeface="Calibri" panose="020F0502020204030204" pitchFamily="34" charset="0"/>
                      <a:cs typeface="Times New Roman" panose="02020603050405020304" pitchFamily="18" charset="0"/>
                    </a:rPr>
                    <a:t>Key competences </a:t>
                  </a:r>
                  <a:endParaRPr lang="en-GB" sz="1100">
                    <a:ea typeface="Calibri" panose="020F0502020204030204" pitchFamily="34" charset="0"/>
                    <a:cs typeface="Times New Roman" panose="02020603050405020304" pitchFamily="18" charset="0"/>
                  </a:endParaRPr>
                </a:p>
              </p:txBody>
            </p:sp>
          </p:grpSp>
        </p:grpSp>
        <p:sp>
          <p:nvSpPr>
            <p:cNvPr id="13" name="Text Box 17">
              <a:extLst>
                <a:ext uri="{FF2B5EF4-FFF2-40B4-BE49-F238E27FC236}">
                  <a16:creationId xmlns:a16="http://schemas.microsoft.com/office/drawing/2014/main" id="{CC0AF53C-3A9C-4482-BB03-702D8922FC37}"/>
                </a:ext>
              </a:extLst>
            </p:cNvPr>
            <p:cNvSpPr txBox="1"/>
            <p:nvPr/>
          </p:nvSpPr>
          <p:spPr>
            <a:xfrm>
              <a:off x="838523" y="359541"/>
              <a:ext cx="2536190" cy="1567180"/>
            </a:xfrm>
            <a:prstGeom prst="rect">
              <a:avLst/>
            </a:prstGeom>
            <a:noFill/>
            <a:ln>
              <a:noFill/>
            </a:ln>
          </p:spPr>
          <p:txBody>
            <a:bodyPr spcFirstLastPara="1">
              <a:prstTxWarp prst="textArchUp">
                <a:avLst/>
              </a:prstTxWarp>
            </a:bodyPr>
            <a:lstStyle/>
            <a:p>
              <a:pPr algn="ctr">
                <a:lnSpc>
                  <a:spcPct val="107000"/>
                </a:lnSpc>
                <a:spcAft>
                  <a:spcPts val="800"/>
                </a:spcAft>
                <a:defRPr/>
              </a:pPr>
              <a:r>
                <a:rPr lang="en-GB" sz="3600" dirty="0">
                  <a:solidFill>
                    <a:srgbClr val="4472C4"/>
                  </a:solidFill>
                  <a:effectLst>
                    <a:outerShdw blurRad="38100" dist="25400" dir="5400000" algn="ctr">
                      <a:srgbClr val="6E747A">
                        <a:alpha val="43000"/>
                      </a:srgbClr>
                    </a:outerShdw>
                  </a:effectLst>
                  <a:latin typeface="Cambria" panose="02040503050406030204" pitchFamily="18" charset="0"/>
                  <a:ea typeface="Calibri" panose="020F0502020204030204" pitchFamily="34" charset="0"/>
                  <a:cs typeface="Times New Roman" panose="02020603050405020304" pitchFamily="18" charset="0"/>
                </a:rPr>
                <a:t>Concept of learning outcomes</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6841E48-0EB9-4AB7-9C46-5D77D695ACB9}"/>
              </a:ext>
            </a:extLst>
          </p:cNvPr>
          <p:cNvSpPr>
            <a:spLocks noGrp="1"/>
          </p:cNvSpPr>
          <p:nvPr>
            <p:ph type="title"/>
          </p:nvPr>
        </p:nvSpPr>
        <p:spPr>
          <a:xfrm>
            <a:off x="838200" y="365125"/>
            <a:ext cx="10515600" cy="665163"/>
          </a:xfrm>
        </p:spPr>
        <p:txBody>
          <a:bodyPr/>
          <a:lstStyle/>
          <a:p>
            <a:r>
              <a:rPr lang="en-US" altLang="en-US" dirty="0">
                <a:ea typeface="MS PGothic" panose="020B0600070205080204" pitchFamily="34" charset="-128"/>
              </a:rPr>
              <a:t>Level descriptors</a:t>
            </a:r>
            <a:endParaRPr lang="en-GB" altLang="en-US" dirty="0">
              <a:ea typeface="MS PGothic" panose="020B0600070205080204" pitchFamily="34" charset="-128"/>
            </a:endParaRPr>
          </a:p>
        </p:txBody>
      </p:sp>
      <p:graphicFrame>
        <p:nvGraphicFramePr>
          <p:cNvPr id="4" name="Content Placeholder 3">
            <a:extLst>
              <a:ext uri="{FF2B5EF4-FFF2-40B4-BE49-F238E27FC236}">
                <a16:creationId xmlns:a16="http://schemas.microsoft.com/office/drawing/2014/main" id="{016F1AF6-D493-4A81-92E6-638CEB8D6A7D}"/>
              </a:ext>
            </a:extLst>
          </p:cNvPr>
          <p:cNvGraphicFramePr>
            <a:graphicFrameLocks noGrp="1"/>
          </p:cNvGraphicFramePr>
          <p:nvPr>
            <p:ph idx="1"/>
            <p:extLst>
              <p:ext uri="{D42A27DB-BD31-4B8C-83A1-F6EECF244321}">
                <p14:modId xmlns:p14="http://schemas.microsoft.com/office/powerpoint/2010/main" val="2050176602"/>
              </p:ext>
            </p:extLst>
          </p:nvPr>
        </p:nvGraphicFramePr>
        <p:xfrm>
          <a:off x="838200" y="1122363"/>
          <a:ext cx="10515600" cy="5054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7BD38280-DFA7-4BC2-8CB6-51988A3FE6C4}"/>
              </a:ext>
            </a:extLst>
          </p:cNvPr>
          <p:cNvSpPr>
            <a:spLocks noGrp="1"/>
          </p:cNvSpPr>
          <p:nvPr>
            <p:ph type="title"/>
          </p:nvPr>
        </p:nvSpPr>
        <p:spPr>
          <a:xfrm>
            <a:off x="838200" y="365125"/>
            <a:ext cx="10515600" cy="665163"/>
          </a:xfrm>
        </p:spPr>
        <p:txBody>
          <a:bodyPr/>
          <a:lstStyle/>
          <a:p>
            <a:r>
              <a:rPr lang="en-US" altLang="en-US" dirty="0">
                <a:ea typeface="MS PGothic" panose="020B0600070205080204" pitchFamily="34" charset="-128"/>
              </a:rPr>
              <a:t>Level descriptors</a:t>
            </a:r>
            <a:endParaRPr lang="en-GB" altLang="en-US" dirty="0">
              <a:ea typeface="MS PGothic" panose="020B0600070205080204" pitchFamily="34" charset="-128"/>
            </a:endParaRPr>
          </a:p>
        </p:txBody>
      </p:sp>
      <p:graphicFrame>
        <p:nvGraphicFramePr>
          <p:cNvPr id="17" name="Content Placeholder 16">
            <a:extLst>
              <a:ext uri="{FF2B5EF4-FFF2-40B4-BE49-F238E27FC236}">
                <a16:creationId xmlns:a16="http://schemas.microsoft.com/office/drawing/2014/main" id="{1A32E0AD-F432-4345-87EA-60906A171CC0}"/>
              </a:ext>
            </a:extLst>
          </p:cNvPr>
          <p:cNvGraphicFramePr>
            <a:graphicFrameLocks noGrp="1"/>
          </p:cNvGraphicFramePr>
          <p:nvPr>
            <p:ph idx="1"/>
            <p:extLst>
              <p:ext uri="{D42A27DB-BD31-4B8C-83A1-F6EECF244321}">
                <p14:modId xmlns:p14="http://schemas.microsoft.com/office/powerpoint/2010/main" val="2323450257"/>
              </p:ext>
            </p:extLst>
          </p:nvPr>
        </p:nvGraphicFramePr>
        <p:xfrm>
          <a:off x="593725" y="1228725"/>
          <a:ext cx="10760075" cy="1922463"/>
        </p:xfrm>
        <a:graphic>
          <a:graphicData uri="http://schemas.openxmlformats.org/drawingml/2006/table">
            <a:tbl>
              <a:tblPr/>
              <a:tblGrid>
                <a:gridCol w="798513">
                  <a:extLst>
                    <a:ext uri="{9D8B030D-6E8A-4147-A177-3AD203B41FA5}">
                      <a16:colId xmlns:a16="http://schemas.microsoft.com/office/drawing/2014/main" val="20000"/>
                    </a:ext>
                  </a:extLst>
                </a:gridCol>
                <a:gridCol w="2271712">
                  <a:extLst>
                    <a:ext uri="{9D8B030D-6E8A-4147-A177-3AD203B41FA5}">
                      <a16:colId xmlns:a16="http://schemas.microsoft.com/office/drawing/2014/main" val="20001"/>
                    </a:ext>
                  </a:extLst>
                </a:gridCol>
                <a:gridCol w="3575050">
                  <a:extLst>
                    <a:ext uri="{9D8B030D-6E8A-4147-A177-3AD203B41FA5}">
                      <a16:colId xmlns:a16="http://schemas.microsoft.com/office/drawing/2014/main" val="20002"/>
                    </a:ext>
                  </a:extLst>
                </a:gridCol>
                <a:gridCol w="4114800">
                  <a:extLst>
                    <a:ext uri="{9D8B030D-6E8A-4147-A177-3AD203B41FA5}">
                      <a16:colId xmlns:a16="http://schemas.microsoft.com/office/drawing/2014/main" val="20003"/>
                    </a:ext>
                  </a:extLst>
                </a:gridCol>
              </a:tblGrid>
              <a:tr h="32964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noProof="0" dirty="0">
                          <a:ln>
                            <a:noFill/>
                          </a:ln>
                          <a:solidFill>
                            <a:srgbClr val="FFFFFF"/>
                          </a:solidFill>
                          <a:effectLst/>
                          <a:latin typeface="Cambria" panose="02040503050406030204" pitchFamily="18" charset="0"/>
                          <a:ea typeface="MS PGothic" panose="020B0600070205080204" pitchFamily="34" charset="-128"/>
                        </a:rPr>
                        <a:t>Level</a:t>
                      </a:r>
                      <a:endParaRPr kumimoji="0" lang="en-GB" sz="1400" b="1" i="0" u="none" strike="noStrike" cap="none" normalizeH="0" baseline="0" noProof="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DC3E6"/>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noProof="0">
                          <a:ln>
                            <a:noFill/>
                          </a:ln>
                          <a:solidFill>
                            <a:srgbClr val="FFFFFF"/>
                          </a:solidFill>
                          <a:effectLst/>
                          <a:latin typeface="Cambria" panose="02040503050406030204" pitchFamily="18" charset="0"/>
                          <a:ea typeface="MS PGothic" panose="020B0600070205080204" pitchFamily="34" charset="-128"/>
                        </a:rPr>
                        <a:t>KNOWLEDGE</a:t>
                      </a:r>
                      <a:endParaRPr kumimoji="0" lang="en-GB" sz="1400" b="1" i="0" u="none" strike="noStrike" cap="none" normalizeH="0" baseline="0" noProof="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DC3E6"/>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noProof="0">
                          <a:ln>
                            <a:noFill/>
                          </a:ln>
                          <a:solidFill>
                            <a:srgbClr val="FFFFFF"/>
                          </a:solidFill>
                          <a:effectLst/>
                          <a:latin typeface="Cambria" panose="02040503050406030204" pitchFamily="18" charset="0"/>
                          <a:ea typeface="MS PGothic" panose="020B0600070205080204" pitchFamily="34" charset="-128"/>
                        </a:rPr>
                        <a:t>SKILLS</a:t>
                      </a:r>
                      <a:endParaRPr kumimoji="0" lang="en-GB" sz="1400" b="1" i="0" u="none" strike="noStrike" cap="none" normalizeH="0" baseline="0" noProof="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DC3E6"/>
                    </a:solidFill>
                  </a:tcPr>
                </a:tc>
                <a:tc>
                  <a:txBody>
                    <a:bodyPr/>
                    <a:lstStyle/>
                    <a:p>
                      <a:pPr algn="ctr"/>
                      <a:r>
                        <a:rPr kumimoji="0" lang="en-GB" sz="1400" b="1" i="0" u="none" strike="noStrike" cap="none" normalizeH="0" baseline="0" noProof="0" dirty="0">
                          <a:ln>
                            <a:noFill/>
                          </a:ln>
                          <a:solidFill>
                            <a:srgbClr val="FFFFFF"/>
                          </a:solidFill>
                          <a:effectLst/>
                          <a:latin typeface="Cambria" panose="02040503050406030204" pitchFamily="18" charset="0"/>
                          <a:ea typeface="MS PGothic" panose="020B0600070205080204" pitchFamily="34" charset="-128"/>
                        </a:rPr>
                        <a:t>ABILITIES AND ATTITUDES </a:t>
                      </a:r>
                      <a:endParaRPr lang="en-US" dirty="0"/>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DC3E6"/>
                    </a:solidFill>
                  </a:tcPr>
                </a:tc>
                <a:extLst>
                  <a:ext uri="{0D108BD9-81ED-4DB2-BD59-A6C34878D82A}">
                    <a16:rowId xmlns:a16="http://schemas.microsoft.com/office/drawing/2014/main" val="10000"/>
                  </a:ext>
                </a:extLst>
              </a:tr>
              <a:tr h="21549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200" b="1" i="0" u="none" strike="noStrike" cap="none" normalizeH="0" baseline="0" noProof="0">
                          <a:ln>
                            <a:noFill/>
                          </a:ln>
                          <a:solidFill>
                            <a:srgbClr val="002060"/>
                          </a:solidFill>
                          <a:effectLst/>
                          <a:latin typeface="Cambria" panose="02040503050406030204" pitchFamily="18" charset="0"/>
                          <a:ea typeface="MS PGothic" panose="020B0600070205080204" pitchFamily="34" charset="-128"/>
                        </a:rPr>
                        <a:t> </a:t>
                      </a:r>
                      <a:endParaRPr kumimoji="0" lang="en-GB" sz="1100" b="1" i="0" u="none" strike="noStrike" cap="none" normalizeH="0" baseline="0" noProof="0">
                        <a:ln>
                          <a:noFill/>
                        </a:ln>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noProof="0">
                          <a:ln>
                            <a:noFill/>
                          </a:ln>
                          <a:solidFill>
                            <a:srgbClr val="002060"/>
                          </a:solidFill>
                          <a:effectLst/>
                          <a:latin typeface="Cambria" panose="02040503050406030204" pitchFamily="18" charset="0"/>
                          <a:ea typeface="MS PGothic" panose="020B0600070205080204" pitchFamily="34" charset="-128"/>
                        </a:rPr>
                        <a:t>Person with the acquired level of qualification:</a:t>
                      </a:r>
                      <a:endParaRPr kumimoji="0" lang="en-GB" sz="1400" b="1" i="0" u="none" strike="noStrike" cap="none" normalizeH="0" baseline="0" noProof="0">
                        <a:ln>
                          <a:noFill/>
                        </a:ln>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37732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600" b="1" i="0" u="none" strike="noStrike" cap="none" normalizeH="0" baseline="0" noProof="0">
                          <a:ln>
                            <a:noFill/>
                          </a:ln>
                          <a:solidFill>
                            <a:srgbClr val="FFFFFF"/>
                          </a:solidFill>
                          <a:effectLst/>
                          <a:latin typeface="Cambria" panose="02040503050406030204" pitchFamily="18" charset="0"/>
                          <a:ea typeface="MS PGothic" panose="020B0600070205080204" pitchFamily="34" charset="-128"/>
                        </a:rPr>
                        <a:t>2.</a:t>
                      </a:r>
                      <a:endParaRPr kumimoji="0" lang="en-GB" sz="1600" b="1" i="0" u="none" strike="noStrike" cap="none" normalizeH="0" baseline="0" noProof="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noProof="0" dirty="0">
                          <a:ln>
                            <a:noFill/>
                          </a:ln>
                          <a:solidFill>
                            <a:srgbClr val="FFFFFF"/>
                          </a:solidFill>
                          <a:effectLst/>
                          <a:latin typeface="Cambria" panose="02040503050406030204" pitchFamily="18" charset="0"/>
                          <a:ea typeface="MS PGothic" panose="020B0600070205080204" pitchFamily="34" charset="-128"/>
                        </a:rPr>
                        <a:t>Possesses general and vocational knowledge of the facts and basic principles required for work and / or learning</a:t>
                      </a:r>
                      <a:endParaRPr kumimoji="0" lang="en-GB" sz="1400" b="0" i="0" u="none" strike="noStrike" cap="none" normalizeH="0" baseline="0" noProof="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noProof="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Uses the skills required to perform less complex, pre-determined operational tasks;</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noProof="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Handles tools and machines with detailed technical instructions using prescribed materials for work</a:t>
                      </a: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noProof="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Performs tasks in accordance with the established technical and technological procedures, with periodic supervision;</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noProof="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Is responsible for the use of established procedures, resources and organization of his own work</a:t>
                      </a: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bl>
          </a:graphicData>
        </a:graphic>
      </p:graphicFrame>
      <p:graphicFrame>
        <p:nvGraphicFramePr>
          <p:cNvPr id="19" name="Table 18">
            <a:extLst>
              <a:ext uri="{FF2B5EF4-FFF2-40B4-BE49-F238E27FC236}">
                <a16:creationId xmlns:a16="http://schemas.microsoft.com/office/drawing/2014/main" id="{026C2FF0-E7A8-470E-A9D5-C1C25346A864}"/>
              </a:ext>
            </a:extLst>
          </p:cNvPr>
          <p:cNvGraphicFramePr>
            <a:graphicFrameLocks noGrp="1"/>
          </p:cNvGraphicFramePr>
          <p:nvPr>
            <p:extLst>
              <p:ext uri="{D42A27DB-BD31-4B8C-83A1-F6EECF244321}">
                <p14:modId xmlns:p14="http://schemas.microsoft.com/office/powerpoint/2010/main" val="1168072882"/>
              </p:ext>
            </p:extLst>
          </p:nvPr>
        </p:nvGraphicFramePr>
        <p:xfrm>
          <a:off x="593725" y="3214688"/>
          <a:ext cx="10760075" cy="2740025"/>
        </p:xfrm>
        <a:graphic>
          <a:graphicData uri="http://schemas.openxmlformats.org/drawingml/2006/table">
            <a:tbl>
              <a:tblPr/>
              <a:tblGrid>
                <a:gridCol w="799129">
                  <a:extLst>
                    <a:ext uri="{9D8B030D-6E8A-4147-A177-3AD203B41FA5}">
                      <a16:colId xmlns:a16="http://schemas.microsoft.com/office/drawing/2014/main" val="20000"/>
                    </a:ext>
                  </a:extLst>
                </a:gridCol>
                <a:gridCol w="2271154">
                  <a:extLst>
                    <a:ext uri="{9D8B030D-6E8A-4147-A177-3AD203B41FA5}">
                      <a16:colId xmlns:a16="http://schemas.microsoft.com/office/drawing/2014/main" val="20001"/>
                    </a:ext>
                  </a:extLst>
                </a:gridCol>
                <a:gridCol w="3575715">
                  <a:extLst>
                    <a:ext uri="{9D8B030D-6E8A-4147-A177-3AD203B41FA5}">
                      <a16:colId xmlns:a16="http://schemas.microsoft.com/office/drawing/2014/main" val="20002"/>
                    </a:ext>
                  </a:extLst>
                </a:gridCol>
                <a:gridCol w="4114077">
                  <a:extLst>
                    <a:ext uri="{9D8B030D-6E8A-4147-A177-3AD203B41FA5}">
                      <a16:colId xmlns:a16="http://schemas.microsoft.com/office/drawing/2014/main" val="20003"/>
                    </a:ext>
                  </a:extLst>
                </a:gridCol>
              </a:tblGrid>
              <a:tr h="2740025">
                <a:tc>
                  <a:txBody>
                    <a:bodyPr/>
                    <a:lstStyle/>
                    <a:p>
                      <a:pPr algn="ctr">
                        <a:lnSpc>
                          <a:spcPct val="107000"/>
                        </a:lnSpc>
                        <a:spcAft>
                          <a:spcPts val="0"/>
                        </a:spcAft>
                      </a:pPr>
                      <a:r>
                        <a:rPr lang="en-US" sz="1600" b="1"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6.2</a:t>
                      </a:r>
                      <a:endParaRPr lang="en-GB" sz="1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36196" marR="36196" marT="0" marB="0" anchor="ctr">
                    <a:lnL w="19050" cap="flat" cmpd="dbl" algn="ctr">
                      <a:solidFill>
                        <a:srgbClr val="A6A6A6"/>
                      </a:solidFill>
                      <a:prstDash val="solid"/>
                      <a:round/>
                      <a:headEnd type="none" w="med" len="med"/>
                      <a:tailEnd type="none" w="med" len="med"/>
                    </a:lnL>
                    <a:lnR w="19050" cap="flat" cmpd="dbl" algn="ctr">
                      <a:solidFill>
                        <a:srgbClr val="A6A6A6"/>
                      </a:solidFill>
                      <a:prstDash val="solid"/>
                      <a:round/>
                      <a:headEnd type="none" w="med" len="med"/>
                      <a:tailEnd type="none" w="med" len="med"/>
                    </a:lnR>
                    <a:lnT w="19050" cap="flat" cmpd="dbl" algn="ctr">
                      <a:solidFill>
                        <a:srgbClr val="A6A6A6"/>
                      </a:solidFill>
                      <a:prstDash val="solid"/>
                      <a:round/>
                      <a:headEnd type="none" w="med" len="med"/>
                      <a:tailEnd type="none" w="med" len="med"/>
                    </a:lnT>
                    <a:lnB w="19050" cap="flat" cmpd="dbl" algn="ctr">
                      <a:solidFill>
                        <a:srgbClr val="A6A6A6"/>
                      </a:solidFill>
                      <a:prstDash val="solid"/>
                      <a:round/>
                      <a:headEnd type="none" w="med" len="med"/>
                      <a:tailEnd type="none" w="med" len="med"/>
                    </a:lnB>
                    <a:solidFill>
                      <a:schemeClr val="accent1">
                        <a:lumMod val="75000"/>
                      </a:schemeClr>
                    </a:solidFill>
                  </a:tcPr>
                </a:tc>
                <a:tc>
                  <a:txBody>
                    <a:bodyPr/>
                    <a:lstStyle/>
                    <a:p>
                      <a:pPr>
                        <a:lnSpc>
                          <a:spcPct val="107000"/>
                        </a:lnSpc>
                        <a:spcAft>
                          <a:spcPts val="0"/>
                        </a:spcAft>
                      </a:pPr>
                      <a:r>
                        <a:rPr lang="en-GB" sz="1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Possess advanced academic and / or professional knowledge related to theories, principles and processes including evaluation, critical understanding and application in the field of learning and / or work</a:t>
                      </a:r>
                    </a:p>
                  </a:txBody>
                  <a:tcPr marL="36196" marR="36196" marT="0" marB="0" anchor="ctr">
                    <a:lnL w="19050" cap="flat" cmpd="dbl" algn="ctr">
                      <a:solidFill>
                        <a:srgbClr val="A6A6A6"/>
                      </a:solidFill>
                      <a:prstDash val="solid"/>
                      <a:round/>
                      <a:headEnd type="none" w="med" len="med"/>
                      <a:tailEnd type="none" w="med" len="med"/>
                    </a:lnL>
                    <a:lnR w="19050" cap="flat" cmpd="dbl" algn="ctr">
                      <a:solidFill>
                        <a:srgbClr val="A6A6A6"/>
                      </a:solidFill>
                      <a:prstDash val="solid"/>
                      <a:round/>
                      <a:headEnd type="none" w="med" len="med"/>
                      <a:tailEnd type="none" w="med" len="med"/>
                    </a:lnR>
                    <a:lnT w="19050" cap="flat" cmpd="dbl" algn="ctr">
                      <a:solidFill>
                        <a:srgbClr val="A6A6A6"/>
                      </a:solidFill>
                      <a:prstDash val="solid"/>
                      <a:round/>
                      <a:headEnd type="none" w="med" len="med"/>
                      <a:tailEnd type="none" w="med" len="med"/>
                    </a:lnT>
                    <a:lnB w="19050" cap="flat" cmpd="dbl" algn="ctr">
                      <a:solidFill>
                        <a:srgbClr val="A6A6A6"/>
                      </a:solidFill>
                      <a:prstDash val="solid"/>
                      <a:round/>
                      <a:headEnd type="none" w="med" len="med"/>
                      <a:tailEnd type="none" w="med" len="med"/>
                    </a:lnB>
                    <a:solidFill>
                      <a:schemeClr val="accent1">
                        <a:lumMod val="75000"/>
                      </a:schemeClr>
                    </a:solidFill>
                  </a:tcPr>
                </a:tc>
                <a:tc>
                  <a:txBody>
                    <a:bodyPr/>
                    <a:lstStyle/>
                    <a:p>
                      <a:pPr>
                        <a:lnSpc>
                          <a:spcPct val="107000"/>
                        </a:lnSpc>
                        <a:spcAft>
                          <a:spcPts val="0"/>
                        </a:spcAft>
                      </a:pPr>
                      <a:r>
                        <a:rPr lang="en-GB" sz="1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Solves complex problems in the field of learning and / or work in non-standard settings;</a:t>
                      </a:r>
                    </a:p>
                    <a:p>
                      <a:pPr>
                        <a:lnSpc>
                          <a:spcPct val="107000"/>
                        </a:lnSpc>
                        <a:spcAft>
                          <a:spcPts val="0"/>
                        </a:spcAft>
                      </a:pPr>
                      <a:r>
                        <a:rPr lang="en-GB" sz="1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Applies successful communication skills in interaction and collaboration with others from different social groups;</a:t>
                      </a:r>
                    </a:p>
                    <a:p>
                      <a:pPr>
                        <a:lnSpc>
                          <a:spcPct val="107000"/>
                        </a:lnSpc>
                        <a:spcAft>
                          <a:spcPts val="0"/>
                        </a:spcAft>
                      </a:pPr>
                      <a:r>
                        <a:rPr lang="en-GB" sz="1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Uses equipment, instruments and devices relevant to the field of learning and / or work</a:t>
                      </a:r>
                    </a:p>
                  </a:txBody>
                  <a:tcPr marL="36196" marR="36196" marT="0" marB="0" anchor="ctr">
                    <a:lnL w="19050" cap="flat" cmpd="dbl" algn="ctr">
                      <a:solidFill>
                        <a:srgbClr val="A6A6A6"/>
                      </a:solidFill>
                      <a:prstDash val="solid"/>
                      <a:round/>
                      <a:headEnd type="none" w="med" len="med"/>
                      <a:tailEnd type="none" w="med" len="med"/>
                    </a:lnL>
                    <a:lnR w="19050" cap="flat" cmpd="dbl" algn="ctr">
                      <a:solidFill>
                        <a:srgbClr val="A6A6A6"/>
                      </a:solidFill>
                      <a:prstDash val="solid"/>
                      <a:round/>
                      <a:headEnd type="none" w="med" len="med"/>
                      <a:tailEnd type="none" w="med" len="med"/>
                    </a:lnR>
                    <a:lnT w="19050" cap="flat" cmpd="dbl" algn="ctr">
                      <a:solidFill>
                        <a:srgbClr val="A6A6A6"/>
                      </a:solidFill>
                      <a:prstDash val="solid"/>
                      <a:round/>
                      <a:headEnd type="none" w="med" len="med"/>
                      <a:tailEnd type="none" w="med" len="med"/>
                    </a:lnT>
                    <a:lnB w="19050" cap="flat" cmpd="dbl" algn="ctr">
                      <a:solidFill>
                        <a:srgbClr val="A6A6A6"/>
                      </a:solidFill>
                      <a:prstDash val="solid"/>
                      <a:round/>
                      <a:headEnd type="none" w="med" len="med"/>
                      <a:tailEnd type="none" w="med" len="med"/>
                    </a:lnB>
                    <a:solidFill>
                      <a:schemeClr val="accent1">
                        <a:lumMod val="75000"/>
                      </a:schemeClr>
                    </a:solidFill>
                  </a:tcPr>
                </a:tc>
                <a:tc>
                  <a:txBody>
                    <a:bodyPr/>
                    <a:lstStyle/>
                    <a:p>
                      <a:pPr>
                        <a:lnSpc>
                          <a:spcPct val="107000"/>
                        </a:lnSpc>
                        <a:spcAft>
                          <a:spcPts val="0"/>
                        </a:spcAft>
                      </a:pPr>
                      <a:r>
                        <a:rPr lang="en-GB" sz="1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Is </a:t>
                      </a:r>
                      <a:r>
                        <a:rPr lang="en-GB" sz="1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enterprsing</a:t>
                      </a:r>
                      <a:r>
                        <a:rPr lang="en-GB" sz="1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in solving problems under non-standard circumstances;</a:t>
                      </a:r>
                    </a:p>
                    <a:p>
                      <a:pPr>
                        <a:lnSpc>
                          <a:spcPct val="107000"/>
                        </a:lnSpc>
                        <a:spcAft>
                          <a:spcPts val="0"/>
                        </a:spcAft>
                      </a:pPr>
                      <a:r>
                        <a:rPr lang="en-GB" sz="1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Runs complex projects independently and with full responsibility;</a:t>
                      </a:r>
                    </a:p>
                    <a:p>
                      <a:pPr>
                        <a:lnSpc>
                          <a:spcPct val="107000"/>
                        </a:lnSpc>
                        <a:spcAft>
                          <a:spcPts val="0"/>
                        </a:spcAft>
                      </a:pPr>
                      <a:r>
                        <a:rPr lang="en-GB" sz="1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Applies the ethical standards of his profession;</a:t>
                      </a:r>
                    </a:p>
                    <a:p>
                      <a:pPr>
                        <a:lnSpc>
                          <a:spcPct val="107000"/>
                        </a:lnSpc>
                        <a:spcAft>
                          <a:spcPts val="0"/>
                        </a:spcAft>
                      </a:pPr>
                      <a:r>
                        <a:rPr lang="en-GB" sz="1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Organizes, controls, and trains others for work;</a:t>
                      </a:r>
                    </a:p>
                    <a:p>
                      <a:pPr>
                        <a:lnSpc>
                          <a:spcPct val="107000"/>
                        </a:lnSpc>
                        <a:spcAft>
                          <a:spcPts val="0"/>
                        </a:spcAft>
                      </a:pPr>
                      <a:r>
                        <a:rPr lang="en-GB" sz="1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Analyses and </a:t>
                      </a:r>
                      <a:r>
                        <a:rPr lang="en-GB" sz="1400" noProof="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evaluates</a:t>
                      </a:r>
                      <a:r>
                        <a:rPr lang="en-GB" sz="1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different concepts, models and principles of theory and practice thus advancing existing practice;</a:t>
                      </a:r>
                    </a:p>
                    <a:p>
                      <a:pPr>
                        <a:lnSpc>
                          <a:spcPct val="107000"/>
                        </a:lnSpc>
                        <a:spcAft>
                          <a:spcPts val="0"/>
                        </a:spcAft>
                      </a:pPr>
                      <a:r>
                        <a:rPr lang="en-GB" sz="1400" noProof="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Expresses</a:t>
                      </a:r>
                      <a:r>
                        <a:rPr lang="en-GB" sz="1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 positive attitude towards the importance of lifelong learning in personal and professional development</a:t>
                      </a:r>
                    </a:p>
                  </a:txBody>
                  <a:tcPr marL="36196" marR="36196" marT="0" marB="0" anchor="ctr">
                    <a:lnL w="19050" cap="flat" cmpd="dbl" algn="ctr">
                      <a:solidFill>
                        <a:srgbClr val="A6A6A6"/>
                      </a:solidFill>
                      <a:prstDash val="solid"/>
                      <a:round/>
                      <a:headEnd type="none" w="med" len="med"/>
                      <a:tailEnd type="none" w="med" len="med"/>
                    </a:lnL>
                    <a:lnR w="19050" cap="flat" cmpd="dbl" algn="ctr">
                      <a:solidFill>
                        <a:srgbClr val="A6A6A6"/>
                      </a:solidFill>
                      <a:prstDash val="solid"/>
                      <a:round/>
                      <a:headEnd type="none" w="med" len="med"/>
                      <a:tailEnd type="none" w="med" len="med"/>
                    </a:lnR>
                    <a:lnT w="19050" cap="flat" cmpd="dbl" algn="ctr">
                      <a:solidFill>
                        <a:srgbClr val="A6A6A6"/>
                      </a:solidFill>
                      <a:prstDash val="solid"/>
                      <a:round/>
                      <a:headEnd type="none" w="med" len="med"/>
                      <a:tailEnd type="none" w="med" len="med"/>
                    </a:lnT>
                    <a:lnB w="19050" cap="flat" cmpd="dbl" algn="ctr">
                      <a:solidFill>
                        <a:srgbClr val="A6A6A6"/>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E387B579-CAED-4F14-B614-7EA7A4E05B57}"/>
              </a:ext>
            </a:extLst>
          </p:cNvPr>
          <p:cNvSpPr>
            <a:spLocks noChangeArrowheads="1"/>
          </p:cNvSpPr>
          <p:nvPr/>
        </p:nvSpPr>
        <p:spPr bwMode="auto">
          <a:xfrm>
            <a:off x="490538" y="2032000"/>
            <a:ext cx="1122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4819" name="Title 1">
            <a:extLst>
              <a:ext uri="{FF2B5EF4-FFF2-40B4-BE49-F238E27FC236}">
                <a16:creationId xmlns:a16="http://schemas.microsoft.com/office/drawing/2014/main" id="{F5AB09A6-EE57-4AD6-82C7-297AC5649B4C}"/>
              </a:ext>
            </a:extLst>
          </p:cNvPr>
          <p:cNvSpPr>
            <a:spLocks noGrp="1"/>
          </p:cNvSpPr>
          <p:nvPr>
            <p:ph type="title"/>
          </p:nvPr>
        </p:nvSpPr>
        <p:spPr>
          <a:xfrm>
            <a:off x="838200" y="365125"/>
            <a:ext cx="10515600" cy="665163"/>
          </a:xfrm>
        </p:spPr>
        <p:txBody>
          <a:bodyPr/>
          <a:lstStyle/>
          <a:p>
            <a:r>
              <a:rPr lang="en-US" altLang="en-US" dirty="0">
                <a:ea typeface="MS PGothic" panose="020B0600070205080204" pitchFamily="34" charset="-128"/>
              </a:rPr>
              <a:t>Credit System</a:t>
            </a:r>
          </a:p>
        </p:txBody>
      </p:sp>
      <p:sp>
        <p:nvSpPr>
          <p:cNvPr id="34820" name="Content Placeholder 2">
            <a:extLst>
              <a:ext uri="{FF2B5EF4-FFF2-40B4-BE49-F238E27FC236}">
                <a16:creationId xmlns:a16="http://schemas.microsoft.com/office/drawing/2014/main" id="{64070687-78B1-4C90-9BBE-8E7B4342FB80}"/>
              </a:ext>
            </a:extLst>
          </p:cNvPr>
          <p:cNvSpPr>
            <a:spLocks noGrp="1"/>
          </p:cNvSpPr>
          <p:nvPr>
            <p:ph idx="1"/>
          </p:nvPr>
        </p:nvSpPr>
        <p:spPr>
          <a:xfrm>
            <a:off x="838200" y="1122363"/>
            <a:ext cx="10615613" cy="5054600"/>
          </a:xfrm>
        </p:spPr>
        <p:txBody>
          <a:bodyPr/>
          <a:lstStyle/>
          <a:p>
            <a:pPr algn="just">
              <a:spcBef>
                <a:spcPct val="0"/>
              </a:spcBef>
              <a:spcAft>
                <a:spcPts val="2400"/>
              </a:spcAft>
              <a:buFont typeface="Courier New" panose="02070309020205020404" pitchFamily="49" charset="0"/>
              <a:buChar char="o"/>
            </a:pPr>
            <a:r>
              <a:rPr lang="en-GB" altLang="en-US" sz="2100" dirty="0">
                <a:cs typeface="Andalus" pitchFamily="18" charset="0"/>
              </a:rPr>
              <a:t>ECTS  is based on the principle that the sum of 60 ECTS points corresponds to the overall average student engagement during a 40-hour workweek in an academic year.</a:t>
            </a:r>
          </a:p>
          <a:p>
            <a:pPr algn="just">
              <a:spcBef>
                <a:spcPct val="0"/>
              </a:spcBef>
              <a:spcAft>
                <a:spcPts val="2400"/>
              </a:spcAft>
              <a:buFont typeface="Courier New" panose="02070309020205020404" pitchFamily="49" charset="0"/>
              <a:buChar char="o"/>
            </a:pPr>
            <a:r>
              <a:rPr lang="en-GB" altLang="en-US" sz="2100" dirty="0">
                <a:cs typeface="Andalus" pitchFamily="18" charset="0"/>
              </a:rPr>
              <a:t>Student workload - about 1500-1800 hours per year - </a:t>
            </a:r>
            <a:r>
              <a:rPr lang="en-GB" altLang="en-US" sz="2100" b="1" dirty="0">
                <a:cs typeface="Andalus" pitchFamily="18" charset="0"/>
              </a:rPr>
              <a:t>1 ECTS </a:t>
            </a:r>
            <a:r>
              <a:rPr lang="en-GB" altLang="en-US" sz="2100" dirty="0">
                <a:cs typeface="Andalus" pitchFamily="18" charset="0"/>
              </a:rPr>
              <a:t>credit is awarded for about </a:t>
            </a:r>
            <a:r>
              <a:rPr lang="en-GB" altLang="en-US" sz="2100" b="1" dirty="0">
                <a:cs typeface="Andalus" pitchFamily="18" charset="0"/>
              </a:rPr>
              <a:t>25-30</a:t>
            </a:r>
            <a:r>
              <a:rPr lang="en-GB" altLang="en-US" sz="2100" dirty="0">
                <a:cs typeface="Andalus" pitchFamily="18" charset="0"/>
              </a:rPr>
              <a:t> working hours.</a:t>
            </a:r>
          </a:p>
          <a:p>
            <a:pPr algn="just">
              <a:spcBef>
                <a:spcPct val="0"/>
              </a:spcBef>
              <a:spcAft>
                <a:spcPts val="2400"/>
              </a:spcAft>
              <a:buFont typeface="Courier New" panose="02070309020205020404" pitchFamily="49" charset="0"/>
              <a:buChar char="o"/>
            </a:pPr>
            <a:r>
              <a:rPr lang="en-GB" altLang="en-US" sz="2100" dirty="0">
                <a:cs typeface="Andalus" pitchFamily="18" charset="0"/>
              </a:rPr>
              <a:t>The student workload expressed through ECTS credits implies the time required to complete </a:t>
            </a:r>
            <a:r>
              <a:rPr lang="en-GB" altLang="en-US" sz="2100" b="1" dirty="0">
                <a:cs typeface="Andalus" pitchFamily="18" charset="0"/>
              </a:rPr>
              <a:t>learning activities</a:t>
            </a:r>
            <a:r>
              <a:rPr lang="en-GB" altLang="en-US" sz="2100" dirty="0">
                <a:cs typeface="Andalus" pitchFamily="18" charset="0"/>
              </a:rPr>
              <a:t>: attending classes, seminars, consultations, independent research and learning, project preparation, exams, practical classes, etc.</a:t>
            </a:r>
          </a:p>
          <a:p>
            <a:pPr algn="just">
              <a:spcBef>
                <a:spcPct val="0"/>
              </a:spcBef>
              <a:spcAft>
                <a:spcPts val="2400"/>
              </a:spcAft>
              <a:buFont typeface="Courier New" panose="02070309020205020404" pitchFamily="49" charset="0"/>
              <a:buChar char="o"/>
            </a:pPr>
            <a:r>
              <a:rPr lang="en-GB" altLang="en-US" sz="2100" b="1" dirty="0">
                <a:cs typeface="Andalus" pitchFamily="18" charset="0"/>
              </a:rPr>
              <a:t>Transfer of ECTS </a:t>
            </a:r>
            <a:r>
              <a:rPr lang="en-GB" altLang="en-US" sz="2100" dirty="0">
                <a:cs typeface="Andalus" pitchFamily="18" charset="0"/>
              </a:rPr>
              <a:t>credits is possible </a:t>
            </a:r>
            <a:r>
              <a:rPr lang="en-GB" altLang="en-US" sz="2100" b="1" dirty="0">
                <a:cs typeface="Andalus" pitchFamily="18" charset="0"/>
              </a:rPr>
              <a:t>between different study programs</a:t>
            </a:r>
            <a:r>
              <a:rPr lang="en-GB" altLang="en-US" sz="2100" dirty="0">
                <a:cs typeface="Andalus" pitchFamily="18" charset="0"/>
              </a:rPr>
              <a:t>, within the same cycle and type of studies, while in international mobility programmes transfer of ECTS credits is possible also between different cycles and types of studies</a:t>
            </a:r>
          </a:p>
          <a:p>
            <a:pPr algn="just">
              <a:spcBef>
                <a:spcPct val="0"/>
              </a:spcBef>
              <a:spcAft>
                <a:spcPts val="2400"/>
              </a:spcAft>
              <a:buFont typeface="Courier New" panose="02070309020205020404" pitchFamily="49" charset="0"/>
              <a:buChar char="o"/>
            </a:pPr>
            <a:r>
              <a:rPr lang="en-GB" altLang="en-US" sz="2100" dirty="0">
                <a:cs typeface="Andalus" pitchFamily="18" charset="0"/>
              </a:rPr>
              <a:t>Implementation of the system ECVET is foreseen in the Strategy, but neither decision nor regulation has been adopted. </a:t>
            </a:r>
          </a:p>
        </p:txBody>
      </p:sp>
    </p:spTree>
  </p:cSld>
  <p:clrMapOvr>
    <a:masterClrMapping/>
  </p:clrMapOvr>
  <p:transition spd="slow" advTm="7132"/>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A00CD0C4-6808-4FF6-BCB8-F8996E6C076B}"/>
              </a:ext>
            </a:extLst>
          </p:cNvPr>
          <p:cNvSpPr>
            <a:spLocks noChangeArrowheads="1"/>
          </p:cNvSpPr>
          <p:nvPr/>
        </p:nvSpPr>
        <p:spPr bwMode="auto">
          <a:xfrm>
            <a:off x="490538" y="2032000"/>
            <a:ext cx="1122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dirty="0">
              <a:latin typeface="Arial" panose="020B0604020202020204" pitchFamily="34" charset="0"/>
            </a:endParaRPr>
          </a:p>
        </p:txBody>
      </p:sp>
      <p:pic>
        <p:nvPicPr>
          <p:cNvPr id="9219" name="Content Placeholder 5">
            <a:extLst>
              <a:ext uri="{FF2B5EF4-FFF2-40B4-BE49-F238E27FC236}">
                <a16:creationId xmlns:a16="http://schemas.microsoft.com/office/drawing/2014/main" id="{90DCD91C-4E3C-482C-BA26-2917C243D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4271963"/>
            <a:ext cx="28559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Content Placeholder 5">
            <a:extLst>
              <a:ext uri="{FF2B5EF4-FFF2-40B4-BE49-F238E27FC236}">
                <a16:creationId xmlns:a16="http://schemas.microsoft.com/office/drawing/2014/main" id="{8305205D-498B-406D-98B4-5A6404010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5988" y="754063"/>
            <a:ext cx="46545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Content Placeholder 5">
            <a:extLst>
              <a:ext uri="{FF2B5EF4-FFF2-40B4-BE49-F238E27FC236}">
                <a16:creationId xmlns:a16="http://schemas.microsoft.com/office/drawing/2014/main" id="{66F262C7-C986-474A-AF8D-DFB2AA5F0C0F}"/>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6823075" y="2678113"/>
            <a:ext cx="2038350" cy="3597275"/>
          </a:xfrm>
        </p:spPr>
      </p:pic>
      <p:pic>
        <p:nvPicPr>
          <p:cNvPr id="9222" name="Picture 7">
            <a:extLst>
              <a:ext uri="{FF2B5EF4-FFF2-40B4-BE49-F238E27FC236}">
                <a16:creationId xmlns:a16="http://schemas.microsoft.com/office/drawing/2014/main" id="{75963DC1-F40D-4AC0-850D-9E3B4BFE91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538" y="1470025"/>
            <a:ext cx="383857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9">
            <a:extLst>
              <a:ext uri="{FF2B5EF4-FFF2-40B4-BE49-F238E27FC236}">
                <a16:creationId xmlns:a16="http://schemas.microsoft.com/office/drawing/2014/main" id="{A54187BA-D990-4CBE-BDF0-18385A14AE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2850" y="346075"/>
            <a:ext cx="60531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7132"/>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E42AC46-D66C-4961-9FD9-47EE53F3FD63}"/>
              </a:ext>
            </a:extLst>
          </p:cNvPr>
          <p:cNvSpPr>
            <a:spLocks noGrp="1"/>
          </p:cNvSpPr>
          <p:nvPr>
            <p:ph type="title"/>
          </p:nvPr>
        </p:nvSpPr>
        <p:spPr>
          <a:xfrm>
            <a:off x="838200" y="365125"/>
            <a:ext cx="10515600" cy="665163"/>
          </a:xfrm>
        </p:spPr>
        <p:txBody>
          <a:bodyPr/>
          <a:lstStyle/>
          <a:p>
            <a:r>
              <a:rPr lang="en-US" altLang="en-US" dirty="0">
                <a:ea typeface="MS PGothic" panose="020B0600070205080204" pitchFamily="34" charset="-128"/>
              </a:rPr>
              <a:t>Qualification standard</a:t>
            </a:r>
          </a:p>
        </p:txBody>
      </p:sp>
      <p:sp>
        <p:nvSpPr>
          <p:cNvPr id="36867" name="Content Placeholder 1">
            <a:extLst>
              <a:ext uri="{FF2B5EF4-FFF2-40B4-BE49-F238E27FC236}">
                <a16:creationId xmlns:a16="http://schemas.microsoft.com/office/drawing/2014/main" id="{48C8CD56-C6CD-4D5B-92BD-4D7F8150AC6D}"/>
              </a:ext>
            </a:extLst>
          </p:cNvPr>
          <p:cNvSpPr>
            <a:spLocks noGrp="1"/>
          </p:cNvSpPr>
          <p:nvPr>
            <p:ph idx="1"/>
          </p:nvPr>
        </p:nvSpPr>
        <p:spPr>
          <a:xfrm>
            <a:off x="838200" y="1033463"/>
            <a:ext cx="10515600" cy="1098550"/>
          </a:xfrm>
        </p:spPr>
        <p:txBody>
          <a:bodyPr/>
          <a:lstStyle/>
          <a:p>
            <a:pPr marL="0" indent="0" algn="ctr">
              <a:buNone/>
            </a:pPr>
            <a:r>
              <a:rPr lang="en-GB" altLang="en-US" sz="2400" dirty="0">
                <a:ea typeface="MS PGothic" panose="020B0600070205080204" pitchFamily="34" charset="-128"/>
              </a:rPr>
              <a:t>Qualification standard is a document established at the national level that contains reference data set on qualification, based on which its classification, levelling and evaluation is carried out.</a:t>
            </a:r>
          </a:p>
        </p:txBody>
      </p:sp>
      <p:sp>
        <p:nvSpPr>
          <p:cNvPr id="36868" name="TextBox 6">
            <a:extLst>
              <a:ext uri="{FF2B5EF4-FFF2-40B4-BE49-F238E27FC236}">
                <a16:creationId xmlns:a16="http://schemas.microsoft.com/office/drawing/2014/main" id="{069ABBE4-038C-4B75-AD07-B7DF341AED2A}"/>
              </a:ext>
            </a:extLst>
          </p:cNvPr>
          <p:cNvSpPr txBox="1">
            <a:spLocks noChangeArrowheads="1"/>
          </p:cNvSpPr>
          <p:nvPr/>
        </p:nvSpPr>
        <p:spPr bwMode="auto">
          <a:xfrm>
            <a:off x="541338" y="2263775"/>
            <a:ext cx="1081246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 typeface="Arial" panose="020B0604020202020204" pitchFamily="34" charset="0"/>
              <a:buNone/>
            </a:pPr>
            <a:r>
              <a:rPr lang="en-GB" altLang="en-US" sz="2300" b="1" dirty="0">
                <a:latin typeface="Cambria" panose="02040503050406030204" pitchFamily="18" charset="0"/>
              </a:rPr>
              <a:t>Statement of purpose</a:t>
            </a:r>
            <a:endParaRPr lang="en-GB" altLang="en-US" sz="1800" b="1" dirty="0">
              <a:latin typeface="Cambria" panose="02040503050406030204" pitchFamily="18" charset="0"/>
            </a:endParaRPr>
          </a:p>
        </p:txBody>
      </p:sp>
      <p:graphicFrame>
        <p:nvGraphicFramePr>
          <p:cNvPr id="5" name="Table 4">
            <a:extLst>
              <a:ext uri="{FF2B5EF4-FFF2-40B4-BE49-F238E27FC236}">
                <a16:creationId xmlns:a16="http://schemas.microsoft.com/office/drawing/2014/main" id="{A8CACBA3-9B75-43F7-9BD5-E6DED7890AD3}"/>
              </a:ext>
            </a:extLst>
          </p:cNvPr>
          <p:cNvGraphicFramePr>
            <a:graphicFrameLocks noGrp="1"/>
          </p:cNvGraphicFramePr>
          <p:nvPr>
            <p:extLst>
              <p:ext uri="{D42A27DB-BD31-4B8C-83A1-F6EECF244321}">
                <p14:modId xmlns:p14="http://schemas.microsoft.com/office/powerpoint/2010/main" val="1355499182"/>
              </p:ext>
            </p:extLst>
          </p:nvPr>
        </p:nvGraphicFramePr>
        <p:xfrm>
          <a:off x="622300" y="2819400"/>
          <a:ext cx="10944225" cy="3863976"/>
        </p:xfrm>
        <a:graphic>
          <a:graphicData uri="http://schemas.openxmlformats.org/drawingml/2006/table">
            <a:tbl>
              <a:tblPr firstRow="1" firstCol="1" bandRow="1"/>
              <a:tblGrid>
                <a:gridCol w="10944225">
                  <a:extLst>
                    <a:ext uri="{9D8B030D-6E8A-4147-A177-3AD203B41FA5}">
                      <a16:colId xmlns:a16="http://schemas.microsoft.com/office/drawing/2014/main" val="20000"/>
                    </a:ext>
                  </a:extLst>
                </a:gridCol>
              </a:tblGrid>
              <a:tr h="643996">
                <a:tc>
                  <a:txBody>
                    <a:bodyPr/>
                    <a:lstStyle/>
                    <a:p>
                      <a:pPr>
                        <a:lnSpc>
                          <a:spcPct val="107000"/>
                        </a:lnSpc>
                        <a:spcAft>
                          <a:spcPts val="0"/>
                        </a:spcAft>
                      </a:pPr>
                      <a:r>
                        <a:rPr lang="en-GB" sz="17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They are developed for all types and levels, ensuring the </a:t>
                      </a:r>
                      <a:r>
                        <a:rPr lang="en-GB" sz="1700" b="1"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transparency</a:t>
                      </a:r>
                      <a:r>
                        <a:rPr lang="en-GB" sz="17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and </a:t>
                      </a:r>
                      <a:r>
                        <a:rPr lang="en-GB" sz="1700" b="1"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coherence</a:t>
                      </a:r>
                      <a:r>
                        <a:rPr lang="en-GB" sz="17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of the entire qualifications system and </a:t>
                      </a:r>
                      <a:r>
                        <a:rPr lang="en-GB" sz="1700" b="1"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comparability</a:t>
                      </a:r>
                      <a:r>
                        <a:rPr lang="en-GB" sz="17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the national and international context.</a:t>
                      </a:r>
                      <a:endParaRPr lang="en-GB" sz="17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alpha val="30000"/>
                      </a:srgbClr>
                    </a:solidFill>
                  </a:tcPr>
                </a:tc>
                <a:extLst>
                  <a:ext uri="{0D108BD9-81ED-4DB2-BD59-A6C34878D82A}">
                    <a16:rowId xmlns:a16="http://schemas.microsoft.com/office/drawing/2014/main" val="10000"/>
                  </a:ext>
                </a:extLst>
              </a:tr>
              <a:tr h="643996">
                <a:tc>
                  <a:txBody>
                    <a:bodyPr/>
                    <a:lstStyle/>
                    <a:p>
                      <a:pPr>
                        <a:lnSpc>
                          <a:spcPct val="107000"/>
                        </a:lnSpc>
                        <a:spcAft>
                          <a:spcPts val="0"/>
                        </a:spcAft>
                      </a:pPr>
                      <a:r>
                        <a:rPr lang="en-GB" sz="1700" noProof="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Data from education are linked to the labour market data, making the qualifications system </a:t>
                      </a:r>
                      <a:r>
                        <a:rPr lang="en-GB" sz="1700" b="1" noProof="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relevant</a:t>
                      </a:r>
                      <a:r>
                        <a:rPr lang="en-GB" sz="1700" noProof="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to meeting the needs of society and an individual.</a:t>
                      </a: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643996">
                <a:tc>
                  <a:txBody>
                    <a:bodyPr/>
                    <a:lstStyle/>
                    <a:p>
                      <a:pPr>
                        <a:lnSpc>
                          <a:spcPct val="107000"/>
                        </a:lnSpc>
                        <a:spcAft>
                          <a:spcPts val="0"/>
                        </a:spcAft>
                      </a:pPr>
                      <a:r>
                        <a:rPr lang="en-GB" sz="17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The </a:t>
                      </a:r>
                      <a:r>
                        <a:rPr lang="en-GB" sz="1700" b="1"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availability</a:t>
                      </a:r>
                      <a:r>
                        <a:rPr lang="en-GB" sz="17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of data relevant to the content of qualification and its purpose to each individual contributes to the understanding and application of the concept of </a:t>
                      </a:r>
                      <a:r>
                        <a:rPr lang="en-GB" sz="1700" b="1"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lifelong learning</a:t>
                      </a:r>
                      <a:r>
                        <a:rPr lang="en-GB" sz="17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the development of </a:t>
                      </a:r>
                      <a:r>
                        <a:rPr lang="en-GB" sz="1700" b="1"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career management skills</a:t>
                      </a:r>
                      <a:r>
                        <a:rPr lang="en-GB" sz="17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GB" sz="17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alpha val="30000"/>
                      </a:srgbClr>
                    </a:solidFill>
                  </a:tcPr>
                </a:tc>
                <a:extLst>
                  <a:ext uri="{0D108BD9-81ED-4DB2-BD59-A6C34878D82A}">
                    <a16:rowId xmlns:a16="http://schemas.microsoft.com/office/drawing/2014/main" val="10002"/>
                  </a:ext>
                </a:extLst>
              </a:tr>
              <a:tr h="643996">
                <a:tc>
                  <a:txBody>
                    <a:bodyPr/>
                    <a:lstStyle/>
                    <a:p>
                      <a:pPr>
                        <a:lnSpc>
                          <a:spcPct val="107000"/>
                        </a:lnSpc>
                        <a:spcAft>
                          <a:spcPts val="0"/>
                        </a:spcAft>
                      </a:pPr>
                      <a:r>
                        <a:rPr lang="en-GB" sz="1700" noProof="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The quality development and </a:t>
                      </a:r>
                      <a:r>
                        <a:rPr lang="en-GB" sz="1700" b="1" noProof="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quality</a:t>
                      </a:r>
                      <a:r>
                        <a:rPr lang="en-GB" sz="1700" noProof="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validation of all elements of the education / training </a:t>
                      </a:r>
                      <a:r>
                        <a:rPr lang="en-GB" sz="1700" b="1" noProof="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programmes</a:t>
                      </a:r>
                      <a:r>
                        <a:rPr lang="en-GB" sz="1700" noProof="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are based on qualification standard.</a:t>
                      </a: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643996">
                <a:tc>
                  <a:txBody>
                    <a:bodyPr/>
                    <a:lstStyle/>
                    <a:p>
                      <a:pPr>
                        <a:lnSpc>
                          <a:spcPct val="107000"/>
                        </a:lnSpc>
                        <a:spcAft>
                          <a:spcPts val="0"/>
                        </a:spcAft>
                      </a:pPr>
                      <a:r>
                        <a:rPr lang="en-GB" sz="17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 set of </a:t>
                      </a:r>
                      <a:r>
                        <a:rPr lang="en-GB" sz="1700" b="1"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quality assurance </a:t>
                      </a:r>
                      <a:r>
                        <a:rPr lang="en-GB" sz="17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mechanisms at the level of the education / training providers / organizers is developed in respect to the </a:t>
                      </a:r>
                      <a:r>
                        <a:rPr lang="en-GB" sz="1700" b="1"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learning outcomes </a:t>
                      </a:r>
                      <a:r>
                        <a:rPr lang="en-GB" sz="17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established by the qualification standard.</a:t>
                      </a:r>
                      <a:endParaRPr lang="en-GB" sz="17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alpha val="30000"/>
                      </a:srgbClr>
                    </a:solidFill>
                  </a:tcPr>
                </a:tc>
                <a:extLst>
                  <a:ext uri="{0D108BD9-81ED-4DB2-BD59-A6C34878D82A}">
                    <a16:rowId xmlns:a16="http://schemas.microsoft.com/office/drawing/2014/main" val="10004"/>
                  </a:ext>
                </a:extLst>
              </a:tr>
              <a:tr h="643996">
                <a:tc>
                  <a:txBody>
                    <a:bodyPr/>
                    <a:lstStyle/>
                    <a:p>
                      <a:pPr>
                        <a:lnSpc>
                          <a:spcPct val="107000"/>
                        </a:lnSpc>
                        <a:spcAft>
                          <a:spcPts val="0"/>
                        </a:spcAft>
                      </a:pPr>
                      <a:r>
                        <a:rPr lang="en-GB" sz="1700" b="0" noProof="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Quality </a:t>
                      </a:r>
                      <a:r>
                        <a:rPr lang="en-GB" sz="1700" b="1" noProof="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assurance </a:t>
                      </a:r>
                      <a:r>
                        <a:rPr lang="en-GB" sz="1700" b="0" noProof="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for the assessment of achievement - </a:t>
                      </a:r>
                      <a:r>
                        <a:rPr lang="en-GB" sz="1700" b="1" noProof="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assigning</a:t>
                      </a:r>
                      <a:r>
                        <a:rPr lang="en-GB" sz="1700" b="0" noProof="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 national qualification (examination processes and criteria for the leaning outcomes assessment) is based on qualification standard</a:t>
                      </a:r>
                      <a:endParaRPr lang="en-GB" sz="1700" noProof="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78" marR="6857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1740A21-53A3-4F9D-B634-F514A21F617C}"/>
              </a:ext>
            </a:extLst>
          </p:cNvPr>
          <p:cNvSpPr>
            <a:spLocks noGrp="1"/>
          </p:cNvSpPr>
          <p:nvPr>
            <p:ph type="title"/>
          </p:nvPr>
        </p:nvSpPr>
        <p:spPr>
          <a:xfrm>
            <a:off x="838200" y="281911"/>
            <a:ext cx="10515600" cy="665163"/>
          </a:xfrm>
        </p:spPr>
        <p:txBody>
          <a:bodyPr/>
          <a:lstStyle/>
          <a:p>
            <a:r>
              <a:rPr lang="en-US" altLang="en-US" dirty="0">
                <a:ea typeface="MS PGothic" panose="020B0600070205080204" pitchFamily="34" charset="-128"/>
              </a:rPr>
              <a:t>Qualification standard elements</a:t>
            </a:r>
          </a:p>
        </p:txBody>
      </p:sp>
      <p:sp>
        <p:nvSpPr>
          <p:cNvPr id="37891" name="Rectangle 65">
            <a:extLst>
              <a:ext uri="{FF2B5EF4-FFF2-40B4-BE49-F238E27FC236}">
                <a16:creationId xmlns:a16="http://schemas.microsoft.com/office/drawing/2014/main" id="{B2C20A33-AD96-4754-9F83-9F006388EBBB}"/>
              </a:ext>
            </a:extLst>
          </p:cNvPr>
          <p:cNvSpPr>
            <a:spLocks noChangeArrowheads="1"/>
          </p:cNvSpPr>
          <p:nvPr/>
        </p:nvSpPr>
        <p:spPr bwMode="auto">
          <a:xfrm>
            <a:off x="3073400" y="1023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GB" altLang="en-US" sz="1800">
                <a:latin typeface="Arial" panose="020B0604020202020204" pitchFamily="34" charset="0"/>
              </a:rPr>
              <a:t/>
            </a:r>
            <a:br>
              <a:rPr lang="en-GB" altLang="en-US" sz="1800">
                <a:latin typeface="Arial" panose="020B0604020202020204" pitchFamily="34" charset="0"/>
              </a:rPr>
            </a:br>
            <a:endParaRPr lang="en-GB" altLang="en-US" sz="1800">
              <a:latin typeface="Arial" panose="020B0604020202020204" pitchFamily="34" charset="0"/>
            </a:endParaRPr>
          </a:p>
        </p:txBody>
      </p:sp>
      <p:sp>
        <p:nvSpPr>
          <p:cNvPr id="37892" name="Rectangle 67">
            <a:extLst>
              <a:ext uri="{FF2B5EF4-FFF2-40B4-BE49-F238E27FC236}">
                <a16:creationId xmlns:a16="http://schemas.microsoft.com/office/drawing/2014/main" id="{E170D46D-678C-4E75-96B9-6693A1167E7E}"/>
              </a:ext>
            </a:extLst>
          </p:cNvPr>
          <p:cNvSpPr>
            <a:spLocks noChangeArrowheads="1"/>
          </p:cNvSpPr>
          <p:nvPr/>
        </p:nvSpPr>
        <p:spPr bwMode="auto">
          <a:xfrm>
            <a:off x="1005606" y="6130234"/>
            <a:ext cx="103481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GB" altLang="en-US" sz="1000" baseline="30000" dirty="0">
                <a:cs typeface="Times New Roman" panose="02020603050405020304" pitchFamily="18" charset="0"/>
                <a:hlinkClick r:id="rId3"/>
              </a:rPr>
              <a:t>[1]</a:t>
            </a:r>
            <a:r>
              <a:rPr lang="en-GB" altLang="en-US" sz="1000" dirty="0">
                <a:cs typeface="Times New Roman" panose="02020603050405020304" pitchFamily="18" charset="0"/>
              </a:rPr>
              <a:t> </a:t>
            </a:r>
            <a:r>
              <a:rPr lang="en-GB" altLang="en-US" sz="1000" dirty="0">
                <a:latin typeface="Times New Roman" panose="02020603050405020304" pitchFamily="18" charset="0"/>
                <a:cs typeface="Times New Roman" panose="02020603050405020304" pitchFamily="18" charset="0"/>
              </a:rPr>
              <a:t>Article 50. paragraph 3. of the Law on NQFS stipulates that until the adoption of occupational standards in accordance with the regulations relevant to employment</a:t>
            </a:r>
            <a:r>
              <a:rPr lang="en-GB" altLang="en-US" sz="1000" dirty="0">
                <a:solidFill>
                  <a:srgbClr val="000000"/>
                </a:solidFill>
                <a:latin typeface="Times New Roman" panose="02020603050405020304" pitchFamily="18" charset="0"/>
                <a:cs typeface="Times New Roman" panose="02020603050405020304" pitchFamily="18" charset="0"/>
              </a:rPr>
              <a:t>, the link between qualification standards and the labour market will be based on the data on occupations determined in accordance with labour and employment regulations.</a:t>
            </a:r>
            <a:endParaRPr lang="en-GB" altLang="en-US" sz="1800" dirty="0">
              <a:latin typeface="Arial" panose="020B0604020202020204" pitchFamily="34" charset="0"/>
            </a:endParaRPr>
          </a:p>
        </p:txBody>
      </p:sp>
      <p:sp>
        <p:nvSpPr>
          <p:cNvPr id="37893" name="Rectangle 71">
            <a:extLst>
              <a:ext uri="{FF2B5EF4-FFF2-40B4-BE49-F238E27FC236}">
                <a16:creationId xmlns:a16="http://schemas.microsoft.com/office/drawing/2014/main" id="{E9F435BE-CE18-4C07-B3D6-DD6A126E2EBF}"/>
              </a:ext>
            </a:extLst>
          </p:cNvPr>
          <p:cNvSpPr>
            <a:spLocks noChangeArrowheads="1"/>
          </p:cNvSpPr>
          <p:nvPr/>
        </p:nvSpPr>
        <p:spPr bwMode="auto">
          <a:xfrm>
            <a:off x="2405063" y="1855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GB" altLang="en-US" sz="1800">
                <a:latin typeface="Arial" panose="020B0604020202020204" pitchFamily="34" charset="0"/>
              </a:rPr>
              <a:t/>
            </a:r>
            <a:br>
              <a:rPr lang="en-GB" altLang="en-US" sz="1800">
                <a:latin typeface="Arial" panose="020B0604020202020204" pitchFamily="34" charset="0"/>
              </a:rPr>
            </a:br>
            <a:endParaRPr lang="en-GB" altLang="en-US" sz="1800">
              <a:latin typeface="Arial" panose="020B0604020202020204" pitchFamily="34" charset="0"/>
            </a:endParaRPr>
          </a:p>
        </p:txBody>
      </p:sp>
      <p:sp>
        <p:nvSpPr>
          <p:cNvPr id="37894" name="Rectangle 77">
            <a:extLst>
              <a:ext uri="{FF2B5EF4-FFF2-40B4-BE49-F238E27FC236}">
                <a16:creationId xmlns:a16="http://schemas.microsoft.com/office/drawing/2014/main" id="{3D84D700-F278-42C1-9C97-876064774457}"/>
              </a:ext>
            </a:extLst>
          </p:cNvPr>
          <p:cNvSpPr>
            <a:spLocks noChangeArrowheads="1"/>
          </p:cNvSpPr>
          <p:nvPr/>
        </p:nvSpPr>
        <p:spPr bwMode="auto">
          <a:xfrm>
            <a:off x="2405063" y="1855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GB" altLang="en-US" sz="1800">
                <a:latin typeface="Arial" panose="020B0604020202020204" pitchFamily="34" charset="0"/>
              </a:rPr>
              <a:t/>
            </a:r>
            <a:br>
              <a:rPr lang="en-GB" altLang="en-US" sz="1800">
                <a:latin typeface="Arial" panose="020B0604020202020204" pitchFamily="34" charset="0"/>
              </a:rPr>
            </a:br>
            <a:endParaRPr lang="en-GB" altLang="en-US" sz="1800">
              <a:latin typeface="Arial" panose="020B0604020202020204" pitchFamily="34" charset="0"/>
            </a:endParaRPr>
          </a:p>
        </p:txBody>
      </p:sp>
      <p:graphicFrame>
        <p:nvGraphicFramePr>
          <p:cNvPr id="29712" name="Content Placeholder 29711">
            <a:extLst>
              <a:ext uri="{FF2B5EF4-FFF2-40B4-BE49-F238E27FC236}">
                <a16:creationId xmlns:a16="http://schemas.microsoft.com/office/drawing/2014/main" id="{A30FF8F2-F83B-457E-8402-0CCD586EC99B}"/>
              </a:ext>
            </a:extLst>
          </p:cNvPr>
          <p:cNvGraphicFramePr>
            <a:graphicFrameLocks noGrp="1"/>
          </p:cNvGraphicFramePr>
          <p:nvPr>
            <p:ph idx="1"/>
            <p:extLst>
              <p:ext uri="{D42A27DB-BD31-4B8C-83A1-F6EECF244321}">
                <p14:modId xmlns:p14="http://schemas.microsoft.com/office/powerpoint/2010/main" val="3274859570"/>
              </p:ext>
            </p:extLst>
          </p:nvPr>
        </p:nvGraphicFramePr>
        <p:xfrm>
          <a:off x="952500" y="1073150"/>
          <a:ext cx="10515600" cy="4965527"/>
        </p:xfrm>
        <a:graphic>
          <a:graphicData uri="http://schemas.openxmlformats.org/drawingml/2006/table">
            <a:tbl>
              <a:tblPr firstRow="1" firstCol="1" bandRow="1"/>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262113">
                <a:tc gridSpan="2">
                  <a:txBody>
                    <a:bodyPr/>
                    <a:lstStyle/>
                    <a:p>
                      <a:pPr algn="ctr">
                        <a:lnSpc>
                          <a:spcPct val="107000"/>
                        </a:lnSpc>
                        <a:spcAft>
                          <a:spcPts val="0"/>
                        </a:spcAft>
                      </a:pPr>
                      <a:r>
                        <a:rPr lang="hr-HR" sz="13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QUALIFICATION STANDARD</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hMerge="1">
                  <a:txBody>
                    <a:bodyPr/>
                    <a:lstStyle/>
                    <a:p>
                      <a:endParaRPr lang="en-GB"/>
                    </a:p>
                  </a:txBody>
                  <a:tcPr/>
                </a:tc>
                <a:extLst>
                  <a:ext uri="{0D108BD9-81ED-4DB2-BD59-A6C34878D82A}">
                    <a16:rowId xmlns:a16="http://schemas.microsoft.com/office/drawing/2014/main" val="10000"/>
                  </a:ext>
                </a:extLst>
              </a:tr>
              <a:tr h="262113">
                <a:tc gridSpan="2">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300" noProof="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Title of the qualification:</a:t>
                      </a:r>
                      <a:endParaRPr lang="en-GB" sz="13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hMerge="1">
                  <a:txBody>
                    <a:bodyPr/>
                    <a:lstStyle/>
                    <a:p>
                      <a:endParaRPr lang="en-GB"/>
                    </a:p>
                  </a:txBody>
                  <a:tcPr/>
                </a:tc>
                <a:extLst>
                  <a:ext uri="{0D108BD9-81ED-4DB2-BD59-A6C34878D82A}">
                    <a16:rowId xmlns:a16="http://schemas.microsoft.com/office/drawing/2014/main" val="10001"/>
                  </a:ext>
                </a:extLst>
              </a:tr>
              <a:tr h="262113">
                <a:tc gridSpan="2">
                  <a:txBody>
                    <a:bodyPr/>
                    <a:lstStyle/>
                    <a:p>
                      <a:pPr>
                        <a:lnSpc>
                          <a:spcPct val="107000"/>
                        </a:lnSpc>
                        <a:spcAft>
                          <a:spcPts val="0"/>
                        </a:spcAft>
                      </a:pPr>
                      <a:r>
                        <a:rPr lang="en-GB" sz="1300" noProof="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Code of the qualification</a:t>
                      </a:r>
                      <a:endParaRPr lang="en-GB" sz="13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hMerge="1">
                  <a:txBody>
                    <a:bodyPr/>
                    <a:lstStyle/>
                    <a:p>
                      <a:endParaRPr lang="en-GB"/>
                    </a:p>
                  </a:txBody>
                  <a:tcPr/>
                </a:tc>
                <a:extLst>
                  <a:ext uri="{0D108BD9-81ED-4DB2-BD59-A6C34878D82A}">
                    <a16:rowId xmlns:a16="http://schemas.microsoft.com/office/drawing/2014/main" val="10002"/>
                  </a:ext>
                </a:extLst>
              </a:tr>
              <a:tr h="509606">
                <a:tc>
                  <a:txBody>
                    <a:bodyPr/>
                    <a:lstStyle/>
                    <a:p>
                      <a:pPr>
                        <a:lnSpc>
                          <a:spcPct val="107000"/>
                        </a:lnSpc>
                        <a:spcAft>
                          <a:spcPts val="0"/>
                        </a:spcAft>
                      </a:pPr>
                      <a:r>
                        <a:rPr lang="en-GB" sz="1300" b="1" noProof="0" dirty="0">
                          <a:solidFill>
                            <a:srgbClr val="002060"/>
                          </a:solidFill>
                          <a:effectLst/>
                          <a:latin typeface="Cambria" panose="02040503050406030204" pitchFamily="18" charset="0"/>
                          <a:ea typeface="Calibri" panose="020F0502020204030204" pitchFamily="34" charset="0"/>
                          <a:cs typeface="Times New Roman" panose="02020603050405020304" pitchFamily="18" charset="0"/>
                        </a:rPr>
                        <a:t>BASIC QUALIFICATION CHARACTERISTICS</a:t>
                      </a:r>
                      <a:endParaRPr lang="en-GB" sz="13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3" marB="0" anchor="ctr">
                    <a:lnL w="12700" cap="flat" cmpd="sng" algn="ctr">
                      <a:solidFill>
                        <a:srgbClr val="FFFFFF"/>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07000"/>
                        </a:lnSpc>
                        <a:spcAft>
                          <a:spcPts val="0"/>
                        </a:spcAft>
                      </a:pPr>
                      <a:r>
                        <a:rPr lang="en-GB" sz="1300" b="1" noProof="0">
                          <a:solidFill>
                            <a:srgbClr val="002060"/>
                          </a:solidFill>
                          <a:effectLst/>
                          <a:latin typeface="Cambria" panose="02040503050406030204" pitchFamily="18" charset="0"/>
                          <a:ea typeface="Calibri" panose="020F0502020204030204" pitchFamily="34" charset="0"/>
                          <a:cs typeface="Times New Roman" panose="02020603050405020304" pitchFamily="18" charset="0"/>
                        </a:rPr>
                        <a:t>RELEVANCE OF QUALIFICATION FOR EMPLOYMENT AND FURTHER LEARNING</a:t>
                      </a:r>
                      <a:endParaRPr lang="en-GB" sz="1300" noProof="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206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262113">
                <a:tc>
                  <a:txBody>
                    <a:bodyPr/>
                    <a:lstStyle/>
                    <a:p>
                      <a:pPr>
                        <a:lnSpc>
                          <a:spcPct val="107000"/>
                        </a:lnSpc>
                        <a:spcAft>
                          <a:spcPts val="0"/>
                        </a:spcAft>
                      </a:pPr>
                      <a:r>
                        <a:rPr lang="en-GB" sz="1300" noProof="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CLASSNQFS / ISCED-F 2013</a:t>
                      </a:r>
                      <a:endParaRPr lang="en-GB" sz="13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lnSpc>
                          <a:spcPct val="107000"/>
                        </a:lnSpc>
                        <a:spcAft>
                          <a:spcPts val="0"/>
                        </a:spcAft>
                      </a:pPr>
                      <a:r>
                        <a:rPr lang="en-GB" sz="1300" noProof="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Permeability within the qualifications system </a:t>
                      </a:r>
                      <a:endParaRPr lang="en-GB" sz="1300" noProof="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extLst>
                  <a:ext uri="{0D108BD9-81ED-4DB2-BD59-A6C34878D82A}">
                    <a16:rowId xmlns:a16="http://schemas.microsoft.com/office/drawing/2014/main" val="10004"/>
                  </a:ext>
                </a:extLst>
              </a:tr>
              <a:tr h="262113">
                <a:tc>
                  <a:txBody>
                    <a:bodyPr/>
                    <a:lstStyle/>
                    <a:p>
                      <a:pPr>
                        <a:lnSpc>
                          <a:spcPct val="107000"/>
                        </a:lnSpc>
                        <a:spcAft>
                          <a:spcPts val="0"/>
                        </a:spcAft>
                      </a:pPr>
                      <a:r>
                        <a:rPr lang="en-GB" sz="1300" noProof="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NQFS LEVEL</a:t>
                      </a:r>
                      <a:endParaRPr lang="en-GB" sz="13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lnSpc>
                          <a:spcPct val="107000"/>
                        </a:lnSpc>
                        <a:spcAft>
                          <a:spcPts val="0"/>
                        </a:spcAft>
                      </a:pPr>
                      <a:r>
                        <a:rPr lang="en-GB" sz="1300" noProof="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Occupation(s) to which qualification is related</a:t>
                      </a:r>
                      <a:endParaRPr lang="en-GB" sz="1300" noProof="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extLst>
                  <a:ext uri="{0D108BD9-81ED-4DB2-BD59-A6C34878D82A}">
                    <a16:rowId xmlns:a16="http://schemas.microsoft.com/office/drawing/2014/main" val="10005"/>
                  </a:ext>
                </a:extLst>
              </a:tr>
              <a:tr h="262113">
                <a:tc>
                  <a:txBody>
                    <a:bodyPr/>
                    <a:lstStyle/>
                    <a:p>
                      <a:pPr>
                        <a:lnSpc>
                          <a:spcPct val="107000"/>
                        </a:lnSpc>
                        <a:spcAft>
                          <a:spcPts val="0"/>
                        </a:spcAft>
                      </a:pPr>
                      <a:r>
                        <a:rPr lang="en-GB" sz="1300" noProof="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EQF level</a:t>
                      </a:r>
                      <a:endParaRPr lang="en-GB" sz="13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lnSpc>
                          <a:spcPct val="107000"/>
                        </a:lnSpc>
                        <a:spcAft>
                          <a:spcPts val="0"/>
                        </a:spcAft>
                      </a:pPr>
                      <a:r>
                        <a:rPr lang="en-GB" sz="1300" noProof="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Occupational standard</a:t>
                      </a:r>
                      <a:r>
                        <a:rPr lang="en-GB" altLang="en-US" sz="1400" baseline="30000" noProof="0">
                          <a:cs typeface="Times New Roman" panose="02020603050405020304" pitchFamily="18" charset="0"/>
                          <a:hlinkClick r:id="rId3"/>
                        </a:rPr>
                        <a:t>[1]</a:t>
                      </a:r>
                      <a:r>
                        <a:rPr lang="en-GB" sz="1300" noProof="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endParaRPr lang="en-GB" sz="1300" noProof="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extLst>
                  <a:ext uri="{0D108BD9-81ED-4DB2-BD59-A6C34878D82A}">
                    <a16:rowId xmlns:a16="http://schemas.microsoft.com/office/drawing/2014/main" val="10006"/>
                  </a:ext>
                </a:extLst>
              </a:tr>
              <a:tr h="262113">
                <a:tc>
                  <a:txBody>
                    <a:bodyPr/>
                    <a:lstStyle/>
                    <a:p>
                      <a:pPr>
                        <a:lnSpc>
                          <a:spcPct val="107000"/>
                        </a:lnSpc>
                        <a:spcAft>
                          <a:spcPts val="0"/>
                        </a:spcAft>
                      </a:pPr>
                      <a:r>
                        <a:rPr lang="en-GB" sz="1300" noProof="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QF-EHEA cycle</a:t>
                      </a:r>
                      <a:endParaRPr lang="en-GB" sz="13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Duties and tasks</a:t>
                      </a:r>
                      <a:endParaRPr lang="en-GB" sz="13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extLst>
                  <a:ext uri="{0D108BD9-81ED-4DB2-BD59-A6C34878D82A}">
                    <a16:rowId xmlns:a16="http://schemas.microsoft.com/office/drawing/2014/main" val="10007"/>
                  </a:ext>
                </a:extLst>
              </a:tr>
              <a:tr h="262113">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Type of the qualification</a:t>
                      </a:r>
                      <a:endParaRPr lang="en-GB" sz="13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lnSpc>
                          <a:spcPct val="107000"/>
                        </a:lnSpc>
                        <a:spcAft>
                          <a:spcPts val="0"/>
                        </a:spcAft>
                      </a:pPr>
                      <a:r>
                        <a:rPr lang="en-GB" sz="1300" b="1" noProof="0">
                          <a:solidFill>
                            <a:srgbClr val="002060"/>
                          </a:solidFill>
                          <a:effectLst/>
                          <a:latin typeface="Cambria" panose="02040503050406030204" pitchFamily="18" charset="0"/>
                          <a:ea typeface="Calibri" panose="020F0502020204030204" pitchFamily="34" charset="0"/>
                          <a:cs typeface="Times New Roman" panose="02020603050405020304" pitchFamily="18" charset="0"/>
                        </a:rPr>
                        <a:t>LEARNING OUTCOMES</a:t>
                      </a:r>
                      <a:endParaRPr lang="en-GB" sz="1300" noProof="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8"/>
                  </a:ext>
                </a:extLst>
              </a:tr>
              <a:tr h="262113">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Scope of the qualification</a:t>
                      </a:r>
                      <a:endParaRPr lang="en-GB" sz="13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General description of the qualification</a:t>
                      </a:r>
                      <a:endParaRPr lang="en-GB" sz="13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extLst>
                  <a:ext uri="{0D108BD9-81ED-4DB2-BD59-A6C34878D82A}">
                    <a16:rowId xmlns:a16="http://schemas.microsoft.com/office/drawing/2014/main" val="10009"/>
                  </a:ext>
                </a:extLst>
              </a:tr>
              <a:tr h="26211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300" noProof="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Preconditions for the acquisition of the qualification</a:t>
                      </a:r>
                    </a:p>
                  </a:txBody>
                  <a:tcPr marL="9525" marR="9525"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lnSpc>
                          <a:spcPct val="107000"/>
                        </a:lnSpc>
                        <a:spcAft>
                          <a:spcPts val="0"/>
                        </a:spcAft>
                      </a:pPr>
                      <a:r>
                        <a:rPr lang="en-GB" sz="1300" noProof="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Knowledge</a:t>
                      </a:r>
                      <a:endParaRPr lang="en-GB" sz="1300" noProof="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extLst>
                  <a:ext uri="{0D108BD9-81ED-4DB2-BD59-A6C34878D82A}">
                    <a16:rowId xmlns:a16="http://schemas.microsoft.com/office/drawing/2014/main" val="10010"/>
                  </a:ext>
                </a:extLst>
              </a:tr>
              <a:tr h="262113">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Form of  learning/education</a:t>
                      </a:r>
                      <a:endParaRPr lang="en-GB" sz="13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Skills</a:t>
                      </a:r>
                      <a:endParaRPr lang="en-GB" sz="13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extLst>
                  <a:ext uri="{0D108BD9-81ED-4DB2-BD59-A6C34878D82A}">
                    <a16:rowId xmlns:a16="http://schemas.microsoft.com/office/drawing/2014/main" val="10011"/>
                  </a:ext>
                </a:extLst>
              </a:tr>
              <a:tr h="262113">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Type of public document</a:t>
                      </a:r>
                      <a:endParaRPr lang="en-GB" sz="13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lnSpc>
                          <a:spcPct val="107000"/>
                        </a:lnSpc>
                        <a:spcAft>
                          <a:spcPts val="0"/>
                        </a:spcAft>
                      </a:pPr>
                      <a:r>
                        <a:rPr lang="en-GB" sz="1300" noProof="0" dirty="0">
                          <a:effectLst/>
                          <a:latin typeface="Cambria" panose="02040503050406030204" pitchFamily="18" charset="0"/>
                          <a:ea typeface="Calibri" panose="020F0502020204030204" pitchFamily="34" charset="0"/>
                          <a:cs typeface="Times New Roman" panose="02020603050405020304" pitchFamily="18" charset="0"/>
                        </a:rPr>
                        <a:t>Abilities and attitudes</a:t>
                      </a:r>
                    </a:p>
                  </a:txBody>
                  <a:tcPr marL="71755" marR="717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extLst>
                  <a:ext uri="{0D108BD9-81ED-4DB2-BD59-A6C34878D82A}">
                    <a16:rowId xmlns:a16="http://schemas.microsoft.com/office/drawing/2014/main" val="10012"/>
                  </a:ext>
                </a:extLst>
              </a:tr>
              <a:tr h="26211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GB" sz="13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Type of assessment of the achievement of learning outcomes</a:t>
                      </a:r>
                      <a:endParaRPr lang="en-GB" sz="13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extLst>
                  <a:ext uri="{0D108BD9-81ED-4DB2-BD59-A6C34878D82A}">
                    <a16:rowId xmlns:a16="http://schemas.microsoft.com/office/drawing/2014/main" val="10013"/>
                  </a:ext>
                </a:extLst>
              </a:tr>
              <a:tr h="262113">
                <a:tc>
                  <a:txBody>
                    <a:bodyPr/>
                    <a:lstStyle/>
                    <a:p>
                      <a:pPr>
                        <a:lnSpc>
                          <a:spcPct val="107000"/>
                        </a:lnSpc>
                        <a:spcAft>
                          <a:spcPts val="0"/>
                        </a:spcAft>
                      </a:pPr>
                      <a:r>
                        <a:rPr lang="en-GB" sz="1300" b="1" noProof="0" dirty="0">
                          <a:solidFill>
                            <a:srgbClr val="002060"/>
                          </a:solidFill>
                          <a:effectLst/>
                          <a:latin typeface="Cambria" panose="02040503050406030204" pitchFamily="18" charset="0"/>
                          <a:ea typeface="Calibri" panose="020F0502020204030204" pitchFamily="34" charset="0"/>
                          <a:cs typeface="Times New Roman" panose="02020603050405020304" pitchFamily="18" charset="0"/>
                        </a:rPr>
                        <a:t>QUALIFICATION STANDARD REFERENCE DATA</a:t>
                      </a:r>
                      <a:endParaRPr lang="en-GB" sz="13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3" marB="0" anchor="ctr">
                    <a:lnL w="12700" cap="flat" cmpd="sng" algn="ctr">
                      <a:solidFill>
                        <a:srgbClr val="FFFFFF"/>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07000"/>
                        </a:lnSpc>
                        <a:spcAft>
                          <a:spcPts val="0"/>
                        </a:spcAft>
                      </a:pPr>
                      <a:r>
                        <a:rPr lang="en-GB" sz="1300" b="1" noProof="0" dirty="0">
                          <a:solidFill>
                            <a:srgbClr val="002060"/>
                          </a:solidFill>
                          <a:effectLst/>
                          <a:latin typeface="Cambria" panose="02040503050406030204" pitchFamily="18" charset="0"/>
                          <a:ea typeface="Calibri" panose="020F0502020204030204" pitchFamily="34" charset="0"/>
                          <a:cs typeface="Times New Roman" panose="02020603050405020304" pitchFamily="18" charset="0"/>
                        </a:rPr>
                        <a:t>QUALIFICATION QUALITY ASSURANCE</a:t>
                      </a:r>
                      <a:endParaRPr lang="en-GB" sz="13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206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5"/>
                  </a:ext>
                </a:extLst>
              </a:tr>
              <a:tr h="262113">
                <a:tc>
                  <a:txBody>
                    <a:bodyPr/>
                    <a:lstStyle/>
                    <a:p>
                      <a:pPr>
                        <a:lnSpc>
                          <a:spcPct val="107000"/>
                        </a:lnSpc>
                        <a:spcAft>
                          <a:spcPts val="0"/>
                        </a:spcAft>
                      </a:pPr>
                      <a:r>
                        <a:rPr lang="en-GB" sz="1300" noProof="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Effective Date</a:t>
                      </a:r>
                      <a:endParaRPr lang="en-GB" sz="13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Qualifications of programme organizers</a:t>
                      </a:r>
                      <a:endParaRPr lang="en-GB" sz="13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extLst>
                  <a:ext uri="{0D108BD9-81ED-4DB2-BD59-A6C34878D82A}">
                    <a16:rowId xmlns:a16="http://schemas.microsoft.com/office/drawing/2014/main" val="10016"/>
                  </a:ext>
                </a:extLst>
              </a:tr>
              <a:tr h="262113">
                <a:tc>
                  <a:txBody>
                    <a:bodyPr/>
                    <a:lstStyle/>
                    <a:p>
                      <a:pPr>
                        <a:lnSpc>
                          <a:spcPct val="107000"/>
                        </a:lnSpc>
                        <a:spcAft>
                          <a:spcPts val="0"/>
                        </a:spcAft>
                      </a:pPr>
                      <a:r>
                        <a:rPr lang="en-GB" sz="1300" noProof="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Revision date</a:t>
                      </a:r>
                      <a:endParaRPr lang="en-GB" sz="13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300" noProof="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The body competent for issuing the document</a:t>
                      </a:r>
                      <a:endParaRPr lang="en-GB" sz="1300" noProof="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extLst>
                  <a:ext uri="{0D108BD9-81ED-4DB2-BD59-A6C34878D82A}">
                    <a16:rowId xmlns:a16="http://schemas.microsoft.com/office/drawing/2014/main" val="10017"/>
                  </a:ext>
                </a:extLst>
              </a:tr>
              <a:tr h="262113">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End date</a:t>
                      </a:r>
                      <a:endParaRPr lang="en-GB" sz="13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lnSpc>
                          <a:spcPct val="107000"/>
                        </a:lnSpc>
                        <a:spcAft>
                          <a:spcPts val="0"/>
                        </a:spcAft>
                      </a:pPr>
                      <a:r>
                        <a:rPr lang="en-GB" sz="1300" noProof="0" dirty="0">
                          <a:effectLst/>
                          <a:latin typeface="Cambria" panose="02040503050406030204" pitchFamily="18" charset="0"/>
                          <a:ea typeface="Calibri" panose="020F0502020204030204" pitchFamily="34" charset="0"/>
                          <a:cs typeface="Times New Roman" panose="02020603050405020304" pitchFamily="18" charset="0"/>
                        </a:rPr>
                        <a:t> </a:t>
                      </a:r>
                      <a:endParaRPr lang="en-GB" sz="13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extLst>
                  <a:ext uri="{0D108BD9-81ED-4DB2-BD59-A6C34878D82A}">
                    <a16:rowId xmlns:a16="http://schemas.microsoft.com/office/drawing/2014/main" val="10018"/>
                  </a:ext>
                </a:extLst>
              </a:tr>
            </a:tbl>
          </a:graphicData>
        </a:graphic>
      </p:graphicFrame>
      <p:sp>
        <p:nvSpPr>
          <p:cNvPr id="37957" name="Rectangle 86">
            <a:extLst>
              <a:ext uri="{FF2B5EF4-FFF2-40B4-BE49-F238E27FC236}">
                <a16:creationId xmlns:a16="http://schemas.microsoft.com/office/drawing/2014/main" id="{9027FDAB-C29D-40FA-B448-3AAA258EE42D}"/>
              </a:ext>
            </a:extLst>
          </p:cNvPr>
          <p:cNvSpPr>
            <a:spLocks noChangeArrowheads="1"/>
          </p:cNvSpPr>
          <p:nvPr/>
        </p:nvSpPr>
        <p:spPr bwMode="auto">
          <a:xfrm>
            <a:off x="2405063" y="1855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GB" altLang="en-US" sz="1800">
                <a:latin typeface="Arial" panose="020B0604020202020204" pitchFamily="34" charset="0"/>
              </a:rPr>
              <a:t/>
            </a:r>
            <a:br>
              <a:rPr lang="en-GB" altLang="en-US" sz="1800">
                <a:latin typeface="Arial" panose="020B0604020202020204" pitchFamily="34" charset="0"/>
              </a:rPr>
            </a:br>
            <a:endParaRPr lang="en-GB" altLang="en-US" sz="1800">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5FB21-765C-4591-8196-888A8AA1F63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 contrast="-32000"/>
                    </a14:imgEffect>
                  </a14:imgLayer>
                </a14:imgProps>
              </a:ext>
              <a:ext uri="{28A0092B-C50C-407E-A947-70E740481C1C}">
                <a14:useLocalDpi xmlns:a14="http://schemas.microsoft.com/office/drawing/2010/main" val="0"/>
              </a:ext>
            </a:extLst>
          </a:blip>
          <a:stretch>
            <a:fillRect/>
          </a:stretch>
        </p:blipFill>
        <p:spPr>
          <a:xfrm>
            <a:off x="7219706" y="3588026"/>
            <a:ext cx="4721204" cy="3040169"/>
          </a:xfrm>
          <a:prstGeom prst="rect">
            <a:avLst/>
          </a:prstGeom>
        </p:spPr>
      </p:pic>
      <p:sp>
        <p:nvSpPr>
          <p:cNvPr id="38914" name="Rectangle 1">
            <a:extLst>
              <a:ext uri="{FF2B5EF4-FFF2-40B4-BE49-F238E27FC236}">
                <a16:creationId xmlns:a16="http://schemas.microsoft.com/office/drawing/2014/main" id="{70FC1A55-FC30-421B-9738-4467B3CF5DAE}"/>
              </a:ext>
            </a:extLst>
          </p:cNvPr>
          <p:cNvSpPr>
            <a:spLocks noChangeArrowheads="1"/>
          </p:cNvSpPr>
          <p:nvPr/>
        </p:nvSpPr>
        <p:spPr bwMode="auto">
          <a:xfrm>
            <a:off x="490538" y="2032000"/>
            <a:ext cx="1122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8915" name="Title 1">
            <a:extLst>
              <a:ext uri="{FF2B5EF4-FFF2-40B4-BE49-F238E27FC236}">
                <a16:creationId xmlns:a16="http://schemas.microsoft.com/office/drawing/2014/main" id="{3B3F20D6-3C11-4AA9-9D81-F4632271C819}"/>
              </a:ext>
            </a:extLst>
          </p:cNvPr>
          <p:cNvSpPr>
            <a:spLocks noGrp="1"/>
          </p:cNvSpPr>
          <p:nvPr>
            <p:ph type="title"/>
          </p:nvPr>
        </p:nvSpPr>
        <p:spPr>
          <a:xfrm>
            <a:off x="838200" y="365125"/>
            <a:ext cx="10515600" cy="665163"/>
          </a:xfrm>
        </p:spPr>
        <p:txBody>
          <a:bodyPr/>
          <a:lstStyle/>
          <a:p>
            <a:r>
              <a:rPr lang="en-US" altLang="en-US" dirty="0">
                <a:ea typeface="MS PGothic" panose="020B0600070205080204" pitchFamily="34" charset="-128"/>
              </a:rPr>
              <a:t>NQFS Register </a:t>
            </a:r>
          </a:p>
        </p:txBody>
      </p:sp>
      <p:sp>
        <p:nvSpPr>
          <p:cNvPr id="37892" name="Content Placeholder 2">
            <a:extLst>
              <a:ext uri="{FF2B5EF4-FFF2-40B4-BE49-F238E27FC236}">
                <a16:creationId xmlns:a16="http://schemas.microsoft.com/office/drawing/2014/main" id="{4A1EB9C9-EEFB-4061-BCCB-B31CA560746C}"/>
              </a:ext>
            </a:extLst>
          </p:cNvPr>
          <p:cNvSpPr>
            <a:spLocks noGrp="1"/>
          </p:cNvSpPr>
          <p:nvPr>
            <p:ph idx="1"/>
          </p:nvPr>
        </p:nvSpPr>
        <p:spPr>
          <a:xfrm>
            <a:off x="838200" y="1122363"/>
            <a:ext cx="10515600" cy="909637"/>
          </a:xfrm>
        </p:spPr>
        <p:txBody>
          <a:bodyPr/>
          <a:lstStyle/>
          <a:p>
            <a:pPr marL="0" indent="0" algn="just">
              <a:buNone/>
              <a:defRPr/>
            </a:pPr>
            <a:r>
              <a:rPr lang="en-GB" altLang="en-US" sz="2400" dirty="0">
                <a:ea typeface="MS PGothic" panose="020B0600070205080204" pitchFamily="34" charset="-128"/>
              </a:rPr>
              <a:t>NQFS Register is a public database in which qualifications are classified and which contains relevant information on qualifications.</a:t>
            </a:r>
          </a:p>
          <a:p>
            <a:pPr marL="0" indent="0" algn="just">
              <a:buNone/>
              <a:defRPr/>
            </a:pPr>
            <a:r>
              <a:rPr lang="en-GB" altLang="en-US" sz="2400" b="1" dirty="0">
                <a:ea typeface="MS PGothic" panose="020B0600070205080204" pitchFamily="34" charset="-128"/>
              </a:rPr>
              <a:t>Role of the </a:t>
            </a:r>
            <a:r>
              <a:rPr lang="en-GB" altLang="en-US" sz="2400" dirty="0">
                <a:ea typeface="MS PGothic" panose="020B0600070205080204" pitchFamily="34" charset="-128"/>
              </a:rPr>
              <a:t>NQFS </a:t>
            </a:r>
            <a:r>
              <a:rPr lang="en-GB" altLang="en-US" sz="2400" b="1" dirty="0">
                <a:ea typeface="MS PGothic" panose="020B0600070205080204" pitchFamily="34" charset="-128"/>
              </a:rPr>
              <a:t>Register</a:t>
            </a:r>
            <a:r>
              <a:rPr lang="en-GB" altLang="en-US" sz="2400" dirty="0">
                <a:ea typeface="MS PGothic" panose="020B0600070205080204" pitchFamily="34" charset="-128"/>
              </a:rPr>
              <a:t> :</a:t>
            </a:r>
          </a:p>
          <a:p>
            <a:pPr marL="357188" indent="-357188" algn="just">
              <a:buFont typeface="Courier New" panose="02070309020205020404" pitchFamily="49" charset="0"/>
              <a:buChar char="o"/>
              <a:defRPr/>
            </a:pPr>
            <a:r>
              <a:rPr lang="en-GB" altLang="en-US" sz="2400" dirty="0">
                <a:ea typeface="MS PGothic" panose="020B0600070205080204" pitchFamily="34" charset="-128"/>
              </a:rPr>
              <a:t>transparent integration of the data on nationally recognized qualifications at all levels</a:t>
            </a:r>
          </a:p>
          <a:p>
            <a:pPr marL="357188" indent="-357188" algn="just">
              <a:buFont typeface="Courier New" panose="02070309020205020404" pitchFamily="49" charset="0"/>
              <a:buChar char="o"/>
              <a:defRPr/>
            </a:pPr>
            <a:r>
              <a:rPr lang="en-GB" altLang="en-US" sz="2400" dirty="0">
                <a:ea typeface="MS PGothic" panose="020B0600070205080204" pitchFamily="34" charset="-128"/>
              </a:rPr>
              <a:t>comparability of learning outcomes achieved at different levels, within different types and different forms of learning</a:t>
            </a:r>
          </a:p>
          <a:p>
            <a:pPr marL="0" indent="0" algn="just">
              <a:buNone/>
              <a:defRPr/>
            </a:pPr>
            <a:endParaRPr lang="en-GB" altLang="en-US" sz="2400" dirty="0">
              <a:ea typeface="MS PGothic" panose="020B0600070205080204" pitchFamily="34" charset="-128"/>
            </a:endParaRPr>
          </a:p>
          <a:p>
            <a:pPr marL="0" indent="0" algn="just">
              <a:buFont typeface="Courier New" panose="02070309020205020404" pitchFamily="49" charset="0"/>
              <a:buChar char="o"/>
              <a:defRPr/>
            </a:pPr>
            <a:endParaRPr lang="hr-HR" altLang="en-US" sz="2400" dirty="0">
              <a:ea typeface="MS PGothic" panose="020B0600070205080204" pitchFamily="34" charset="-128"/>
            </a:endParaRPr>
          </a:p>
          <a:p>
            <a:pPr marL="0" indent="0" algn="just">
              <a:buFont typeface="Courier New" panose="02070309020205020404" pitchFamily="49" charset="0"/>
              <a:buChar char="o"/>
              <a:defRPr/>
            </a:pPr>
            <a:endParaRPr lang="hr-HR" altLang="en-US" sz="2400" dirty="0">
              <a:ea typeface="MS PGothic" panose="020B0600070205080204" pitchFamily="34" charset="-128"/>
            </a:endParaRPr>
          </a:p>
          <a:p>
            <a:pPr marL="0" indent="0" algn="just">
              <a:buFont typeface="Courier New" panose="02070309020205020404" pitchFamily="49" charset="0"/>
              <a:buChar char="o"/>
              <a:defRPr/>
            </a:pPr>
            <a:endParaRPr lang="hr-HR" altLang="en-US" sz="2400" dirty="0">
              <a:ea typeface="MS PGothic" panose="020B0600070205080204" pitchFamily="34" charset="-128"/>
            </a:endParaRPr>
          </a:p>
        </p:txBody>
      </p:sp>
      <p:sp>
        <p:nvSpPr>
          <p:cNvPr id="7" name="Content Placeholder 2">
            <a:extLst>
              <a:ext uri="{FF2B5EF4-FFF2-40B4-BE49-F238E27FC236}">
                <a16:creationId xmlns:a16="http://schemas.microsoft.com/office/drawing/2014/main" id="{BC66B198-F439-4A9A-A563-969BE08D9FEF}"/>
              </a:ext>
            </a:extLst>
          </p:cNvPr>
          <p:cNvSpPr txBox="1">
            <a:spLocks/>
          </p:cNvSpPr>
          <p:nvPr/>
        </p:nvSpPr>
        <p:spPr bwMode="auto">
          <a:xfrm>
            <a:off x="838200" y="4002453"/>
            <a:ext cx="6155635" cy="182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buFont typeface="Courier New" panose="02070309020205020404" pitchFamily="49" charset="0"/>
              <a:buChar char="o"/>
              <a:defRPr/>
            </a:pPr>
            <a:r>
              <a:rPr lang="en-GB" altLang="en-US" sz="2400" dirty="0">
                <a:ea typeface="MS PGothic" panose="020B0600070205080204" pitchFamily="34" charset="-128"/>
              </a:rPr>
              <a:t>linking data on qualifications to occupations</a:t>
            </a:r>
          </a:p>
          <a:p>
            <a:pPr marL="357188" indent="-357188">
              <a:buFont typeface="Courier New" panose="02070309020205020404" pitchFamily="49" charset="0"/>
              <a:buChar char="o"/>
              <a:defRPr/>
            </a:pPr>
            <a:r>
              <a:rPr lang="en-GB" altLang="en-US" sz="2400" dirty="0">
                <a:ea typeface="MS PGothic" panose="020B0600070205080204" pitchFamily="34" charset="-128"/>
              </a:rPr>
              <a:t>comparability of qualification levels in Serbia with EQF and QF-EHEA levels</a:t>
            </a:r>
          </a:p>
        </p:txBody>
      </p:sp>
    </p:spTree>
  </p:cSld>
  <p:clrMapOvr>
    <a:masterClrMapping/>
  </p:clrMapOvr>
  <p:transition spd="slow" advTm="7132"/>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
            <a:extLst>
              <a:ext uri="{FF2B5EF4-FFF2-40B4-BE49-F238E27FC236}">
                <a16:creationId xmlns:a16="http://schemas.microsoft.com/office/drawing/2014/main" id="{DFC0F229-6712-411C-BD3C-C0C04747494D}"/>
              </a:ext>
            </a:extLst>
          </p:cNvPr>
          <p:cNvSpPr>
            <a:spLocks noChangeArrowheads="1"/>
          </p:cNvSpPr>
          <p:nvPr/>
        </p:nvSpPr>
        <p:spPr bwMode="auto">
          <a:xfrm>
            <a:off x="490538" y="2032000"/>
            <a:ext cx="1122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40964" name="Title 1">
            <a:extLst>
              <a:ext uri="{FF2B5EF4-FFF2-40B4-BE49-F238E27FC236}">
                <a16:creationId xmlns:a16="http://schemas.microsoft.com/office/drawing/2014/main" id="{474EC32C-48DD-4244-B8CE-8E6470165420}"/>
              </a:ext>
            </a:extLst>
          </p:cNvPr>
          <p:cNvSpPr>
            <a:spLocks noGrp="1"/>
          </p:cNvSpPr>
          <p:nvPr>
            <p:ph type="title"/>
          </p:nvPr>
        </p:nvSpPr>
        <p:spPr>
          <a:xfrm>
            <a:off x="838200" y="409476"/>
            <a:ext cx="10515600" cy="665163"/>
          </a:xfrm>
        </p:spPr>
        <p:txBody>
          <a:bodyPr/>
          <a:lstStyle/>
          <a:p>
            <a:r>
              <a:rPr lang="en-US" altLang="en-US" dirty="0">
                <a:ea typeface="MS PGothic" panose="020B0600070205080204" pitchFamily="34" charset="-128"/>
              </a:rPr>
              <a:t>NQFS</a:t>
            </a:r>
            <a:r>
              <a:rPr lang="sr-Latn-RS" altLang="en-US" dirty="0">
                <a:ea typeface="MS PGothic" panose="020B0600070205080204" pitchFamily="34" charset="-128"/>
              </a:rPr>
              <a:t> </a:t>
            </a:r>
            <a:r>
              <a:rPr lang="en-US" altLang="en-US" dirty="0">
                <a:ea typeface="MS PGothic" panose="020B0600070205080204" pitchFamily="34" charset="-128"/>
              </a:rPr>
              <a:t>Register structure</a:t>
            </a:r>
          </a:p>
        </p:txBody>
      </p:sp>
      <p:sp>
        <p:nvSpPr>
          <p:cNvPr id="40965" name="Content Placeholder 2">
            <a:extLst>
              <a:ext uri="{FF2B5EF4-FFF2-40B4-BE49-F238E27FC236}">
                <a16:creationId xmlns:a16="http://schemas.microsoft.com/office/drawing/2014/main" id="{5BA06FED-2597-4700-8056-E591A5C7CCAD}"/>
              </a:ext>
            </a:extLst>
          </p:cNvPr>
          <p:cNvSpPr>
            <a:spLocks noGrp="1"/>
          </p:cNvSpPr>
          <p:nvPr>
            <p:ph idx="1"/>
          </p:nvPr>
        </p:nvSpPr>
        <p:spPr>
          <a:xfrm>
            <a:off x="838200" y="1122363"/>
            <a:ext cx="10663238" cy="2846387"/>
          </a:xfrm>
        </p:spPr>
        <p:txBody>
          <a:bodyPr/>
          <a:lstStyle/>
          <a:p>
            <a:pPr marL="0" indent="0" algn="just">
              <a:buNone/>
            </a:pPr>
            <a:r>
              <a:rPr lang="en-GB" altLang="en-US" sz="2400" dirty="0">
                <a:ea typeface="MS PGothic" panose="020B0600070205080204" pitchFamily="34" charset="-128"/>
              </a:rPr>
              <a:t>NQFS Register consists of sub-registers:</a:t>
            </a:r>
          </a:p>
          <a:p>
            <a:pPr algn="just">
              <a:lnSpc>
                <a:spcPct val="100000"/>
              </a:lnSpc>
              <a:buFont typeface="Courier New" panose="02070309020205020404" pitchFamily="49" charset="0"/>
              <a:buChar char="o"/>
            </a:pPr>
            <a:r>
              <a:rPr lang="en-GB" altLang="en-US" sz="2400" b="1" dirty="0">
                <a:ea typeface="MS PGothic" panose="020B0600070205080204" pitchFamily="34" charset="-128"/>
              </a:rPr>
              <a:t> National Qualifications </a:t>
            </a:r>
            <a:r>
              <a:rPr lang="en-GB" altLang="en-US" sz="2400" dirty="0">
                <a:ea typeface="MS PGothic" panose="020B0600070205080204" pitchFamily="34" charset="-128"/>
              </a:rPr>
              <a:t>- contains information on the qualifications acquired before and after the establishment of the NQFS Register classified by level and type in accordance with the CLASSNQFS (classification system)</a:t>
            </a:r>
          </a:p>
          <a:p>
            <a:pPr algn="just">
              <a:lnSpc>
                <a:spcPct val="100000"/>
              </a:lnSpc>
              <a:buFont typeface="Courier New" panose="02070309020205020404" pitchFamily="49" charset="0"/>
              <a:buChar char="o"/>
            </a:pPr>
            <a:r>
              <a:rPr lang="en-GB" altLang="en-US" sz="2400" b="1" dirty="0">
                <a:ea typeface="MS PGothic" panose="020B0600070205080204" pitchFamily="34" charset="-128"/>
              </a:rPr>
              <a:t> Qualification standards - </a:t>
            </a:r>
            <a:r>
              <a:rPr lang="en-GB" altLang="en-US" sz="2400" dirty="0">
                <a:ea typeface="MS PGothic" panose="020B0600070205080204" pitchFamily="34" charset="-128"/>
              </a:rPr>
              <a:t>contains information on the qualification standards (type and level of qualifications according to NQFS and EQF and QF-EHEA, learning outcomes, link with occupations, method of acquisition ...)</a:t>
            </a:r>
          </a:p>
        </p:txBody>
      </p:sp>
      <p:sp>
        <p:nvSpPr>
          <p:cNvPr id="40966" name="TextBox 4">
            <a:extLst>
              <a:ext uri="{FF2B5EF4-FFF2-40B4-BE49-F238E27FC236}">
                <a16:creationId xmlns:a16="http://schemas.microsoft.com/office/drawing/2014/main" id="{DF3E8824-1B4D-43DD-BD23-3050B1DDA32B}"/>
              </a:ext>
            </a:extLst>
          </p:cNvPr>
          <p:cNvSpPr txBox="1">
            <a:spLocks noChangeArrowheads="1"/>
          </p:cNvSpPr>
          <p:nvPr/>
        </p:nvSpPr>
        <p:spPr bwMode="auto">
          <a:xfrm>
            <a:off x="838200" y="4016474"/>
            <a:ext cx="106537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42900" indent="-342900">
              <a:lnSpc>
                <a:spcPct val="100000"/>
              </a:lnSpc>
              <a:spcBef>
                <a:spcPct val="0"/>
              </a:spcBef>
              <a:buFont typeface="Courier New" panose="02070309020205020404" pitchFamily="49" charset="0"/>
              <a:buChar char="o"/>
            </a:pPr>
            <a:r>
              <a:rPr lang="en-GB" altLang="en-US" sz="2400" b="1" dirty="0">
                <a:latin typeface="Cambria" panose="02040503050406030204" pitchFamily="18" charset="0"/>
              </a:rPr>
              <a:t>Publicly Recognized Organizers of Adult Education Activities </a:t>
            </a:r>
            <a:r>
              <a:rPr lang="en-GB" altLang="en-US" sz="2400" dirty="0">
                <a:latin typeface="Cambria" panose="02040503050406030204" pitchFamily="18" charset="0"/>
              </a:rPr>
              <a:t>(PROAEA) - Information on PROAEA that have been accredited or revoked approvals for work, approved adult education programs/activities and employers with whom PROAEA realize practical work.</a:t>
            </a:r>
          </a:p>
        </p:txBody>
      </p:sp>
    </p:spTree>
  </p:cSld>
  <p:clrMapOvr>
    <a:masterClrMapping/>
  </p:clrMapOvr>
  <p:transition spd="slow" advTm="7132"/>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490538" y="2032000"/>
            <a:ext cx="1122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solidFill>
                <a:prstClr val="black"/>
              </a:solidFill>
              <a:latin typeface="Arial" panose="020B0604020202020204" pitchFamily="34" charset="0"/>
            </a:endParaRPr>
          </a:p>
        </p:txBody>
      </p:sp>
      <p:sp>
        <p:nvSpPr>
          <p:cNvPr id="43011" name="Title 1"/>
          <p:cNvSpPr>
            <a:spLocks noGrp="1"/>
          </p:cNvSpPr>
          <p:nvPr>
            <p:ph type="title"/>
          </p:nvPr>
        </p:nvSpPr>
        <p:spPr>
          <a:xfrm>
            <a:off x="838200" y="365125"/>
            <a:ext cx="10515600" cy="665163"/>
          </a:xfrm>
        </p:spPr>
        <p:txBody>
          <a:bodyPr/>
          <a:lstStyle/>
          <a:p>
            <a:r>
              <a:rPr lang="en-GB" altLang="en-US" dirty="0">
                <a:ea typeface="MS PGothic" panose="020B0600070205080204" pitchFamily="34" charset="-128"/>
              </a:rPr>
              <a:t>Managing NQFS Register</a:t>
            </a:r>
          </a:p>
        </p:txBody>
      </p:sp>
      <p:sp>
        <p:nvSpPr>
          <p:cNvPr id="43012" name="Content Placeholder 2"/>
          <p:cNvSpPr>
            <a:spLocks noGrp="1"/>
          </p:cNvSpPr>
          <p:nvPr>
            <p:ph idx="1"/>
          </p:nvPr>
        </p:nvSpPr>
        <p:spPr>
          <a:xfrm>
            <a:off x="838200" y="1122363"/>
            <a:ext cx="10515600" cy="5054600"/>
          </a:xfrm>
        </p:spPr>
        <p:txBody>
          <a:bodyPr/>
          <a:lstStyle/>
          <a:p>
            <a:pPr marL="0" indent="0" algn="just">
              <a:buFont typeface="Arial" panose="020B0604020202020204" pitchFamily="34" charset="0"/>
              <a:buNone/>
            </a:pPr>
            <a:endParaRPr lang="sr-Latn-RS" altLang="en-US" sz="2400" dirty="0">
              <a:ea typeface="MS PGothic" panose="020B0600070205080204" pitchFamily="34" charset="-128"/>
            </a:endParaRPr>
          </a:p>
          <a:p>
            <a:pPr marL="0" indent="0" algn="just">
              <a:buFont typeface="Arial" panose="020B0604020202020204" pitchFamily="34" charset="0"/>
              <a:buNone/>
            </a:pPr>
            <a:r>
              <a:rPr lang="en-GB" altLang="en-US" sz="2400" b="1" dirty="0">
                <a:ea typeface="MS PGothic" panose="020B0600070205080204" pitchFamily="34" charset="-128"/>
              </a:rPr>
              <a:t>Qualifications Agency </a:t>
            </a:r>
            <a:r>
              <a:rPr lang="en-GB" altLang="en-US" sz="2400" dirty="0">
                <a:ea typeface="MS PGothic" panose="020B0600070205080204" pitchFamily="34" charset="-128"/>
              </a:rPr>
              <a:t>manages NQFS Register.</a:t>
            </a:r>
          </a:p>
          <a:p>
            <a:pPr marL="0" indent="0" algn="just">
              <a:buFont typeface="Arial" panose="020B0604020202020204" pitchFamily="34" charset="0"/>
              <a:buNone/>
            </a:pPr>
            <a:endParaRPr lang="en-GB" altLang="en-US" sz="2400" dirty="0">
              <a:ea typeface="MS PGothic" panose="020B0600070205080204" pitchFamily="34" charset="-128"/>
            </a:endParaRPr>
          </a:p>
          <a:p>
            <a:pPr marL="0" indent="0" algn="just">
              <a:buNone/>
            </a:pPr>
            <a:r>
              <a:rPr lang="en-GB" altLang="en-US" sz="2400" dirty="0">
                <a:ea typeface="MS PGothic" panose="020B0600070205080204" pitchFamily="34" charset="-128"/>
              </a:rPr>
              <a:t>NQFS Register will exchange data with the</a:t>
            </a:r>
            <a:r>
              <a:rPr lang="en-GB" altLang="en-US" sz="2400" b="1" dirty="0">
                <a:ea typeface="MS PGothic" panose="020B0600070205080204" pitchFamily="34" charset="-128"/>
              </a:rPr>
              <a:t> Integrated Education Information System </a:t>
            </a:r>
            <a:r>
              <a:rPr lang="en-GB" altLang="en-US" sz="2400" dirty="0">
                <a:ea typeface="MS PGothic" panose="020B0600070205080204" pitchFamily="34" charset="-128"/>
              </a:rPr>
              <a:t>managed by the Ministry of Education, Science and Technological Development.</a:t>
            </a:r>
          </a:p>
          <a:p>
            <a:pPr marL="0" indent="0" algn="just">
              <a:buFont typeface="Arial" panose="020B0604020202020204" pitchFamily="34" charset="0"/>
              <a:buNone/>
            </a:pPr>
            <a:endParaRPr lang="en-GB" altLang="en-US" sz="2400" dirty="0">
              <a:ea typeface="MS PGothic" panose="020B0600070205080204" pitchFamily="34" charset="-128"/>
            </a:endParaRPr>
          </a:p>
          <a:p>
            <a:pPr marL="0" indent="0" algn="just">
              <a:buNone/>
            </a:pPr>
            <a:r>
              <a:rPr lang="en-GB" altLang="en-US" sz="2400" dirty="0">
                <a:ea typeface="MS PGothic" panose="020B0600070205080204" pitchFamily="34" charset="-128"/>
              </a:rPr>
              <a:t>NQFS Register will be managed electronically both in </a:t>
            </a:r>
            <a:r>
              <a:rPr lang="en-GB" altLang="en-US" sz="2400" b="1" dirty="0">
                <a:ea typeface="MS PGothic" panose="020B0600070205080204" pitchFamily="34" charset="-128"/>
              </a:rPr>
              <a:t>Serbian and English </a:t>
            </a:r>
            <a:r>
              <a:rPr lang="en-GB" altLang="en-US" sz="2400" dirty="0">
                <a:ea typeface="MS PGothic" panose="020B0600070205080204" pitchFamily="34" charset="-128"/>
              </a:rPr>
              <a:t>language.</a:t>
            </a:r>
          </a:p>
          <a:p>
            <a:pPr marL="0" indent="0" algn="just">
              <a:buFont typeface="Arial" panose="020B0604020202020204" pitchFamily="34" charset="0"/>
              <a:buNone/>
            </a:pPr>
            <a:endParaRPr lang="en-GB" altLang="en-US" sz="2400" dirty="0">
              <a:solidFill>
                <a:srgbClr val="FF0000"/>
              </a:solidFill>
              <a:ea typeface="MS PGothic" panose="020B0600070205080204" pitchFamily="34" charset="-128"/>
            </a:endParaRPr>
          </a:p>
          <a:p>
            <a:pPr marL="0" indent="0" algn="just">
              <a:buFont typeface="Arial" panose="020B0604020202020204" pitchFamily="34" charset="0"/>
              <a:buNone/>
            </a:pPr>
            <a:r>
              <a:rPr lang="en-GB" altLang="en-US" sz="2400" dirty="0">
                <a:ea typeface="MS PGothic" panose="020B0600070205080204" pitchFamily="34" charset="-128"/>
              </a:rPr>
              <a:t>The NQFS Register is being established with the support of the IPA 2014 „The development of an integrated National Qualifications System in Serbia“ </a:t>
            </a:r>
          </a:p>
        </p:txBody>
      </p:sp>
    </p:spTree>
    <p:extLst>
      <p:ext uri="{BB962C8B-B14F-4D97-AF65-F5344CB8AC3E}">
        <p14:creationId xmlns:p14="http://schemas.microsoft.com/office/powerpoint/2010/main" val="323640721"/>
      </p:ext>
    </p:extLst>
  </p:cSld>
  <p:clrMapOvr>
    <a:masterClrMapping/>
  </p:clrMapOvr>
  <p:transition spd="slow" advTm="7132"/>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8766CD95-2C31-4E07-AF5E-F0A2F0EF76A9}"/>
              </a:ext>
            </a:extLst>
          </p:cNvPr>
          <p:cNvSpPr>
            <a:spLocks noChangeArrowheads="1"/>
          </p:cNvSpPr>
          <p:nvPr/>
        </p:nvSpPr>
        <p:spPr bwMode="auto">
          <a:xfrm>
            <a:off x="490538" y="2032000"/>
            <a:ext cx="1122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45059" name="Title 1">
            <a:extLst>
              <a:ext uri="{FF2B5EF4-FFF2-40B4-BE49-F238E27FC236}">
                <a16:creationId xmlns:a16="http://schemas.microsoft.com/office/drawing/2014/main" id="{92AE2358-5A36-4B77-8B1C-A57376583197}"/>
              </a:ext>
            </a:extLst>
          </p:cNvPr>
          <p:cNvSpPr>
            <a:spLocks noGrp="1"/>
          </p:cNvSpPr>
          <p:nvPr>
            <p:ph type="title"/>
          </p:nvPr>
        </p:nvSpPr>
        <p:spPr>
          <a:xfrm>
            <a:off x="838200" y="365125"/>
            <a:ext cx="10515600" cy="665163"/>
          </a:xfrm>
        </p:spPr>
        <p:txBody>
          <a:bodyPr/>
          <a:lstStyle/>
          <a:p>
            <a:r>
              <a:rPr lang="sr-Latn-RS" altLang="en-US" sz="4000" dirty="0" err="1">
                <a:ea typeface="MS PGothic" panose="020B0600070205080204" pitchFamily="34" charset="-128"/>
              </a:rPr>
              <a:t>Quality</a:t>
            </a:r>
            <a:r>
              <a:rPr lang="sr-Latn-RS" altLang="en-US" sz="4000" dirty="0">
                <a:ea typeface="MS PGothic" panose="020B0600070205080204" pitchFamily="34" charset="-128"/>
              </a:rPr>
              <a:t> </a:t>
            </a:r>
            <a:r>
              <a:rPr lang="sr-Latn-RS" altLang="en-US" sz="4000" dirty="0" err="1">
                <a:ea typeface="MS PGothic" panose="020B0600070205080204" pitchFamily="34" charset="-128"/>
              </a:rPr>
              <a:t>assurance</a:t>
            </a:r>
            <a:r>
              <a:rPr lang="sr-Latn-RS" altLang="en-US" sz="4000" dirty="0">
                <a:ea typeface="MS PGothic" panose="020B0600070205080204" pitchFamily="34" charset="-128"/>
              </a:rPr>
              <a:t> in General/VET </a:t>
            </a:r>
            <a:r>
              <a:rPr lang="sr-Latn-RS" altLang="en-US" sz="4000" dirty="0" err="1">
                <a:ea typeface="MS PGothic" panose="020B0600070205080204" pitchFamily="34" charset="-128"/>
              </a:rPr>
              <a:t>Education</a:t>
            </a:r>
            <a:endParaRPr lang="en-US" altLang="en-US" sz="4000" dirty="0">
              <a:ea typeface="MS PGothic" panose="020B0600070205080204" pitchFamily="34" charset="-128"/>
            </a:endParaRPr>
          </a:p>
        </p:txBody>
      </p:sp>
      <p:graphicFrame>
        <p:nvGraphicFramePr>
          <p:cNvPr id="2" name="Content Placeholder 1">
            <a:extLst>
              <a:ext uri="{FF2B5EF4-FFF2-40B4-BE49-F238E27FC236}">
                <a16:creationId xmlns:a16="http://schemas.microsoft.com/office/drawing/2014/main" id="{9AAA7A2A-BF9A-456E-8D1A-119A8BB5B881}"/>
              </a:ext>
            </a:extLst>
          </p:cNvPr>
          <p:cNvGraphicFramePr>
            <a:graphicFrameLocks noGrp="1"/>
          </p:cNvGraphicFramePr>
          <p:nvPr>
            <p:ph idx="1"/>
            <p:extLst>
              <p:ext uri="{D42A27DB-BD31-4B8C-83A1-F6EECF244321}">
                <p14:modId xmlns:p14="http://schemas.microsoft.com/office/powerpoint/2010/main" val="1171325951"/>
              </p:ext>
            </p:extLst>
          </p:nvPr>
        </p:nvGraphicFramePr>
        <p:xfrm>
          <a:off x="696913" y="1138238"/>
          <a:ext cx="10872235" cy="5379819"/>
        </p:xfrm>
        <a:graphic>
          <a:graphicData uri="http://schemas.openxmlformats.org/drawingml/2006/table">
            <a:tbl>
              <a:tblPr/>
              <a:tblGrid>
                <a:gridCol w="1859277">
                  <a:extLst>
                    <a:ext uri="{9D8B030D-6E8A-4147-A177-3AD203B41FA5}">
                      <a16:colId xmlns:a16="http://schemas.microsoft.com/office/drawing/2014/main" val="20000"/>
                    </a:ext>
                  </a:extLst>
                </a:gridCol>
                <a:gridCol w="2631534">
                  <a:extLst>
                    <a:ext uri="{9D8B030D-6E8A-4147-A177-3AD203B41FA5}">
                      <a16:colId xmlns:a16="http://schemas.microsoft.com/office/drawing/2014/main" val="20001"/>
                    </a:ext>
                  </a:extLst>
                </a:gridCol>
                <a:gridCol w="6381424">
                  <a:extLst>
                    <a:ext uri="{9D8B030D-6E8A-4147-A177-3AD203B41FA5}">
                      <a16:colId xmlns:a16="http://schemas.microsoft.com/office/drawing/2014/main" val="20002"/>
                    </a:ext>
                  </a:extLst>
                </a:gridCol>
              </a:tblGrid>
              <a:tr h="25282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mbria" panose="02040503050406030204" pitchFamily="18" charset="0"/>
                          <a:ea typeface="MS PGothic" panose="020B0600070205080204" pitchFamily="34" charset="-128"/>
                        </a:rPr>
                        <a:t>STANDARD</a:t>
                      </a:r>
                      <a:endParaRPr kumimoji="0" lang="en-US" sz="18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mbria" panose="02040503050406030204" pitchFamily="18" charset="0"/>
                          <a:ea typeface="MS PGothic" panose="020B0600070205080204" pitchFamily="34" charset="-128"/>
                        </a:rPr>
                        <a:t>PROCESS</a:t>
                      </a:r>
                      <a:endParaRPr kumimoji="0" lang="en-US" sz="18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mbria" panose="02040503050406030204" pitchFamily="18" charset="0"/>
                          <a:ea typeface="MS PGothic" panose="020B0600070205080204" pitchFamily="34" charset="-128"/>
                        </a:rPr>
                        <a:t>COMPETENT INSTITUTIONS/ BODIES</a:t>
                      </a:r>
                      <a:endParaRPr kumimoji="0" lang="en-US" sz="18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16307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0" lang="en-GB" sz="1800" b="1" i="0" u="none" strike="noStrike" cap="none" normalizeH="0" baseline="0" noProof="0" dirty="0">
                          <a:ln>
                            <a:noFill/>
                          </a:ln>
                          <a:solidFill>
                            <a:srgbClr val="FFFFFF"/>
                          </a:solidFill>
                          <a:effectLst/>
                          <a:latin typeface="Cambria" panose="02040503050406030204" pitchFamily="18" charset="0"/>
                          <a:ea typeface="MS PGothic" panose="020B0600070205080204" pitchFamily="34" charset="-128"/>
                        </a:rPr>
                        <a:t>qualification</a:t>
                      </a:r>
                      <a:endParaRPr kumimoji="0" lang="en-GB" sz="1800" b="1" i="0" u="none" strike="noStrike" cap="none" normalizeH="0" baseline="0" noProof="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ts val="0"/>
                        </a:spcBef>
                        <a:spcAft>
                          <a:spcPts val="600"/>
                        </a:spcAft>
                        <a:buClrTx/>
                        <a:buSzTx/>
                        <a:buFont typeface="Times New Roman" panose="02020603050405020304" pitchFamily="18" charset="0"/>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development and adoption of qualification standards</a:t>
                      </a:r>
                      <a:endParaRPr kumimoji="0" lang="en-GB" sz="18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Qualifications Agency</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Sector skills council</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NQFS Council</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Ministry of Education, Science and Technological Development</a:t>
                      </a:r>
                      <a:endParaRPr kumimoji="0" lang="en-GB" sz="18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98730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0" lang="en-GB" sz="1800" b="1" i="0" u="none" strike="noStrike" cap="none" normalizeH="0" baseline="0" noProof="0">
                          <a:ln>
                            <a:noFill/>
                          </a:ln>
                          <a:solidFill>
                            <a:srgbClr val="FFFFFF"/>
                          </a:solidFill>
                          <a:effectLst/>
                          <a:latin typeface="Cambria" panose="02040503050406030204" pitchFamily="18" charset="0"/>
                          <a:ea typeface="MS PGothic" panose="020B0600070205080204" pitchFamily="34" charset="-128"/>
                        </a:rPr>
                        <a:t>programmes</a:t>
                      </a:r>
                      <a:endParaRPr kumimoji="0" lang="en-GB" sz="1800" b="1" i="0" u="none" strike="noStrike" cap="none" normalizeH="0" baseline="0" noProof="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ts val="0"/>
                        </a:spcBef>
                        <a:spcAft>
                          <a:spcPts val="600"/>
                        </a:spcAft>
                        <a:buClrTx/>
                        <a:buSzTx/>
                        <a:buFont typeface="Times New Roman" panose="02020603050405020304" pitchFamily="18" charset="0"/>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programme accreditation</a:t>
                      </a:r>
                      <a:endParaRPr kumimoji="0" lang="en-GB" sz="18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National Education Council</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The Council for VET and Adult Education</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Ministry of Education, Science and Technological Development</a:t>
                      </a:r>
                      <a:endParaRPr kumimoji="0" lang="en-GB" sz="18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54279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0" lang="en-GB" sz="1800" b="1" i="0" u="none" strike="noStrike" cap="none" normalizeH="0" baseline="0" noProof="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institutions</a:t>
                      </a: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ts val="0"/>
                        </a:spcBef>
                        <a:spcAft>
                          <a:spcPts val="600"/>
                        </a:spcAft>
                        <a:buClrTx/>
                        <a:buSzTx/>
                        <a:buFont typeface="Times New Roman" panose="02020603050405020304" pitchFamily="18" charset="0"/>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verification of the institution</a:t>
                      </a:r>
                      <a:endParaRPr kumimoji="0" lang="en-GB" sz="18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GB" sz="1800" b="0" i="0" u="none" strike="noStrike" cap="none" normalizeH="0" baseline="0" noProof="0">
                          <a:ln>
                            <a:noFill/>
                          </a:ln>
                          <a:solidFill>
                            <a:srgbClr val="000000"/>
                          </a:solidFill>
                          <a:effectLst/>
                          <a:latin typeface="Cambria" panose="02040503050406030204" pitchFamily="18" charset="0"/>
                          <a:ea typeface="MS PGothic" panose="020B0600070205080204" pitchFamily="34" charset="-128"/>
                        </a:rPr>
                        <a:t>Ministry of Education, Science and Technological Development</a:t>
                      </a:r>
                      <a:endParaRPr kumimoji="0" lang="en-GB" sz="1800" b="0" i="0" u="none" strike="noStrike" cap="none" normalizeH="0" baseline="0" noProof="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116307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0" lang="en-GB" sz="1800" b="1" i="0" u="none" strike="noStrike" cap="none" normalizeH="0" baseline="0" noProof="0" dirty="0">
                          <a:ln>
                            <a:noFill/>
                          </a:ln>
                          <a:solidFill>
                            <a:srgbClr val="FFFFFF"/>
                          </a:solidFill>
                          <a:effectLst/>
                          <a:latin typeface="Cambria" panose="02040503050406030204" pitchFamily="18" charset="0"/>
                          <a:ea typeface="MS PGothic" panose="020B0600070205080204" pitchFamily="34" charset="-128"/>
                        </a:rPr>
                        <a:t>pupils achievements/</a:t>
                      </a:r>
                    </a:p>
                    <a:p>
                      <a:pPr marL="0" marR="0" lvl="0" indent="0" algn="l" defTabSz="914400" rtl="0" eaLnBrk="1" fontAlgn="base" latinLnBrk="0" hangingPunct="1">
                        <a:lnSpc>
                          <a:spcPct val="100000"/>
                        </a:lnSpc>
                        <a:spcBef>
                          <a:spcPts val="0"/>
                        </a:spcBef>
                        <a:spcAft>
                          <a:spcPts val="600"/>
                        </a:spcAft>
                        <a:buClrTx/>
                        <a:buSzTx/>
                        <a:buFontTx/>
                        <a:buNone/>
                        <a:tabLst/>
                      </a:pPr>
                      <a:r>
                        <a:rPr kumimoji="0" lang="en-GB" sz="1800" b="1" i="0" u="none" strike="noStrike" cap="none" normalizeH="0" baseline="0" noProof="0" dirty="0">
                          <a:ln>
                            <a:noFill/>
                          </a:ln>
                          <a:solidFill>
                            <a:srgbClr val="FFFFFF"/>
                          </a:solidFill>
                          <a:effectLst/>
                          <a:latin typeface="Cambria" panose="02040503050406030204" pitchFamily="18" charset="0"/>
                          <a:ea typeface="MS PGothic" panose="020B0600070205080204" pitchFamily="34" charset="-128"/>
                        </a:rPr>
                        <a:t>certification</a:t>
                      </a: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ts val="0"/>
                        </a:spcBef>
                        <a:spcAft>
                          <a:spcPct val="0"/>
                        </a:spcAft>
                        <a:buClrTx/>
                        <a:buSzTx/>
                        <a:buFont typeface="Times New Roman" panose="02020603050405020304" pitchFamily="18" charset="0"/>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school grading</a:t>
                      </a:r>
                    </a:p>
                    <a:p>
                      <a:pPr marL="0" marR="0" lvl="0" indent="0" algn="l" defTabSz="914400" rtl="0" eaLnBrk="1" fontAlgn="base" latinLnBrk="0" hangingPunct="1">
                        <a:lnSpc>
                          <a:spcPct val="100000"/>
                        </a:lnSpc>
                        <a:spcBef>
                          <a:spcPts val="0"/>
                        </a:spcBef>
                        <a:spcAft>
                          <a:spcPct val="0"/>
                        </a:spcAft>
                        <a:buClrTx/>
                        <a:buSzTx/>
                        <a:buFont typeface="Times New Roman" panose="02020603050405020304" pitchFamily="18" charset="0"/>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final and </a:t>
                      </a:r>
                      <a:r>
                        <a:rPr kumimoji="0" lang="en-GB" sz="1800" b="0" i="0" u="none" strike="noStrike" cap="none" normalizeH="0" baseline="0" noProof="0" dirty="0" err="1">
                          <a:ln>
                            <a:noFill/>
                          </a:ln>
                          <a:solidFill>
                            <a:srgbClr val="000000"/>
                          </a:solidFill>
                          <a:effectLst/>
                          <a:latin typeface="Cambria" panose="02040503050406030204" pitchFamily="18" charset="0"/>
                          <a:ea typeface="MS PGothic" panose="020B0600070205080204" pitchFamily="34" charset="-128"/>
                        </a:rPr>
                        <a:t>matura</a:t>
                      </a: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 exam</a:t>
                      </a:r>
                    </a:p>
                    <a:p>
                      <a:pPr marL="0" marR="0" lvl="0" indent="0" algn="l" defTabSz="914400" rtl="0" eaLnBrk="1" fontAlgn="base" latinLnBrk="0" hangingPunct="1">
                        <a:lnSpc>
                          <a:spcPct val="100000"/>
                        </a:lnSpc>
                        <a:spcBef>
                          <a:spcPts val="0"/>
                        </a:spcBef>
                        <a:spcAft>
                          <a:spcPct val="0"/>
                        </a:spcAft>
                        <a:buClrTx/>
                        <a:buSzTx/>
                        <a:buFont typeface="Times New Roman" panose="02020603050405020304" pitchFamily="18" charset="0"/>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national testing</a:t>
                      </a:r>
                      <a:endParaRPr kumimoji="0" lang="en-GB" sz="18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School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Institute for Education Quality and Evaluation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Institute for the Improvement of Education</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Ministry of Education, Science and Technological Development</a:t>
                      </a:r>
                      <a:endParaRPr kumimoji="0" lang="en-GB" sz="18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r h="124556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0" lang="en-GB" sz="1800" b="1" i="0" u="none" strike="noStrike" cap="none" normalizeH="0" baseline="0" noProof="0" dirty="0">
                          <a:ln>
                            <a:noFill/>
                          </a:ln>
                          <a:solidFill>
                            <a:srgbClr val="FFFFFF"/>
                          </a:solidFill>
                          <a:effectLst/>
                          <a:latin typeface="Cambria" panose="02040503050406030204" pitchFamily="18" charset="0"/>
                          <a:ea typeface="MS PGothic" panose="020B0600070205080204" pitchFamily="34" charset="-128"/>
                        </a:rPr>
                        <a:t>Quality of work of the institution</a:t>
                      </a:r>
                      <a:endParaRPr kumimoji="0" lang="en-GB" sz="1800" b="1" i="0" u="none" strike="noStrike" cap="none" normalizeH="0" baseline="0" noProof="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ts val="0"/>
                        </a:spcBef>
                        <a:spcAft>
                          <a:spcPts val="0"/>
                        </a:spcAft>
                        <a:buClrTx/>
                        <a:buSzTx/>
                        <a:buFont typeface="Times New Roman" panose="02020603050405020304" pitchFamily="18" charset="0"/>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external evaluation</a:t>
                      </a:r>
                    </a:p>
                    <a:p>
                      <a:pPr marL="0" marR="0" lvl="0" indent="0" algn="l" defTabSz="914400" rtl="0" eaLnBrk="1" fontAlgn="base" latinLnBrk="0" hangingPunct="1">
                        <a:lnSpc>
                          <a:spcPct val="100000"/>
                        </a:lnSpc>
                        <a:spcBef>
                          <a:spcPts val="0"/>
                        </a:spcBef>
                        <a:spcAft>
                          <a:spcPts val="0"/>
                        </a:spcAft>
                        <a:buClrTx/>
                        <a:buSzTx/>
                        <a:buFont typeface="Times New Roman" panose="02020603050405020304" pitchFamily="18" charset="0"/>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self-evaluation</a:t>
                      </a:r>
                      <a:endParaRPr kumimoji="0" lang="en-GB" sz="18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ts val="0"/>
                        </a:spcBef>
                        <a:spcAft>
                          <a:spcPct val="0"/>
                        </a:spcAft>
                        <a:buClrTx/>
                        <a:buSzTx/>
                        <a:buFont typeface="Times New Roman" panose="02020603050405020304" pitchFamily="18" charset="0"/>
                        <a:buNone/>
                        <a:tabLst/>
                        <a:defRPr/>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Ministry of Education, Science and Technological Development/ Institute for Education Quality and Evaluation </a:t>
                      </a:r>
                    </a:p>
                    <a:p>
                      <a:pPr marL="0" marR="0" lvl="0" indent="0" algn="just" defTabSz="914400" rtl="0" eaLnBrk="1" fontAlgn="base" latinLnBrk="0" hangingPunct="1">
                        <a:lnSpc>
                          <a:spcPct val="100000"/>
                        </a:lnSpc>
                        <a:spcBef>
                          <a:spcPts val="0"/>
                        </a:spcBef>
                        <a:spcAft>
                          <a:spcPct val="0"/>
                        </a:spcAft>
                        <a:buClrTx/>
                        <a:buSzTx/>
                        <a:buFont typeface="Times New Roman" panose="02020603050405020304" pitchFamily="18" charset="0"/>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School </a:t>
                      </a:r>
                      <a:endParaRPr kumimoji="0" lang="en-GB" sz="18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5"/>
                  </a:ext>
                </a:extLst>
              </a:tr>
            </a:tbl>
          </a:graphicData>
        </a:graphic>
      </p:graphicFrame>
    </p:spTree>
  </p:cSld>
  <p:clrMapOvr>
    <a:masterClrMapping/>
  </p:clrMapOvr>
  <p:transition spd="slow" advTm="7132"/>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57961FA5-B31D-4B37-9F71-705D2B40FC1E}"/>
              </a:ext>
            </a:extLst>
          </p:cNvPr>
          <p:cNvSpPr>
            <a:spLocks noChangeArrowheads="1"/>
          </p:cNvSpPr>
          <p:nvPr/>
        </p:nvSpPr>
        <p:spPr bwMode="auto">
          <a:xfrm>
            <a:off x="490538" y="2032000"/>
            <a:ext cx="1122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47107" name="Title 1">
            <a:extLst>
              <a:ext uri="{FF2B5EF4-FFF2-40B4-BE49-F238E27FC236}">
                <a16:creationId xmlns:a16="http://schemas.microsoft.com/office/drawing/2014/main" id="{6DD65816-E489-464A-84AA-DFF8AF0B1F0F}"/>
              </a:ext>
            </a:extLst>
          </p:cNvPr>
          <p:cNvSpPr>
            <a:spLocks noGrp="1"/>
          </p:cNvSpPr>
          <p:nvPr>
            <p:ph type="title"/>
          </p:nvPr>
        </p:nvSpPr>
        <p:spPr>
          <a:xfrm>
            <a:off x="838200" y="365125"/>
            <a:ext cx="10515600" cy="665163"/>
          </a:xfrm>
        </p:spPr>
        <p:txBody>
          <a:bodyPr/>
          <a:lstStyle/>
          <a:p>
            <a:r>
              <a:rPr lang="en-GB" altLang="en-US" sz="4000" dirty="0">
                <a:ea typeface="MS PGothic" panose="020B0600070205080204" pitchFamily="34" charset="-128"/>
              </a:rPr>
              <a:t>Quality assurance in Adult Education </a:t>
            </a:r>
          </a:p>
        </p:txBody>
      </p:sp>
      <p:graphicFrame>
        <p:nvGraphicFramePr>
          <p:cNvPr id="2" name="Content Placeholder 1">
            <a:extLst>
              <a:ext uri="{FF2B5EF4-FFF2-40B4-BE49-F238E27FC236}">
                <a16:creationId xmlns:a16="http://schemas.microsoft.com/office/drawing/2014/main" id="{3E53539C-B98F-4C34-B743-9292B18E715B}"/>
              </a:ext>
            </a:extLst>
          </p:cNvPr>
          <p:cNvGraphicFramePr>
            <a:graphicFrameLocks noGrp="1"/>
          </p:cNvGraphicFramePr>
          <p:nvPr>
            <p:ph idx="1"/>
            <p:extLst>
              <p:ext uri="{D42A27DB-BD31-4B8C-83A1-F6EECF244321}">
                <p14:modId xmlns:p14="http://schemas.microsoft.com/office/powerpoint/2010/main" val="1628264831"/>
              </p:ext>
            </p:extLst>
          </p:nvPr>
        </p:nvGraphicFramePr>
        <p:xfrm>
          <a:off x="838200" y="1231900"/>
          <a:ext cx="10879138" cy="5029200"/>
        </p:xfrm>
        <a:graphic>
          <a:graphicData uri="http://schemas.openxmlformats.org/drawingml/2006/table">
            <a:tbl>
              <a:tblPr/>
              <a:tblGrid>
                <a:gridCol w="1860819">
                  <a:extLst>
                    <a:ext uri="{9D8B030D-6E8A-4147-A177-3AD203B41FA5}">
                      <a16:colId xmlns:a16="http://schemas.microsoft.com/office/drawing/2014/main" val="20000"/>
                    </a:ext>
                  </a:extLst>
                </a:gridCol>
                <a:gridCol w="2757564">
                  <a:extLst>
                    <a:ext uri="{9D8B030D-6E8A-4147-A177-3AD203B41FA5}">
                      <a16:colId xmlns:a16="http://schemas.microsoft.com/office/drawing/2014/main" val="20001"/>
                    </a:ext>
                  </a:extLst>
                </a:gridCol>
                <a:gridCol w="6260755">
                  <a:extLst>
                    <a:ext uri="{9D8B030D-6E8A-4147-A177-3AD203B41FA5}">
                      <a16:colId xmlns:a16="http://schemas.microsoft.com/office/drawing/2014/main" val="20002"/>
                    </a:ext>
                  </a:extLst>
                </a:gridCol>
              </a:tblGrid>
              <a:tr h="28169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800" b="1" i="0" u="none" strike="noStrike" cap="none" normalizeH="0" baseline="0" noProof="0" dirty="0">
                          <a:ln>
                            <a:noFill/>
                          </a:ln>
                          <a:solidFill>
                            <a:srgbClr val="FFFFFF"/>
                          </a:solidFill>
                          <a:effectLst/>
                          <a:latin typeface="Cambria" panose="02040503050406030204" pitchFamily="18" charset="0"/>
                          <a:ea typeface="MS PGothic" panose="020B0600070205080204" pitchFamily="34" charset="-128"/>
                        </a:rPr>
                        <a:t>STANDARD</a:t>
                      </a:r>
                      <a:endParaRPr kumimoji="0" lang="en-GB" sz="1800" b="1" i="0" u="none" strike="noStrike" cap="none" normalizeH="0" baseline="0" noProof="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800" b="1" i="0" u="none" strike="noStrike" cap="none" normalizeH="0" baseline="0" noProof="0">
                          <a:ln>
                            <a:noFill/>
                          </a:ln>
                          <a:solidFill>
                            <a:srgbClr val="FFFFFF"/>
                          </a:solidFill>
                          <a:effectLst/>
                          <a:latin typeface="Cambria" panose="02040503050406030204" pitchFamily="18" charset="0"/>
                          <a:ea typeface="MS PGothic" panose="020B0600070205080204" pitchFamily="34" charset="-128"/>
                        </a:rPr>
                        <a:t>PROCESS</a:t>
                      </a:r>
                      <a:endParaRPr kumimoji="0" lang="en-GB" sz="1800" b="1" i="0" u="none" strike="noStrike" cap="none" normalizeH="0" baseline="0" noProof="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800" b="1" i="0" u="none" strike="noStrike" cap="none" normalizeH="0" baseline="0" noProof="0">
                          <a:ln>
                            <a:noFill/>
                          </a:ln>
                          <a:solidFill>
                            <a:srgbClr val="FFFFFF"/>
                          </a:solidFill>
                          <a:effectLst/>
                          <a:latin typeface="Cambria" panose="02040503050406030204" pitchFamily="18" charset="0"/>
                          <a:ea typeface="MS PGothic" panose="020B0600070205080204" pitchFamily="34" charset="-128"/>
                        </a:rPr>
                        <a:t>COMPETENT INSTITUTIONS/ BODIES</a:t>
                      </a:r>
                      <a:endParaRPr kumimoji="0" lang="en-GB" sz="1800" b="1" i="0" u="none" strike="noStrike" cap="none" normalizeH="0" baseline="0" noProof="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46578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Tx/>
                        <a:buNone/>
                        <a:tabLst/>
                      </a:pPr>
                      <a:r>
                        <a:rPr kumimoji="0" lang="en-GB" sz="1800" b="1" i="0" u="none" strike="noStrike" cap="none" normalizeH="0" baseline="0" noProof="0">
                          <a:ln>
                            <a:noFill/>
                          </a:ln>
                          <a:solidFill>
                            <a:srgbClr val="FFFFFF"/>
                          </a:solidFill>
                          <a:effectLst/>
                          <a:latin typeface="Cambria" panose="02040503050406030204" pitchFamily="18" charset="0"/>
                          <a:ea typeface="MS PGothic" panose="020B0600070205080204" pitchFamily="34" charset="-128"/>
                        </a:rPr>
                        <a:t>qualification</a:t>
                      </a:r>
                      <a:endParaRPr kumimoji="0" lang="en-GB" sz="1800" b="1" i="0" u="none" strike="noStrike" cap="none" normalizeH="0" baseline="0" noProof="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 typeface="Times New Roman" panose="02020603050405020304" pitchFamily="18" charset="0"/>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development and adoption of qualification standards</a:t>
                      </a:r>
                      <a:endParaRPr kumimoji="0" lang="en-GB" sz="18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Qualifications Agency</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Sector skills council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NQFS Council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Ministry of Education, Science and Technological Development</a:t>
                      </a:r>
                      <a:endParaRPr kumimoji="0" lang="en-GB" sz="18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101061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Tx/>
                        <a:buNone/>
                        <a:tabLst/>
                      </a:pPr>
                      <a:r>
                        <a:rPr kumimoji="0" lang="en-GB" sz="1800" b="1" i="0" u="none" strike="noStrike" cap="none" normalizeH="0" baseline="0" noProof="0">
                          <a:ln>
                            <a:noFill/>
                          </a:ln>
                          <a:solidFill>
                            <a:srgbClr val="FFFFFF"/>
                          </a:solidFill>
                          <a:effectLst/>
                          <a:latin typeface="Cambria" panose="02040503050406030204" pitchFamily="18" charset="0"/>
                          <a:ea typeface="MS PGothic" panose="020B0600070205080204" pitchFamily="34" charset="-128"/>
                        </a:rPr>
                        <a:t>programmes</a:t>
                      </a:r>
                      <a:endParaRPr kumimoji="0" lang="en-GB" sz="1800" b="1" i="0" u="none" strike="noStrike" cap="none" normalizeH="0" baseline="0" noProof="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 typeface="Times New Roman" panose="02020603050405020304" pitchFamily="18" charset="0"/>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PROAEA status approval</a:t>
                      </a:r>
                      <a:r>
                        <a:rPr kumimoji="0" lang="en-GB" sz="18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programme and provider</a:t>
                      </a: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800" b="0" i="0" u="none" strike="noStrike" cap="none" normalizeH="0" baseline="0" noProof="0">
                          <a:ln>
                            <a:noFill/>
                          </a:ln>
                          <a:solidFill>
                            <a:srgbClr val="000000"/>
                          </a:solidFill>
                          <a:effectLst/>
                          <a:latin typeface="Cambria" panose="02040503050406030204" pitchFamily="18" charset="0"/>
                          <a:ea typeface="MS PGothic" panose="020B0600070205080204" pitchFamily="34" charset="-128"/>
                        </a:rPr>
                        <a:t>Ministry of Education, Science and Technological Development /  Qualifications Agency</a:t>
                      </a: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103767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Tx/>
                        <a:buNone/>
                        <a:tabLst/>
                      </a:pPr>
                      <a:r>
                        <a:rPr kumimoji="0" lang="en-GB" sz="1800" b="1" i="0" u="none" strike="noStrike" cap="none" normalizeH="0" baseline="0" noProof="0" dirty="0">
                          <a:ln>
                            <a:noFill/>
                          </a:ln>
                          <a:solidFill>
                            <a:srgbClr val="FFFFFF"/>
                          </a:solidFill>
                          <a:effectLst/>
                          <a:latin typeface="Cambria" panose="02040503050406030204" pitchFamily="18" charset="0"/>
                          <a:ea typeface="MS PGothic" panose="020B0600070205080204" pitchFamily="34" charset="-128"/>
                        </a:rPr>
                        <a:t>trainees achievements/</a:t>
                      </a:r>
                    </a:p>
                    <a:p>
                      <a:pPr marL="0" marR="0" lvl="0" indent="0" algn="l" defTabSz="914400" rtl="0" eaLnBrk="1" fontAlgn="base" latinLnBrk="0" hangingPunct="1">
                        <a:lnSpc>
                          <a:spcPct val="107000"/>
                        </a:lnSpc>
                        <a:spcBef>
                          <a:spcPts val="600"/>
                        </a:spcBef>
                        <a:spcAft>
                          <a:spcPts val="600"/>
                        </a:spcAft>
                        <a:buClrTx/>
                        <a:buSzTx/>
                        <a:buFontTx/>
                        <a:buNone/>
                        <a:tabLst/>
                      </a:pPr>
                      <a:r>
                        <a:rPr kumimoji="0" lang="en-GB" sz="1800" b="1" i="0" u="none" strike="noStrike" cap="none" normalizeH="0" baseline="0" noProof="0" dirty="0">
                          <a:ln>
                            <a:noFill/>
                          </a:ln>
                          <a:solidFill>
                            <a:srgbClr val="FFFFFF"/>
                          </a:solidFill>
                          <a:effectLst/>
                          <a:latin typeface="Cambria" panose="02040503050406030204" pitchFamily="18" charset="0"/>
                          <a:ea typeface="MS PGothic" panose="020B0600070205080204" pitchFamily="34" charset="-128"/>
                        </a:rPr>
                        <a:t>certification</a:t>
                      </a: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 typeface="Times New Roman" panose="02020603050405020304" pitchFamily="18" charset="0"/>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exam grading</a:t>
                      </a: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PROAEA</a:t>
                      </a:r>
                      <a:endParaRPr kumimoji="0" lang="en-GB" sz="18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123342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Tx/>
                        <a:buNone/>
                        <a:tabLst/>
                      </a:pPr>
                      <a:r>
                        <a:rPr kumimoji="0" lang="en-GB" sz="1800" b="1" i="0" u="none" strike="noStrike" cap="none" normalizeH="0" baseline="0" noProof="0">
                          <a:ln>
                            <a:noFill/>
                          </a:ln>
                          <a:solidFill>
                            <a:srgbClr val="FFFFFF"/>
                          </a:solidFill>
                          <a:effectLst/>
                          <a:latin typeface="Cambria" panose="02040503050406030204" pitchFamily="18" charset="0"/>
                          <a:ea typeface="MS PGothic" panose="020B0600070205080204" pitchFamily="34" charset="-128"/>
                        </a:rPr>
                        <a:t>Quality of work of the institution</a:t>
                      </a:r>
                      <a:endParaRPr kumimoji="0" lang="en-GB" sz="1800" b="1" i="0" u="none" strike="noStrike" cap="none" normalizeH="0" baseline="0" noProof="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 typeface="Times New Roman" panose="02020603050405020304" pitchFamily="18" charset="0"/>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external evaluation</a:t>
                      </a:r>
                    </a:p>
                    <a:p>
                      <a:pPr marL="0" marR="0" lvl="0" indent="0" algn="l" defTabSz="914400" rtl="0" eaLnBrk="1" fontAlgn="base" latinLnBrk="0" hangingPunct="1">
                        <a:lnSpc>
                          <a:spcPct val="107000"/>
                        </a:lnSpc>
                        <a:spcBef>
                          <a:spcPts val="600"/>
                        </a:spcBef>
                        <a:spcAft>
                          <a:spcPts val="600"/>
                        </a:spcAft>
                        <a:buClrTx/>
                        <a:buSzTx/>
                        <a:buFont typeface="Times New Roman" panose="02020603050405020304" pitchFamily="18" charset="0"/>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self-evaluation</a:t>
                      </a:r>
                      <a:endParaRPr kumimoji="0" lang="en-GB" sz="18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Qualifications Agency</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endParaRPr>
                    </a:p>
                    <a:p>
                      <a:pPr marL="0" marR="0" lvl="0" indent="0" algn="just" defTabSz="914400" rtl="0" eaLnBrk="1" fontAlgn="base" latinLnBrk="0" hangingPunct="1">
                        <a:lnSpc>
                          <a:spcPct val="100000"/>
                        </a:lnSpc>
                        <a:spcBef>
                          <a:spcPct val="0"/>
                        </a:spcBef>
                        <a:spcAft>
                          <a:spcPct val="0"/>
                        </a:spcAft>
                        <a:buClrTx/>
                        <a:buSzTx/>
                        <a:buFont typeface="Times New Roman" panose="02020603050405020304" pitchFamily="18" charset="0"/>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PROAEA</a:t>
                      </a:r>
                      <a:endParaRPr kumimoji="0" lang="en-GB" sz="18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bl>
          </a:graphicData>
        </a:graphic>
      </p:graphicFrame>
    </p:spTree>
  </p:cSld>
  <p:clrMapOvr>
    <a:masterClrMapping/>
  </p:clrMapOvr>
  <p:transition spd="slow" advTm="7132"/>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a:extLst>
              <a:ext uri="{FF2B5EF4-FFF2-40B4-BE49-F238E27FC236}">
                <a16:creationId xmlns:a16="http://schemas.microsoft.com/office/drawing/2014/main" id="{DD1D1B72-A4D4-4CA8-BA5B-5C446382B7D6}"/>
              </a:ext>
            </a:extLst>
          </p:cNvPr>
          <p:cNvSpPr>
            <a:spLocks noChangeArrowheads="1"/>
          </p:cNvSpPr>
          <p:nvPr/>
        </p:nvSpPr>
        <p:spPr bwMode="auto">
          <a:xfrm>
            <a:off x="490538" y="2032000"/>
            <a:ext cx="1122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49155" name="Title 1">
            <a:extLst>
              <a:ext uri="{FF2B5EF4-FFF2-40B4-BE49-F238E27FC236}">
                <a16:creationId xmlns:a16="http://schemas.microsoft.com/office/drawing/2014/main" id="{6F9D529B-5145-4ACC-AE3E-79D12A05E016}"/>
              </a:ext>
            </a:extLst>
          </p:cNvPr>
          <p:cNvSpPr>
            <a:spLocks noGrp="1"/>
          </p:cNvSpPr>
          <p:nvPr>
            <p:ph type="title"/>
          </p:nvPr>
        </p:nvSpPr>
        <p:spPr>
          <a:xfrm>
            <a:off x="838200" y="365125"/>
            <a:ext cx="10515600" cy="665163"/>
          </a:xfrm>
        </p:spPr>
        <p:txBody>
          <a:bodyPr/>
          <a:lstStyle/>
          <a:p>
            <a:r>
              <a:rPr lang="sr-Latn-RS" altLang="en-US" sz="3600">
                <a:ea typeface="MS PGothic" panose="020B0600070205080204" pitchFamily="34" charset="-128"/>
              </a:rPr>
              <a:t>Quality assurance in Higher Education</a:t>
            </a:r>
            <a:endParaRPr lang="en-US" altLang="en-US">
              <a:ea typeface="MS PGothic" panose="020B0600070205080204" pitchFamily="34" charset="-128"/>
            </a:endParaRPr>
          </a:p>
        </p:txBody>
      </p:sp>
      <p:graphicFrame>
        <p:nvGraphicFramePr>
          <p:cNvPr id="2" name="Content Placeholder 1">
            <a:extLst>
              <a:ext uri="{FF2B5EF4-FFF2-40B4-BE49-F238E27FC236}">
                <a16:creationId xmlns:a16="http://schemas.microsoft.com/office/drawing/2014/main" id="{017EFF19-9964-44A6-8D35-6CB2D8E17415}"/>
              </a:ext>
            </a:extLst>
          </p:cNvPr>
          <p:cNvGraphicFramePr>
            <a:graphicFrameLocks noGrp="1"/>
          </p:cNvGraphicFramePr>
          <p:nvPr>
            <p:ph idx="1"/>
            <p:extLst>
              <p:ext uri="{D42A27DB-BD31-4B8C-83A1-F6EECF244321}">
                <p14:modId xmlns:p14="http://schemas.microsoft.com/office/powerpoint/2010/main" val="3901685129"/>
              </p:ext>
            </p:extLst>
          </p:nvPr>
        </p:nvGraphicFramePr>
        <p:xfrm>
          <a:off x="735012" y="1306513"/>
          <a:ext cx="10966448" cy="5282095"/>
        </p:xfrm>
        <a:graphic>
          <a:graphicData uri="http://schemas.openxmlformats.org/drawingml/2006/table">
            <a:tbl>
              <a:tblPr/>
              <a:tblGrid>
                <a:gridCol w="1875752">
                  <a:extLst>
                    <a:ext uri="{9D8B030D-6E8A-4147-A177-3AD203B41FA5}">
                      <a16:colId xmlns:a16="http://schemas.microsoft.com/office/drawing/2014/main" val="20000"/>
                    </a:ext>
                  </a:extLst>
                </a:gridCol>
                <a:gridCol w="2746427">
                  <a:extLst>
                    <a:ext uri="{9D8B030D-6E8A-4147-A177-3AD203B41FA5}">
                      <a16:colId xmlns:a16="http://schemas.microsoft.com/office/drawing/2014/main" val="20001"/>
                    </a:ext>
                  </a:extLst>
                </a:gridCol>
                <a:gridCol w="6344269">
                  <a:extLst>
                    <a:ext uri="{9D8B030D-6E8A-4147-A177-3AD203B41FA5}">
                      <a16:colId xmlns:a16="http://schemas.microsoft.com/office/drawing/2014/main" val="20002"/>
                    </a:ext>
                  </a:extLst>
                </a:gridCol>
              </a:tblGrid>
              <a:tr h="28169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800" b="1" i="0" u="none" strike="noStrike" cap="none" normalizeH="0" baseline="0" noProof="0">
                          <a:ln>
                            <a:noFill/>
                          </a:ln>
                          <a:solidFill>
                            <a:srgbClr val="FFFFFF"/>
                          </a:solidFill>
                          <a:effectLst/>
                          <a:latin typeface="Cambria" panose="02040503050406030204" pitchFamily="18" charset="0"/>
                          <a:ea typeface="MS PGothic" panose="020B0600070205080204" pitchFamily="34" charset="-128"/>
                        </a:rPr>
                        <a:t>STANDARD</a:t>
                      </a:r>
                      <a:endParaRPr kumimoji="0" lang="en-GB" sz="1800" b="1" i="0" u="none" strike="noStrike" cap="none" normalizeH="0" baseline="0" noProof="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800" b="1" i="0" u="none" strike="noStrike" cap="none" normalizeH="0" baseline="0" noProof="0">
                          <a:ln>
                            <a:noFill/>
                          </a:ln>
                          <a:solidFill>
                            <a:srgbClr val="FFFFFF"/>
                          </a:solidFill>
                          <a:effectLst/>
                          <a:latin typeface="Cambria" panose="02040503050406030204" pitchFamily="18" charset="0"/>
                          <a:ea typeface="MS PGothic" panose="020B0600070205080204" pitchFamily="34" charset="-128"/>
                        </a:rPr>
                        <a:t>PROCESS</a:t>
                      </a:r>
                      <a:endParaRPr kumimoji="0" lang="en-GB" sz="1800" b="1" i="0" u="none" strike="noStrike" cap="none" normalizeH="0" baseline="0" noProof="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800" b="1" i="0" u="none" strike="noStrike" cap="none" normalizeH="0" baseline="0" noProof="0">
                          <a:ln>
                            <a:noFill/>
                          </a:ln>
                          <a:solidFill>
                            <a:srgbClr val="FFFFFF"/>
                          </a:solidFill>
                          <a:effectLst/>
                          <a:latin typeface="Cambria" panose="02040503050406030204" pitchFamily="18" charset="0"/>
                          <a:ea typeface="MS PGothic" panose="020B0600070205080204" pitchFamily="34" charset="-128"/>
                        </a:rPr>
                        <a:t>COMPETENT INSTITUTIONS/ BODIES</a:t>
                      </a:r>
                      <a:endParaRPr kumimoji="0" lang="en-GB" sz="1800" b="1" i="0" u="none" strike="noStrike" cap="none" normalizeH="0" baseline="0" noProof="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25567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Tx/>
                        <a:buNone/>
                        <a:tabLst/>
                      </a:pPr>
                      <a:r>
                        <a:rPr kumimoji="0" lang="en-GB" sz="1800" b="1" i="0" u="none" strike="noStrike" cap="none" normalizeH="0" baseline="0" noProof="0">
                          <a:ln>
                            <a:noFill/>
                          </a:ln>
                          <a:solidFill>
                            <a:srgbClr val="FFFFFF"/>
                          </a:solidFill>
                          <a:effectLst/>
                          <a:latin typeface="Cambria" panose="02040503050406030204" pitchFamily="18" charset="0"/>
                          <a:ea typeface="MS PGothic" panose="020B0600070205080204" pitchFamily="34" charset="-128"/>
                        </a:rPr>
                        <a:t>qualification</a:t>
                      </a:r>
                      <a:endParaRPr kumimoji="0" lang="en-GB" sz="1800" b="1" i="0" u="none" strike="noStrike" cap="none" normalizeH="0" baseline="0" noProof="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 typeface="Times New Roman" panose="02020603050405020304" pitchFamily="18" charset="0"/>
                        <a:buNone/>
                        <a:tabLst/>
                      </a:pPr>
                      <a:r>
                        <a:rPr kumimoji="0" lang="en-GB" sz="1800" b="0" i="0" u="none" strike="noStrike" cap="none" normalizeH="0" baseline="0" noProof="0">
                          <a:ln>
                            <a:noFill/>
                          </a:ln>
                          <a:solidFill>
                            <a:srgbClr val="000000"/>
                          </a:solidFill>
                          <a:effectLst/>
                          <a:latin typeface="Cambria" panose="02040503050406030204" pitchFamily="18" charset="0"/>
                          <a:ea typeface="MS PGothic" panose="020B0600070205080204" pitchFamily="34" charset="-128"/>
                        </a:rPr>
                        <a:t>development and adoption of qualification standards</a:t>
                      </a:r>
                      <a:endParaRPr kumimoji="0" lang="en-GB" sz="1800" b="0" i="0" u="none" strike="noStrike" cap="none" normalizeH="0" baseline="0" noProof="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noProof="0">
                          <a:ln>
                            <a:noFill/>
                          </a:ln>
                          <a:solidFill>
                            <a:srgbClr val="000000"/>
                          </a:solidFill>
                          <a:effectLst/>
                          <a:latin typeface="Cambria" panose="02040503050406030204" pitchFamily="18" charset="0"/>
                          <a:ea typeface="MS PGothic" panose="020B0600070205080204" pitchFamily="34" charset="-128"/>
                        </a:rPr>
                        <a:t>Qualifications Agency</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noProof="0">
                          <a:ln>
                            <a:noFill/>
                          </a:ln>
                          <a:solidFill>
                            <a:srgbClr val="000000"/>
                          </a:solidFill>
                          <a:effectLst/>
                          <a:latin typeface="Cambria" panose="02040503050406030204" pitchFamily="18" charset="0"/>
                          <a:ea typeface="MS PGothic" panose="020B0600070205080204" pitchFamily="34" charset="-128"/>
                        </a:rPr>
                        <a:t>Sector skills council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noProof="0">
                          <a:ln>
                            <a:noFill/>
                          </a:ln>
                          <a:solidFill>
                            <a:srgbClr val="000000"/>
                          </a:solidFill>
                          <a:effectLst/>
                          <a:latin typeface="Cambria" panose="02040503050406030204" pitchFamily="18" charset="0"/>
                          <a:ea typeface="MS PGothic" panose="020B0600070205080204" pitchFamily="34" charset="-128"/>
                        </a:rPr>
                        <a:t>NQFS Council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noProof="0">
                          <a:ln>
                            <a:noFill/>
                          </a:ln>
                          <a:solidFill>
                            <a:srgbClr val="000000"/>
                          </a:solidFill>
                          <a:effectLst/>
                          <a:latin typeface="Cambria" panose="02040503050406030204" pitchFamily="18" charset="0"/>
                          <a:ea typeface="MS PGothic" panose="020B0600070205080204" pitchFamily="34" charset="-128"/>
                        </a:rPr>
                        <a:t>Ministry of Education, Science and Technological Development</a:t>
                      </a:r>
                      <a:endParaRPr kumimoji="0" lang="en-GB" sz="1800" b="0" i="0" u="none" strike="noStrike" cap="none" normalizeH="0" baseline="0" noProof="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110289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Tx/>
                        <a:buNone/>
                        <a:tabLst/>
                      </a:pPr>
                      <a:r>
                        <a:rPr kumimoji="0" lang="en-GB" sz="1800" b="1" i="0" u="none" strike="noStrike" cap="none" normalizeH="0" baseline="0" noProof="0">
                          <a:ln>
                            <a:noFill/>
                          </a:ln>
                          <a:solidFill>
                            <a:srgbClr val="FFFFFF"/>
                          </a:solidFill>
                          <a:effectLst/>
                          <a:latin typeface="Cambria" panose="02040503050406030204" pitchFamily="18" charset="0"/>
                          <a:ea typeface="MS PGothic" panose="020B0600070205080204" pitchFamily="34" charset="-128"/>
                        </a:rPr>
                        <a:t>programmes</a:t>
                      </a:r>
                      <a:endParaRPr kumimoji="0" lang="en-GB" sz="1800" b="1" i="0" u="none" strike="noStrike" cap="none" normalizeH="0" baseline="0" noProof="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 typeface="Times New Roman" panose="02020603050405020304" pitchFamily="18" charset="0"/>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accreditation of programmes and higher education institutions</a:t>
                      </a:r>
                    </a:p>
                    <a:p>
                      <a:pPr marL="0" marR="0" lvl="0" indent="0" algn="l" defTabSz="914400" rtl="0" eaLnBrk="1" fontAlgn="base" latinLnBrk="0" hangingPunct="1">
                        <a:lnSpc>
                          <a:spcPct val="107000"/>
                        </a:lnSpc>
                        <a:spcBef>
                          <a:spcPts val="600"/>
                        </a:spcBef>
                        <a:spcAft>
                          <a:spcPts val="600"/>
                        </a:spcAft>
                        <a:buClrTx/>
                        <a:buSzTx/>
                        <a:buFont typeface="Times New Roman" panose="02020603050405020304" pitchFamily="18" charset="0"/>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cs typeface="Times New Roman" panose="02020603050405020304" pitchFamily="18" charset="0"/>
                        </a:rPr>
                        <a:t>i</a:t>
                      </a:r>
                      <a:r>
                        <a:rPr kumimoji="0" lang="en-GB" sz="18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ssuing a work permit</a:t>
                      </a: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National Council for Higher Education (standards)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National Entity for Accreditation and Quality Assurance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Ministry of Education, Science and Technological Development</a:t>
                      </a:r>
                      <a:endParaRPr kumimoji="0" lang="en-GB" sz="18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110289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Tx/>
                        <a:buNone/>
                        <a:tabLst/>
                      </a:pPr>
                      <a:r>
                        <a:rPr kumimoji="0" lang="en-GB" sz="1800" b="1" i="0" u="none" strike="noStrike" cap="none" normalizeH="0" baseline="0" noProof="0">
                          <a:ln>
                            <a:noFill/>
                          </a:ln>
                          <a:solidFill>
                            <a:srgbClr val="FFFFFF"/>
                          </a:solidFill>
                          <a:effectLst/>
                          <a:latin typeface="Cambria" panose="02040503050406030204" pitchFamily="18" charset="0"/>
                          <a:ea typeface="MS PGothic" panose="020B0600070205080204" pitchFamily="34" charset="-128"/>
                        </a:rPr>
                        <a:t>student achievements/</a:t>
                      </a:r>
                    </a:p>
                    <a:p>
                      <a:pPr marL="0" marR="0" lvl="0" indent="0" algn="l" defTabSz="914400" rtl="0" eaLnBrk="1" fontAlgn="base" latinLnBrk="0" hangingPunct="1">
                        <a:lnSpc>
                          <a:spcPct val="107000"/>
                        </a:lnSpc>
                        <a:spcBef>
                          <a:spcPts val="600"/>
                        </a:spcBef>
                        <a:spcAft>
                          <a:spcPts val="600"/>
                        </a:spcAft>
                        <a:buClrTx/>
                        <a:buSzTx/>
                        <a:buFontTx/>
                        <a:buNone/>
                        <a:tabLst/>
                      </a:pPr>
                      <a:r>
                        <a:rPr kumimoji="0" lang="en-GB" sz="1800" b="1" i="0" u="none" strike="noStrike" cap="none" normalizeH="0" baseline="0" noProof="0">
                          <a:ln>
                            <a:noFill/>
                          </a:ln>
                          <a:solidFill>
                            <a:srgbClr val="FFFFFF"/>
                          </a:solidFill>
                          <a:effectLst/>
                          <a:latin typeface="Cambria" panose="02040503050406030204" pitchFamily="18" charset="0"/>
                          <a:ea typeface="MS PGothic" panose="020B0600070205080204" pitchFamily="34" charset="-128"/>
                        </a:rPr>
                        <a:t>certification</a:t>
                      </a: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 typeface="Times New Roman" panose="02020603050405020304" pitchFamily="18" charset="0"/>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grading</a:t>
                      </a:r>
                    </a:p>
                    <a:p>
                      <a:pPr marL="0" marR="0" lvl="0" indent="0" algn="l" defTabSz="914400" rtl="0" eaLnBrk="1" fontAlgn="base" latinLnBrk="0" hangingPunct="1">
                        <a:lnSpc>
                          <a:spcPct val="107000"/>
                        </a:lnSpc>
                        <a:spcBef>
                          <a:spcPts val="600"/>
                        </a:spcBef>
                        <a:spcAft>
                          <a:spcPts val="600"/>
                        </a:spcAft>
                        <a:buClrTx/>
                        <a:buSzTx/>
                        <a:buFont typeface="Times New Roman" panose="02020603050405020304" pitchFamily="18" charset="0"/>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final thesis</a:t>
                      </a: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noProof="0">
                          <a:ln>
                            <a:noFill/>
                          </a:ln>
                          <a:solidFill>
                            <a:srgbClr val="000000"/>
                          </a:solidFill>
                          <a:effectLst/>
                          <a:latin typeface="Cambria" panose="02040503050406030204" pitchFamily="18" charset="0"/>
                          <a:ea typeface="MS PGothic" panose="020B0600070205080204" pitchFamily="34" charset="-128"/>
                        </a:rPr>
                        <a:t>Higher education institution</a:t>
                      </a:r>
                      <a:endParaRPr kumimoji="0" lang="en-GB" sz="1800" b="0" i="0" u="none" strike="noStrike" cap="none" normalizeH="0" baseline="0" noProof="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133684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Tx/>
                        <a:buNone/>
                        <a:tabLst/>
                      </a:pPr>
                      <a:r>
                        <a:rPr kumimoji="0" lang="en-GB" sz="1800" b="1" i="0" u="none" strike="noStrike" cap="none" normalizeH="0" baseline="0" noProof="0">
                          <a:ln>
                            <a:noFill/>
                          </a:ln>
                          <a:solidFill>
                            <a:srgbClr val="FFFFFF"/>
                          </a:solidFill>
                          <a:effectLst/>
                          <a:latin typeface="Cambria" panose="02040503050406030204" pitchFamily="18" charset="0"/>
                          <a:ea typeface="MS PGothic" panose="020B0600070205080204" pitchFamily="34" charset="-128"/>
                        </a:rPr>
                        <a:t>Quality of work of the institution</a:t>
                      </a:r>
                      <a:endParaRPr kumimoji="0" lang="en-GB" sz="1800" b="1" i="0" u="none" strike="noStrike" cap="none" normalizeH="0" baseline="0" noProof="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342900" indent="-34290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 typeface="Times New Roman" panose="02020603050405020304" pitchFamily="18" charset="0"/>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external evaluation</a:t>
                      </a:r>
                    </a:p>
                    <a:p>
                      <a:pPr marL="0" marR="0" lvl="0" indent="0" algn="l" defTabSz="914400" rtl="0" eaLnBrk="1" fontAlgn="base" latinLnBrk="0" hangingPunct="1">
                        <a:lnSpc>
                          <a:spcPct val="107000"/>
                        </a:lnSpc>
                        <a:spcBef>
                          <a:spcPts val="600"/>
                        </a:spcBef>
                        <a:spcAft>
                          <a:spcPts val="600"/>
                        </a:spcAft>
                        <a:buClrTx/>
                        <a:buSzTx/>
                        <a:buFont typeface="Times New Roman" panose="02020603050405020304" pitchFamily="18" charset="0"/>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self-evaluation</a:t>
                      </a:r>
                      <a:endParaRPr kumimoji="0" lang="en-GB" sz="18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 typeface="Times New Roman" panose="02020603050405020304" pitchFamily="18" charset="0"/>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National Entity for Accreditation and Quality Assurance</a:t>
                      </a:r>
                    </a:p>
                    <a:p>
                      <a:pPr marL="0" marR="0" lvl="0" indent="0" algn="just" defTabSz="914400" rtl="0" eaLnBrk="1" fontAlgn="base" latinLnBrk="0" hangingPunct="1">
                        <a:lnSpc>
                          <a:spcPct val="100000"/>
                        </a:lnSpc>
                        <a:spcBef>
                          <a:spcPct val="0"/>
                        </a:spcBef>
                        <a:spcAft>
                          <a:spcPct val="0"/>
                        </a:spcAft>
                        <a:buClrTx/>
                        <a:buSzTx/>
                        <a:buFont typeface="Times New Roman" panose="02020603050405020304" pitchFamily="18" charset="0"/>
                        <a:buNone/>
                        <a:tabLst/>
                      </a:pPr>
                      <a:endParaRPr kumimoji="0" lang="en-GB" sz="18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Times New Roman" panose="02020603050405020304" pitchFamily="18" charset="0"/>
                        <a:buNone/>
                        <a:tabLst/>
                      </a:pPr>
                      <a:r>
                        <a:rPr kumimoji="0" lang="en-GB" sz="18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Higher education institution</a:t>
                      </a:r>
                    </a:p>
                  </a:txBody>
                  <a:tcPr marL="55772" marR="557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bl>
          </a:graphicData>
        </a:graphic>
      </p:graphicFrame>
    </p:spTree>
  </p:cSld>
  <p:clrMapOvr>
    <a:masterClrMapping/>
  </p:clrMapOvr>
  <p:transition spd="slow" advTm="7132"/>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a:extLst>
              <a:ext uri="{FF2B5EF4-FFF2-40B4-BE49-F238E27FC236}">
                <a16:creationId xmlns:a16="http://schemas.microsoft.com/office/drawing/2014/main" id="{6BC43D14-E666-4FC4-A09D-5C4D8AB91A3B}"/>
              </a:ext>
            </a:extLst>
          </p:cNvPr>
          <p:cNvSpPr>
            <a:spLocks noGrp="1"/>
          </p:cNvSpPr>
          <p:nvPr>
            <p:ph type="title"/>
          </p:nvPr>
        </p:nvSpPr>
        <p:spPr/>
        <p:txBody>
          <a:bodyPr/>
          <a:lstStyle/>
          <a:p>
            <a:r>
              <a:rPr lang="sr-Latn-RS" altLang="en-US" b="1" dirty="0">
                <a:ea typeface="MS PGothic" panose="020B0600070205080204" pitchFamily="34" charset="-128"/>
              </a:rPr>
              <a:t>REFERENCING PROCESS</a:t>
            </a:r>
            <a:endParaRPr lang="en-GB" altLang="en-US" b="1" dirty="0">
              <a:ea typeface="MS PGothic" panose="020B0600070205080204" pitchFamily="34" charset="-128"/>
            </a:endParaRPr>
          </a:p>
        </p:txBody>
      </p:sp>
      <p:sp>
        <p:nvSpPr>
          <p:cNvPr id="2" name="Text Placeholder 1">
            <a:extLst>
              <a:ext uri="{FF2B5EF4-FFF2-40B4-BE49-F238E27FC236}">
                <a16:creationId xmlns:a16="http://schemas.microsoft.com/office/drawing/2014/main" id="{17302AAF-3241-4C02-A8C6-8321B152EF21}"/>
              </a:ext>
            </a:extLst>
          </p:cNvPr>
          <p:cNvSpPr>
            <a:spLocks noGrp="1"/>
          </p:cNvSpPr>
          <p:nvPr>
            <p:ph type="body" idx="1"/>
          </p:nvPr>
        </p:nvSpPr>
        <p:spPr/>
        <p:txBody>
          <a:bodyPr/>
          <a:lstStyle/>
          <a:p>
            <a:pPr>
              <a:defRPr/>
            </a:pP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a:extLst>
              <a:ext uri="{FF2B5EF4-FFF2-40B4-BE49-F238E27FC236}">
                <a16:creationId xmlns:a16="http://schemas.microsoft.com/office/drawing/2014/main" id="{66568005-09D3-4DC3-BF41-670871DE1BA9}"/>
              </a:ext>
            </a:extLst>
          </p:cNvPr>
          <p:cNvSpPr>
            <a:spLocks noChangeArrowheads="1"/>
          </p:cNvSpPr>
          <p:nvPr/>
        </p:nvSpPr>
        <p:spPr bwMode="auto">
          <a:xfrm>
            <a:off x="490538" y="2032000"/>
            <a:ext cx="1122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52227" name="Title 1">
            <a:extLst>
              <a:ext uri="{FF2B5EF4-FFF2-40B4-BE49-F238E27FC236}">
                <a16:creationId xmlns:a16="http://schemas.microsoft.com/office/drawing/2014/main" id="{961A3356-CC73-441B-8897-D703577856C9}"/>
              </a:ext>
            </a:extLst>
          </p:cNvPr>
          <p:cNvSpPr>
            <a:spLocks noGrp="1"/>
          </p:cNvSpPr>
          <p:nvPr>
            <p:ph type="title"/>
          </p:nvPr>
        </p:nvSpPr>
        <p:spPr>
          <a:xfrm>
            <a:off x="838200" y="365125"/>
            <a:ext cx="10515600" cy="665163"/>
          </a:xfrm>
        </p:spPr>
        <p:txBody>
          <a:bodyPr/>
          <a:lstStyle/>
          <a:p>
            <a:r>
              <a:rPr lang="en-GB" altLang="en-US" dirty="0">
                <a:ea typeface="MS PGothic" panose="020B0600070205080204" pitchFamily="34" charset="-128"/>
              </a:rPr>
              <a:t>International Experts</a:t>
            </a:r>
          </a:p>
        </p:txBody>
      </p:sp>
      <p:sp>
        <p:nvSpPr>
          <p:cNvPr id="52228" name="Content Placeholder 2">
            <a:extLst>
              <a:ext uri="{FF2B5EF4-FFF2-40B4-BE49-F238E27FC236}">
                <a16:creationId xmlns:a16="http://schemas.microsoft.com/office/drawing/2014/main" id="{611790EC-3246-46CC-B53B-A173862E7677}"/>
              </a:ext>
            </a:extLst>
          </p:cNvPr>
          <p:cNvSpPr>
            <a:spLocks noGrp="1"/>
          </p:cNvSpPr>
          <p:nvPr>
            <p:ph idx="1"/>
          </p:nvPr>
        </p:nvSpPr>
        <p:spPr>
          <a:xfrm>
            <a:off x="838200" y="1122363"/>
            <a:ext cx="10515600" cy="5211762"/>
          </a:xfrm>
        </p:spPr>
        <p:txBody>
          <a:bodyPr/>
          <a:lstStyle/>
          <a:p>
            <a:pPr marL="442913" indent="-442913">
              <a:buFont typeface="Courier New" panose="02070309020205020404" pitchFamily="49" charset="0"/>
              <a:buChar char="o"/>
            </a:pPr>
            <a:r>
              <a:rPr lang="en-GB" altLang="en-US" sz="2000" b="1" dirty="0">
                <a:ea typeface="MS PGothic" panose="020B0600070205080204" pitchFamily="34" charset="-128"/>
              </a:rPr>
              <a:t>Prof. Mile </a:t>
            </a:r>
            <a:r>
              <a:rPr lang="en-GB" altLang="en-US" sz="2000" b="1" dirty="0" err="1">
                <a:ea typeface="MS PGothic" panose="020B0600070205080204" pitchFamily="34" charset="-128"/>
              </a:rPr>
              <a:t>Dželalija</a:t>
            </a:r>
            <a:r>
              <a:rPr lang="en-GB" altLang="en-US" sz="2000" b="1" dirty="0">
                <a:ea typeface="MS PGothic" panose="020B0600070205080204" pitchFamily="34" charset="-128"/>
              </a:rPr>
              <a:t>, PhD </a:t>
            </a:r>
            <a:r>
              <a:rPr lang="en-GB" altLang="en-US" sz="2000" dirty="0">
                <a:ea typeface="MS PGothic" panose="020B0600070205080204" pitchFamily="34" charset="-128"/>
              </a:rPr>
              <a:t>from Croatia – member of the EQF Advisory Group of the European Commission, National Correspondents for the QF-EHEA of the Council of Europe, Cross-sectoral Reference Group of the ESCO etc, participated in referencing national frameworks to EQF (Croatia, Greece, Montenegro, Turkey, North Macedonia, Bosnia and Herzegovina)</a:t>
            </a:r>
          </a:p>
          <a:p>
            <a:pPr marL="442913" indent="-442913">
              <a:buFont typeface="Courier New" panose="02070309020205020404" pitchFamily="49" charset="0"/>
              <a:buChar char="o"/>
            </a:pPr>
            <a:r>
              <a:rPr lang="en-GB" altLang="en-US" sz="2000" b="1" dirty="0">
                <a:ea typeface="MS PGothic" panose="020B0600070205080204" pitchFamily="34" charset="-128"/>
              </a:rPr>
              <a:t>Eduard </a:t>
            </a:r>
            <a:r>
              <a:rPr lang="en-GB" altLang="en-US" sz="2000" b="1" dirty="0" err="1">
                <a:ea typeface="MS PGothic" panose="020B0600070205080204" pitchFamily="34" charset="-128"/>
              </a:rPr>
              <a:t>Staudecker</a:t>
            </a:r>
            <a:r>
              <a:rPr lang="en-GB" altLang="en-US" sz="2000" b="1" dirty="0">
                <a:ea typeface="MS PGothic" panose="020B0600070205080204" pitchFamily="34" charset="-128"/>
              </a:rPr>
              <a:t> </a:t>
            </a:r>
            <a:r>
              <a:rPr lang="en-GB" altLang="en-US" sz="2000" dirty="0">
                <a:ea typeface="MS PGothic" panose="020B0600070205080204" pitchFamily="34" charset="-128"/>
              </a:rPr>
              <a:t>form Austria, member of the EQF Advisory Group of the European Commission, European EUROPASS Advisory Group, Advisory Committee for Vocational education and training, the CEDEFOP governing board and member of the ECVET users group at European level etc, participated in referencing national frameworks to EQF (Poland, Luxembourg, Croatia, Finland, Montenegro, Liechtenstein, Bosnia and Herzegovina, North Macedonia)</a:t>
            </a:r>
          </a:p>
          <a:p>
            <a:pPr marL="442913" indent="-442913">
              <a:buFont typeface="Wingdings" panose="05000000000000000000" pitchFamily="2" charset="2"/>
              <a:buChar char="ü"/>
            </a:pPr>
            <a:r>
              <a:rPr lang="en-GB" altLang="en-US" sz="2000" dirty="0">
                <a:ea typeface="MS PGothic" panose="020B0600070205080204" pitchFamily="34" charset="-128"/>
              </a:rPr>
              <a:t>Providing expert support in the preparation of the Report on referencing the NQFS to the EQF and in applying methodological guidelines for conducting the process of comparing and referencing national frameworks to the EQF</a:t>
            </a:r>
          </a:p>
          <a:p>
            <a:pPr marL="442913" indent="-442913">
              <a:buFont typeface="Wingdings" panose="05000000000000000000" pitchFamily="2" charset="2"/>
              <a:buChar char="ü"/>
            </a:pPr>
            <a:r>
              <a:rPr lang="en-GB" altLang="en-US" sz="2000" dirty="0">
                <a:ea typeface="MS PGothic" panose="020B0600070205080204" pitchFamily="34" charset="-128"/>
              </a:rPr>
              <a:t>Holding working meetings and workshops with national experts</a:t>
            </a:r>
          </a:p>
          <a:p>
            <a:pPr marL="442913" indent="-442913">
              <a:buFont typeface="Wingdings" panose="05000000000000000000" pitchFamily="2" charset="2"/>
              <a:buChar char="ü"/>
            </a:pPr>
            <a:r>
              <a:rPr lang="en-GB" altLang="en-US" sz="2000" dirty="0">
                <a:ea typeface="MS PGothic" panose="020B0600070205080204" pitchFamily="34" charset="-128"/>
              </a:rPr>
              <a:t>Preparing comments and recommendations on the Draft Report on Referencing the NQF to the EQF</a:t>
            </a:r>
          </a:p>
          <a:p>
            <a:pPr marL="442913" indent="-442913">
              <a:buFont typeface="Wingdings" panose="05000000000000000000" pitchFamily="2" charset="2"/>
              <a:buChar char="ü"/>
            </a:pPr>
            <a:r>
              <a:rPr lang="en-GB" altLang="en-US" sz="2000" dirty="0">
                <a:ea typeface="MS PGothic" panose="020B0600070205080204" pitchFamily="34" charset="-128"/>
              </a:rPr>
              <a:t>Giving final assessment of the Referencing Report</a:t>
            </a:r>
          </a:p>
        </p:txBody>
      </p:sp>
    </p:spTree>
  </p:cSld>
  <p:clrMapOvr>
    <a:masterClrMapping/>
  </p:clrMapOvr>
  <p:transition spd="slow" advTm="7132"/>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9A1D8077-5ABE-41C1-87A3-70ACF15B2FAB}"/>
              </a:ext>
            </a:extLst>
          </p:cNvPr>
          <p:cNvSpPr>
            <a:spLocks noChangeArrowheads="1"/>
          </p:cNvSpPr>
          <p:nvPr/>
        </p:nvSpPr>
        <p:spPr bwMode="auto">
          <a:xfrm>
            <a:off x="490538" y="2032000"/>
            <a:ext cx="1122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dirty="0">
              <a:latin typeface="Arial" panose="020B0604020202020204" pitchFamily="34" charset="0"/>
            </a:endParaRPr>
          </a:p>
        </p:txBody>
      </p:sp>
      <p:sp>
        <p:nvSpPr>
          <p:cNvPr id="11267" name="Title 1">
            <a:extLst>
              <a:ext uri="{FF2B5EF4-FFF2-40B4-BE49-F238E27FC236}">
                <a16:creationId xmlns:a16="http://schemas.microsoft.com/office/drawing/2014/main" id="{BB1ECC37-FCF5-4BE9-BCA0-68CD3798BB85}"/>
              </a:ext>
            </a:extLst>
          </p:cNvPr>
          <p:cNvSpPr>
            <a:spLocks noGrp="1"/>
          </p:cNvSpPr>
          <p:nvPr>
            <p:ph type="title"/>
          </p:nvPr>
        </p:nvSpPr>
        <p:spPr/>
        <p:txBody>
          <a:bodyPr/>
          <a:lstStyle/>
          <a:p>
            <a:r>
              <a:rPr lang="en-US" altLang="en-US" b="1" dirty="0">
                <a:ea typeface="MS PGothic" panose="020B0600070205080204" pitchFamily="34" charset="-128"/>
              </a:rPr>
              <a:t>EDUCATION SYSTEM OF THE REPUBLIC OF SERBIA</a:t>
            </a:r>
            <a:endParaRPr lang="en-GB" altLang="en-US" dirty="0">
              <a:ea typeface="MS PGothic" panose="020B0600070205080204" pitchFamily="34" charset="-128"/>
            </a:endParaRPr>
          </a:p>
        </p:txBody>
      </p:sp>
      <p:sp>
        <p:nvSpPr>
          <p:cNvPr id="9220" name="Content Placeholder 2">
            <a:extLst>
              <a:ext uri="{FF2B5EF4-FFF2-40B4-BE49-F238E27FC236}">
                <a16:creationId xmlns:a16="http://schemas.microsoft.com/office/drawing/2014/main" id="{D72451B6-6473-4207-9E86-73DD5C64213A}"/>
              </a:ext>
            </a:extLst>
          </p:cNvPr>
          <p:cNvSpPr>
            <a:spLocks noGrp="1"/>
          </p:cNvSpPr>
          <p:nvPr>
            <p:ph type="body" idx="1"/>
          </p:nvPr>
        </p:nvSpPr>
        <p:spPr/>
        <p:txBody>
          <a:bodyPr/>
          <a:lstStyle/>
          <a:p>
            <a:pPr algn="just">
              <a:spcBef>
                <a:spcPts val="1200"/>
              </a:spcBef>
              <a:defRPr/>
            </a:pPr>
            <a:endParaRPr lang="en-US" altLang="en-US" dirty="0"/>
          </a:p>
          <a:p>
            <a:pPr algn="just">
              <a:spcBef>
                <a:spcPts val="1200"/>
              </a:spcBef>
              <a:defRPr/>
            </a:pPr>
            <a:endParaRPr lang="en-US" altLang="en-US" dirty="0"/>
          </a:p>
        </p:txBody>
      </p:sp>
    </p:spTree>
  </p:cSld>
  <p:clrMapOvr>
    <a:masterClrMapping/>
  </p:clrMapOvr>
  <p:transition spd="slow" advTm="7132"/>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AB9A108E-02B3-48D0-8D7B-6506106CDA47}"/>
              </a:ext>
            </a:extLst>
          </p:cNvPr>
          <p:cNvSpPr>
            <a:spLocks noGrp="1"/>
          </p:cNvSpPr>
          <p:nvPr>
            <p:ph type="title"/>
          </p:nvPr>
        </p:nvSpPr>
        <p:spPr>
          <a:xfrm>
            <a:off x="838200" y="365125"/>
            <a:ext cx="10515600" cy="665163"/>
          </a:xfrm>
        </p:spPr>
        <p:txBody>
          <a:bodyPr/>
          <a:lstStyle/>
          <a:p>
            <a:r>
              <a:rPr lang="ta-IN" altLang="en-US" dirty="0"/>
              <a:t>Referencing and self-certification report</a:t>
            </a:r>
            <a:endParaRPr lang="en-GB" altLang="en-US" dirty="0">
              <a:cs typeface="Latha" panose="020B0604020202020204" pitchFamily="34" charset="0"/>
            </a:endParaRPr>
          </a:p>
        </p:txBody>
      </p:sp>
      <p:sp>
        <p:nvSpPr>
          <p:cNvPr id="54275" name="Content Placeholder 2">
            <a:extLst>
              <a:ext uri="{FF2B5EF4-FFF2-40B4-BE49-F238E27FC236}">
                <a16:creationId xmlns:a16="http://schemas.microsoft.com/office/drawing/2014/main" id="{77D093D7-5135-4744-AA6A-C7DD2ABD6F36}"/>
              </a:ext>
            </a:extLst>
          </p:cNvPr>
          <p:cNvSpPr>
            <a:spLocks noGrp="1"/>
          </p:cNvSpPr>
          <p:nvPr>
            <p:ph idx="1"/>
          </p:nvPr>
        </p:nvSpPr>
        <p:spPr>
          <a:xfrm>
            <a:off x="838200" y="1122363"/>
            <a:ext cx="10515600" cy="5054600"/>
          </a:xfrm>
        </p:spPr>
        <p:txBody>
          <a:bodyPr/>
          <a:lstStyle/>
          <a:p>
            <a:pPr marL="0" indent="0">
              <a:spcBef>
                <a:spcPct val="0"/>
              </a:spcBef>
              <a:buFont typeface="Arial" panose="020B0604020202020204" pitchFamily="34" charset="0"/>
              <a:buNone/>
            </a:pPr>
            <a:r>
              <a:rPr lang="en-GB" altLang="en-US" sz="2400" dirty="0">
                <a:ea typeface="MS PGothic" panose="020B0600070205080204" pitchFamily="34" charset="-128"/>
              </a:rPr>
              <a:t>Draft Report structure:</a:t>
            </a:r>
          </a:p>
          <a:p>
            <a:pPr marL="0" indent="0">
              <a:spcBef>
                <a:spcPct val="0"/>
              </a:spcBef>
              <a:buFont typeface="Courier New" panose="02070309020205020404" pitchFamily="49" charset="0"/>
              <a:buChar char="o"/>
            </a:pPr>
            <a:r>
              <a:rPr lang="en-GB" altLang="en-US" sz="2400" dirty="0">
                <a:ea typeface="MS PGothic" panose="020B0600070205080204" pitchFamily="34" charset="-128"/>
              </a:rPr>
              <a:t> Description of the education system </a:t>
            </a:r>
          </a:p>
          <a:p>
            <a:pPr marL="0" indent="0">
              <a:spcBef>
                <a:spcPct val="0"/>
              </a:spcBef>
              <a:buFont typeface="Courier New" panose="02070309020205020404" pitchFamily="49" charset="0"/>
              <a:buChar char="o"/>
            </a:pPr>
            <a:r>
              <a:rPr lang="en-GB" altLang="en-US" sz="2400" dirty="0">
                <a:ea typeface="MS PGothic" panose="020B0600070205080204" pitchFamily="34" charset="-128"/>
              </a:rPr>
              <a:t> National Qualification Framework of the Republic of Serbia</a:t>
            </a:r>
          </a:p>
          <a:p>
            <a:pPr marL="0" indent="0">
              <a:spcBef>
                <a:spcPct val="0"/>
              </a:spcBef>
              <a:buFont typeface="Courier New" panose="02070309020205020404" pitchFamily="49" charset="0"/>
              <a:buChar char="o"/>
            </a:pPr>
            <a:r>
              <a:rPr lang="en-GB" altLang="en-US" sz="2400" dirty="0">
                <a:ea typeface="MS PGothic" panose="020B0600070205080204" pitchFamily="34" charset="-128"/>
              </a:rPr>
              <a:t> Referencing NQFS and self-certification to the EQF and QF-EHEA</a:t>
            </a:r>
          </a:p>
          <a:p>
            <a:pPr marL="0" indent="0">
              <a:spcBef>
                <a:spcPct val="0"/>
              </a:spcBef>
              <a:buFont typeface="Courier New" panose="02070309020205020404" pitchFamily="49" charset="0"/>
              <a:buChar char="o"/>
            </a:pPr>
            <a:r>
              <a:rPr lang="en-GB" altLang="en-US" sz="2400" dirty="0">
                <a:ea typeface="MS PGothic" panose="020B0600070205080204" pitchFamily="34" charset="-128"/>
              </a:rPr>
              <a:t> Future challenges regarding the integration and implementation of NQFS</a:t>
            </a:r>
          </a:p>
          <a:p>
            <a:pPr marL="0" indent="0">
              <a:spcBef>
                <a:spcPct val="0"/>
              </a:spcBef>
              <a:buFont typeface="Arial" panose="020B0604020202020204" pitchFamily="34" charset="0"/>
              <a:buNone/>
            </a:pPr>
            <a:endParaRPr lang="en-GB" altLang="en-US" sz="2400" dirty="0">
              <a:ea typeface="MS PGothic" panose="020B0600070205080204" pitchFamily="34" charset="-128"/>
            </a:endParaRPr>
          </a:p>
          <a:p>
            <a:pPr marL="0" indent="0">
              <a:spcBef>
                <a:spcPct val="0"/>
              </a:spcBef>
              <a:buFont typeface="Arial" panose="020B0604020202020204" pitchFamily="34" charset="0"/>
              <a:buNone/>
            </a:pPr>
            <a:r>
              <a:rPr lang="en-GB" altLang="en-US" sz="2400" dirty="0">
                <a:ea typeface="MS PGothic" panose="020B0600070205080204" pitchFamily="34" charset="-128"/>
                <a:hlinkClick r:id="rId2"/>
              </a:rPr>
              <a:t>http://noks.mpn.gov.rs/</a:t>
            </a:r>
            <a:r>
              <a:rPr lang="en-GB" altLang="en-US" sz="2400" dirty="0">
                <a:ea typeface="MS PGothic" panose="020B0600070205080204" pitchFamily="34" charset="-128"/>
              </a:rPr>
              <a:t> </a:t>
            </a:r>
          </a:p>
          <a:p>
            <a:pPr marL="0" indent="0">
              <a:spcBef>
                <a:spcPct val="0"/>
              </a:spcBef>
              <a:buFont typeface="Arial" panose="020B0604020202020204" pitchFamily="34" charset="0"/>
              <a:buNone/>
            </a:pPr>
            <a:endParaRPr lang="en-GB" altLang="en-US" sz="2400" dirty="0">
              <a:ea typeface="MS PGothic" panose="020B0600070205080204" pitchFamily="34" charset="-128"/>
            </a:endParaRPr>
          </a:p>
          <a:p>
            <a:pPr marL="0" indent="0">
              <a:spcBef>
                <a:spcPct val="0"/>
              </a:spcBef>
              <a:buNone/>
            </a:pPr>
            <a:r>
              <a:rPr lang="en-GB" altLang="en-US" dirty="0">
                <a:ea typeface="MS PGothic" panose="020B0600070205080204" pitchFamily="34" charset="-128"/>
              </a:rPr>
              <a:t>The ongoing activities include the consultation process, analysis of future challenges and gathering approvals of key stakeholders.</a:t>
            </a:r>
          </a:p>
          <a:p>
            <a:pPr marL="0" indent="0">
              <a:spcBef>
                <a:spcPct val="0"/>
              </a:spcBef>
              <a:buFont typeface="Arial" panose="020B0604020202020204" pitchFamily="34" charset="0"/>
              <a:buNone/>
            </a:pPr>
            <a:endParaRPr lang="en-GB" altLang="en-US" sz="2400" dirty="0">
              <a:ea typeface="MS PGothic" panose="020B0600070205080204" pitchFamily="34" charset="-128"/>
            </a:endParaRPr>
          </a:p>
          <a:p>
            <a:pPr marL="0" indent="0">
              <a:spcBef>
                <a:spcPct val="0"/>
              </a:spcBef>
              <a:buNone/>
            </a:pPr>
            <a:r>
              <a:rPr lang="en-GB" altLang="en-US" dirty="0">
                <a:ea typeface="MS PGothic" panose="020B0600070205080204" pitchFamily="34" charset="-128"/>
              </a:rPr>
              <a:t>The final document is expected to be published on the website of the Government of the Republic of Serbia </a:t>
            </a:r>
            <a:r>
              <a:rPr lang="en-GB" altLang="en-US" b="1" dirty="0">
                <a:ea typeface="MS PGothic" panose="020B0600070205080204" pitchFamily="34" charset="-128"/>
              </a:rPr>
              <a:t>by the end of 2019</a:t>
            </a:r>
            <a:r>
              <a:rPr lang="en-GB" altLang="en-US" dirty="0">
                <a:ea typeface="MS PGothic" panose="020B0600070205080204" pitchFamily="34" charset="-128"/>
              </a:rPr>
              <a:t>.</a:t>
            </a:r>
          </a:p>
          <a:p>
            <a:pPr marL="0" indent="0"/>
            <a:endParaRPr lang="sr-Latn-RS" altLang="en-US" sz="2400" dirty="0">
              <a:ea typeface="MS PGothic" panose="020B0600070205080204" pitchFamily="34"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838200" y="265735"/>
            <a:ext cx="10515600" cy="665163"/>
          </a:xfrm>
        </p:spPr>
        <p:txBody>
          <a:bodyPr/>
          <a:lstStyle/>
          <a:p>
            <a:r>
              <a:rPr lang="en-GB" altLang="en-US" dirty="0">
                <a:ea typeface="MS PGothic" panose="020B0600070205080204" pitchFamily="34" charset="-128"/>
              </a:rPr>
              <a:t>Referencing process</a:t>
            </a:r>
          </a:p>
        </p:txBody>
      </p:sp>
      <p:graphicFrame>
        <p:nvGraphicFramePr>
          <p:cNvPr id="5" name="Table 5"/>
          <p:cNvGraphicFramePr>
            <a:graphicFrameLocks noGrp="1"/>
          </p:cNvGraphicFramePr>
          <p:nvPr>
            <p:ph idx="1"/>
            <p:extLst>
              <p:ext uri="{D42A27DB-BD31-4B8C-83A1-F6EECF244321}">
                <p14:modId xmlns:p14="http://schemas.microsoft.com/office/powerpoint/2010/main" val="3448713504"/>
              </p:ext>
            </p:extLst>
          </p:nvPr>
        </p:nvGraphicFramePr>
        <p:xfrm>
          <a:off x="650875" y="900253"/>
          <a:ext cx="10890250" cy="5867931"/>
        </p:xfrm>
        <a:graphic>
          <a:graphicData uri="http://schemas.openxmlformats.org/drawingml/2006/table">
            <a:tbl>
              <a:tblPr/>
              <a:tblGrid>
                <a:gridCol w="5410200">
                  <a:extLst>
                    <a:ext uri="{9D8B030D-6E8A-4147-A177-3AD203B41FA5}">
                      <a16:colId xmlns:a16="http://schemas.microsoft.com/office/drawing/2014/main" val="20000"/>
                    </a:ext>
                  </a:extLst>
                </a:gridCol>
                <a:gridCol w="5480050">
                  <a:extLst>
                    <a:ext uri="{9D8B030D-6E8A-4147-A177-3AD203B41FA5}">
                      <a16:colId xmlns:a16="http://schemas.microsoft.com/office/drawing/2014/main" val="20001"/>
                    </a:ext>
                  </a:extLst>
                </a:gridCol>
              </a:tblGrid>
              <a:tr h="37625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noProof="0">
                          <a:ln>
                            <a:noFill/>
                          </a:ln>
                          <a:solidFill>
                            <a:srgbClr val="FFFFFF"/>
                          </a:solidFill>
                          <a:effectLst/>
                          <a:latin typeface="Cambria" panose="02040503050406030204" pitchFamily="18" charset="0"/>
                          <a:ea typeface="MS PGothic" panose="020B0600070205080204" pitchFamily="34" charset="-128"/>
                        </a:rPr>
                        <a:t>Activities that have been carried out</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noProof="0" dirty="0">
                          <a:ln>
                            <a:noFill/>
                          </a:ln>
                          <a:solidFill>
                            <a:srgbClr val="FFFFFF"/>
                          </a:solidFill>
                          <a:effectLst/>
                          <a:latin typeface="Cambria" panose="02040503050406030204" pitchFamily="18" charset="0"/>
                          <a:ea typeface="MS PGothic" panose="020B0600070205080204" pitchFamily="34" charset="-128"/>
                        </a:rPr>
                        <a:t>Further activities</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3979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A working group was formed to produce the Report in accordance with the Action Plan of the Inter-Ministerial Working Group</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Analysis and harmonization of the </a:t>
                      </a:r>
                      <a:r>
                        <a:rPr kumimoji="0" lang="en-GB" sz="1500" b="0" i="0" u="none" strike="noStrike" cap="none" normalizeH="0" baseline="0" noProof="0" dirty="0" err="1">
                          <a:ln>
                            <a:noFill/>
                          </a:ln>
                          <a:solidFill>
                            <a:srgbClr val="000000"/>
                          </a:solidFill>
                          <a:effectLst/>
                          <a:latin typeface="Cambria" panose="02040503050406030204" pitchFamily="18" charset="0"/>
                          <a:ea typeface="MS PGothic" panose="020B0600070205080204" pitchFamily="34" charset="-128"/>
                        </a:rPr>
                        <a:t>oppinions</a:t>
                      </a:r>
                      <a:r>
                        <a:rPr kumimoji="0" lang="en-GB" sz="15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 of key quality assurance institutions</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63979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Brochure on referencing criteria based on the EU Guidelines was prepared</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Presentations – Inter-ministerial Working Group, NQFS Council and Sector Skills Councils  </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63979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Plan for carrying out the referencing process was adopted by the Minister </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Integration of the consultation results and proposals for further activities and challenges into the Report</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54868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Data for the Report collected - analysis of documentation and consultations with </a:t>
                      </a:r>
                      <a:r>
                        <a:rPr kumimoji="0" lang="en-GB" sz="1500" b="0" i="0" u="none" strike="noStrike" cap="none" normalizeH="0" baseline="0" noProof="0" dirty="0" err="1">
                          <a:ln>
                            <a:noFill/>
                          </a:ln>
                          <a:solidFill>
                            <a:srgbClr val="000000"/>
                          </a:solidFill>
                          <a:effectLst/>
                          <a:latin typeface="Cambria" panose="02040503050406030204" pitchFamily="18" charset="0"/>
                          <a:ea typeface="MS PGothic" panose="020B0600070205080204" pitchFamily="34" charset="-128"/>
                        </a:rPr>
                        <a:t>MoESTD</a:t>
                      </a:r>
                      <a:r>
                        <a:rPr kumimoji="0" lang="en-GB" sz="15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 QA, councils, institutes</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dirty="0">
                          <a:ln>
                            <a:noFill/>
                          </a:ln>
                          <a:solidFill>
                            <a:schemeClr val="tx1"/>
                          </a:solidFill>
                          <a:effectLst/>
                          <a:latin typeface="Cambria" panose="02040503050406030204" pitchFamily="18" charset="0"/>
                          <a:ea typeface="MS PGothic" panose="020B0600070205080204" pitchFamily="34" charset="-128"/>
                        </a:rPr>
                        <a:t>Forwarding the Draft Report to the Council of Europe</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r h="54868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a:ln>
                            <a:noFill/>
                          </a:ln>
                          <a:solidFill>
                            <a:srgbClr val="000000"/>
                          </a:solidFill>
                          <a:effectLst/>
                          <a:latin typeface="Cambria" panose="02040503050406030204" pitchFamily="18" charset="0"/>
                          <a:ea typeface="MS PGothic" panose="020B0600070205080204" pitchFamily="34" charset="-128"/>
                        </a:rPr>
                        <a:t>Expert support (meetings and workshops), consultations with ETF</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a:ln>
                            <a:noFill/>
                          </a:ln>
                          <a:solidFill>
                            <a:srgbClr val="000000"/>
                          </a:solidFill>
                          <a:effectLst/>
                          <a:latin typeface="Cambria" panose="02040503050406030204" pitchFamily="18" charset="0"/>
                          <a:ea typeface="MS PGothic" panose="020B0600070205080204" pitchFamily="34" charset="-128"/>
                        </a:rPr>
                        <a:t>Presenting the Draft Report and referencing process at the Conference on NQFS in December 2019</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5"/>
                  </a:ext>
                </a:extLst>
              </a:tr>
              <a:tr h="37149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a:ln>
                            <a:noFill/>
                          </a:ln>
                          <a:solidFill>
                            <a:srgbClr val="000000"/>
                          </a:solidFill>
                          <a:effectLst/>
                          <a:latin typeface="Cambria" panose="02040503050406030204" pitchFamily="18" charset="0"/>
                          <a:ea typeface="MS PGothic" panose="020B0600070205080204" pitchFamily="34" charset="-128"/>
                        </a:rPr>
                        <a:t>Comments from relevant departments of the MoESTD collected</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Finalizing the Report</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6"/>
                  </a:ext>
                </a:extLst>
              </a:tr>
              <a:tr h="37149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Draft  Referencing report prepared</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a:ln>
                            <a:noFill/>
                          </a:ln>
                          <a:solidFill>
                            <a:srgbClr val="000000"/>
                          </a:solidFill>
                          <a:effectLst/>
                          <a:latin typeface="Cambria" panose="02040503050406030204" pitchFamily="18" charset="0"/>
                          <a:ea typeface="MS PGothic" panose="020B0600070205080204" pitchFamily="34" charset="-128"/>
                        </a:rPr>
                        <a:t>Final evaluation by international experts</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7"/>
                  </a:ext>
                </a:extLst>
              </a:tr>
              <a:tr h="42546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a:ln>
                            <a:noFill/>
                          </a:ln>
                          <a:solidFill>
                            <a:srgbClr val="000000"/>
                          </a:solidFill>
                          <a:effectLst/>
                          <a:latin typeface="Cambria" panose="02040503050406030204" pitchFamily="18" charset="0"/>
                          <a:ea typeface="MS PGothic" panose="020B0600070205080204" pitchFamily="34" charset="-128"/>
                        </a:rPr>
                        <a:t>Delegation to present the first Draft Report nominated</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dirty="0">
                          <a:ln>
                            <a:noFill/>
                          </a:ln>
                          <a:solidFill>
                            <a:srgbClr val="000000"/>
                          </a:solidFill>
                          <a:effectLst/>
                          <a:latin typeface="Cambria" panose="02040503050406030204" pitchFamily="18" charset="0"/>
                          <a:ea typeface="MS PGothic" panose="020B0600070205080204" pitchFamily="34" charset="-128"/>
                        </a:rPr>
                        <a:t>Presenting the Report to the Advisory Group </a:t>
                      </a:r>
                      <a:r>
                        <a:rPr kumimoji="0" lang="en-GB" sz="1500" b="0" i="0" u="none" strike="noStrike" cap="none" normalizeH="0" baseline="0" noProof="0" dirty="0">
                          <a:ln>
                            <a:noFill/>
                          </a:ln>
                          <a:solidFill>
                            <a:schemeClr val="tx1"/>
                          </a:solidFill>
                          <a:effectLst/>
                          <a:latin typeface="Cambria" panose="02040503050406030204" pitchFamily="18" charset="0"/>
                          <a:ea typeface="MS PGothic" panose="020B0600070205080204" pitchFamily="34" charset="-128"/>
                        </a:rPr>
                        <a:t>(FEBRUARY 2020)</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8"/>
                  </a:ext>
                </a:extLst>
              </a:tr>
              <a:tr h="54868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a:ln>
                            <a:noFill/>
                          </a:ln>
                          <a:solidFill>
                            <a:srgbClr val="000000"/>
                          </a:solidFill>
                          <a:effectLst/>
                          <a:latin typeface="Cambria" panose="02040503050406030204" pitchFamily="18" charset="0"/>
                          <a:ea typeface="MS PGothic" panose="020B0600070205080204" pitchFamily="34" charset="-128"/>
                        </a:rPr>
                        <a:t>Draft Report sent to key quality assurance institutions for their opinion (QA, IIE, IEQE, NEAQA)</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dirty="0">
                          <a:ln>
                            <a:noFill/>
                          </a:ln>
                          <a:solidFill>
                            <a:schemeClr val="tx1"/>
                          </a:solidFill>
                          <a:effectLst/>
                          <a:latin typeface="Cambria" panose="02040503050406030204" pitchFamily="18" charset="0"/>
                          <a:ea typeface="MS PGothic" panose="020B0600070205080204" pitchFamily="34" charset="-128"/>
                        </a:rPr>
                        <a:t>Updating websites, promotion of the Report</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9"/>
                  </a:ext>
                </a:extLst>
              </a:tr>
              <a:tr h="63979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noProof="0">
                        <a:ln>
                          <a:noFill/>
                        </a:ln>
                        <a:solidFill>
                          <a:srgbClr val="000000"/>
                        </a:solidFill>
                        <a:effectLst/>
                        <a:latin typeface="Cambria" panose="02040503050406030204" pitchFamily="18" charset="0"/>
                        <a:ea typeface="MS PGothic" panose="020B0600070205080204" pitchFamily="34"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dirty="0">
                          <a:ln>
                            <a:noFill/>
                          </a:ln>
                          <a:solidFill>
                            <a:schemeClr val="tx1"/>
                          </a:solidFill>
                          <a:effectLst/>
                          <a:latin typeface="Cambria" panose="02040503050406030204" pitchFamily="18" charset="0"/>
                          <a:ea typeface="MS PGothic" panose="020B0600070205080204" pitchFamily="34" charset="-128"/>
                        </a:rPr>
                        <a:t>Planning and initiation of activities in the system as a consequence of referencing NQFS to the EQF</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87965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a:extLst>
              <a:ext uri="{FF2B5EF4-FFF2-40B4-BE49-F238E27FC236}">
                <a16:creationId xmlns:a16="http://schemas.microsoft.com/office/drawing/2014/main" id="{354F685F-B103-423C-B7B8-64ACD6F9FC92}"/>
              </a:ext>
            </a:extLst>
          </p:cNvPr>
          <p:cNvSpPr>
            <a:spLocks noGrp="1"/>
          </p:cNvSpPr>
          <p:nvPr>
            <p:ph type="title"/>
          </p:nvPr>
        </p:nvSpPr>
        <p:spPr/>
        <p:txBody>
          <a:bodyPr/>
          <a:lstStyle/>
          <a:p>
            <a:r>
              <a:rPr lang="en-GB" altLang="en-US" sz="4400" dirty="0">
                <a:ea typeface="MS PGothic" panose="020B0600070205080204" pitchFamily="34" charset="-128"/>
              </a:rPr>
              <a:t>Thank you for your attention!</a:t>
            </a:r>
            <a:r>
              <a:rPr lang="sr-Latn-RS" altLang="en-US" dirty="0">
                <a:ea typeface="MS PGothic" panose="020B0600070205080204" pitchFamily="34" charset="-128"/>
              </a:rPr>
              <a:t/>
            </a:r>
            <a:br>
              <a:rPr lang="sr-Latn-RS" altLang="en-US" dirty="0">
                <a:ea typeface="MS PGothic" panose="020B0600070205080204" pitchFamily="34" charset="-128"/>
              </a:rPr>
            </a:br>
            <a:endParaRPr lang="en-GB" altLang="en-US" sz="2000" dirty="0">
              <a:solidFill>
                <a:srgbClr val="FF0000"/>
              </a:solidFill>
              <a:ea typeface="MS PGothic" panose="020B0600070205080204" pitchFamily="34" charset="-128"/>
            </a:endParaRPr>
          </a:p>
        </p:txBody>
      </p:sp>
      <p:sp>
        <p:nvSpPr>
          <p:cNvPr id="30723" name="Content Placeholder 2">
            <a:extLst>
              <a:ext uri="{FF2B5EF4-FFF2-40B4-BE49-F238E27FC236}">
                <a16:creationId xmlns:a16="http://schemas.microsoft.com/office/drawing/2014/main" id="{C89DB98D-71DB-4163-9F86-4EB688CEF1EC}"/>
              </a:ext>
            </a:extLst>
          </p:cNvPr>
          <p:cNvSpPr>
            <a:spLocks noGrp="1"/>
          </p:cNvSpPr>
          <p:nvPr>
            <p:ph type="body" idx="1"/>
          </p:nvPr>
        </p:nvSpPr>
        <p:spPr/>
        <p:txBody>
          <a:bodyPr/>
          <a:lstStyle/>
          <a:p>
            <a:pPr algn="ctr">
              <a:defRPr/>
            </a:pPr>
            <a:endParaRPr lang="en-US" dirty="0">
              <a:hlinkClick r:id="rId2"/>
            </a:endParaRPr>
          </a:p>
          <a:p>
            <a:pPr algn="ctr">
              <a:defRPr/>
            </a:pPr>
            <a:r>
              <a:rPr lang="en-US" dirty="0">
                <a:hlinkClick r:id="rId2"/>
              </a:rPr>
              <a:t>http://noks.mpn.gov.rs</a:t>
            </a:r>
            <a:r>
              <a:rPr lang="en-US" dirty="0"/>
              <a:t> </a:t>
            </a:r>
            <a:endParaRPr lang="en-GB"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588201-139F-43A8-AA49-7F0649ACC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8290" y="1048878"/>
            <a:ext cx="4367622" cy="5630807"/>
          </a:xfrm>
          <a:prstGeom prst="rect">
            <a:avLst/>
          </a:prstGeom>
        </p:spPr>
      </p:pic>
      <p:sp>
        <p:nvSpPr>
          <p:cNvPr id="13314" name="Title 1">
            <a:extLst>
              <a:ext uri="{FF2B5EF4-FFF2-40B4-BE49-F238E27FC236}">
                <a16:creationId xmlns:a16="http://schemas.microsoft.com/office/drawing/2014/main" id="{9C8C50C4-1311-47D7-9992-B56ECA32271A}"/>
              </a:ext>
            </a:extLst>
          </p:cNvPr>
          <p:cNvSpPr>
            <a:spLocks noGrp="1"/>
          </p:cNvSpPr>
          <p:nvPr>
            <p:ph type="title"/>
          </p:nvPr>
        </p:nvSpPr>
        <p:spPr>
          <a:xfrm>
            <a:off x="838200" y="365125"/>
            <a:ext cx="10515600" cy="665163"/>
          </a:xfrm>
        </p:spPr>
        <p:txBody>
          <a:bodyPr/>
          <a:lstStyle/>
          <a:p>
            <a:r>
              <a:rPr lang="en-GB" altLang="en-US" dirty="0">
                <a:ea typeface="MS PGothic" panose="020B0600070205080204" pitchFamily="34" charset="-128"/>
              </a:rPr>
              <a:t>Education system in numbers</a:t>
            </a:r>
          </a:p>
        </p:txBody>
      </p:sp>
      <p:pic>
        <p:nvPicPr>
          <p:cNvPr id="13316" name="Content Placeholder 4">
            <a:extLst>
              <a:ext uri="{FF2B5EF4-FFF2-40B4-BE49-F238E27FC236}">
                <a16:creationId xmlns:a16="http://schemas.microsoft.com/office/drawing/2014/main" id="{09E0E74C-8863-41AC-A493-FC0C7508A02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5888" y="2090738"/>
            <a:ext cx="8018462" cy="329247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E75E798-2D04-4F70-BFF7-D90C576EF29F}"/>
              </a:ext>
            </a:extLst>
          </p:cNvPr>
          <p:cNvSpPr>
            <a:spLocks noGrp="1"/>
          </p:cNvSpPr>
          <p:nvPr>
            <p:ph type="title"/>
          </p:nvPr>
        </p:nvSpPr>
        <p:spPr>
          <a:xfrm>
            <a:off x="838200" y="365125"/>
            <a:ext cx="10515600" cy="665163"/>
          </a:xfrm>
        </p:spPr>
        <p:txBody>
          <a:bodyPr/>
          <a:lstStyle/>
          <a:p>
            <a:r>
              <a:rPr lang="sr-Latn-RS" altLang="en-US" dirty="0">
                <a:ea typeface="MS PGothic" panose="020B0600070205080204" pitchFamily="34" charset="-128"/>
              </a:rPr>
              <a:t>ŠEMA</a:t>
            </a:r>
            <a:endParaRPr lang="en-GB" altLang="en-US" dirty="0">
              <a:ea typeface="MS PGothic" panose="020B0600070205080204" pitchFamily="34" charset="-128"/>
            </a:endParaRPr>
          </a:p>
        </p:txBody>
      </p:sp>
      <p:pic>
        <p:nvPicPr>
          <p:cNvPr id="5" name="Content Placeholder 4">
            <a:extLst>
              <a:ext uri="{FF2B5EF4-FFF2-40B4-BE49-F238E27FC236}">
                <a16:creationId xmlns:a16="http://schemas.microsoft.com/office/drawing/2014/main" id="{BE8CF396-6791-4EC8-948A-EC64D69FBE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2377" y="69265"/>
            <a:ext cx="10177272" cy="671947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97F60F5E-0910-4BFD-989F-AF4DE48D57B5}"/>
              </a:ext>
            </a:extLst>
          </p:cNvPr>
          <p:cNvSpPr>
            <a:spLocks noChangeArrowheads="1"/>
          </p:cNvSpPr>
          <p:nvPr/>
        </p:nvSpPr>
        <p:spPr bwMode="auto">
          <a:xfrm>
            <a:off x="490538" y="2032000"/>
            <a:ext cx="1122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dirty="0">
              <a:latin typeface="Arial" panose="020B0604020202020204" pitchFamily="34" charset="0"/>
            </a:endParaRPr>
          </a:p>
        </p:txBody>
      </p:sp>
      <p:sp>
        <p:nvSpPr>
          <p:cNvPr id="15363" name="Title 1">
            <a:extLst>
              <a:ext uri="{FF2B5EF4-FFF2-40B4-BE49-F238E27FC236}">
                <a16:creationId xmlns:a16="http://schemas.microsoft.com/office/drawing/2014/main" id="{D52CD966-3CFD-4AE6-B0E9-1F632808B43F}"/>
              </a:ext>
            </a:extLst>
          </p:cNvPr>
          <p:cNvSpPr>
            <a:spLocks noGrp="1"/>
          </p:cNvSpPr>
          <p:nvPr>
            <p:ph type="title"/>
          </p:nvPr>
        </p:nvSpPr>
        <p:spPr>
          <a:xfrm>
            <a:off x="838200" y="365125"/>
            <a:ext cx="10515600" cy="665163"/>
          </a:xfrm>
        </p:spPr>
        <p:txBody>
          <a:bodyPr/>
          <a:lstStyle/>
          <a:p>
            <a:r>
              <a:rPr lang="en-US" altLang="en-US" dirty="0">
                <a:ea typeface="MS PGothic" panose="020B0600070205080204" pitchFamily="34" charset="-128"/>
              </a:rPr>
              <a:t>Education system goals</a:t>
            </a:r>
          </a:p>
        </p:txBody>
      </p:sp>
      <p:sp>
        <p:nvSpPr>
          <p:cNvPr id="15364" name="Content Placeholder 2">
            <a:extLst>
              <a:ext uri="{FF2B5EF4-FFF2-40B4-BE49-F238E27FC236}">
                <a16:creationId xmlns:a16="http://schemas.microsoft.com/office/drawing/2014/main" id="{E738BC91-1193-4594-9CC0-6030380878D6}"/>
              </a:ext>
            </a:extLst>
          </p:cNvPr>
          <p:cNvSpPr>
            <a:spLocks noGrp="1"/>
          </p:cNvSpPr>
          <p:nvPr>
            <p:ph idx="1"/>
          </p:nvPr>
        </p:nvSpPr>
        <p:spPr>
          <a:xfrm>
            <a:off x="490538" y="1122363"/>
            <a:ext cx="10863262" cy="5054600"/>
          </a:xfrm>
        </p:spPr>
        <p:txBody>
          <a:bodyPr/>
          <a:lstStyle/>
          <a:p>
            <a:pPr marL="357188" indent="-357188" algn="just">
              <a:spcBef>
                <a:spcPts val="1200"/>
              </a:spcBef>
              <a:buFont typeface="Courier New" panose="02070309020205020404" pitchFamily="49" charset="0"/>
              <a:buChar char="o"/>
            </a:pPr>
            <a:r>
              <a:rPr lang="en-US" altLang="en-US" sz="2400" dirty="0">
                <a:ea typeface="MS PGothic" panose="020B0600070205080204" pitchFamily="34" charset="-128"/>
              </a:rPr>
              <a:t>increase in the quality of education processes and outcomes </a:t>
            </a:r>
          </a:p>
          <a:p>
            <a:pPr marL="357188" indent="-357188" algn="just">
              <a:spcBef>
                <a:spcPts val="1200"/>
              </a:spcBef>
              <a:buFont typeface="Courier New" panose="02070309020205020404" pitchFamily="49" charset="0"/>
              <a:buChar char="o"/>
            </a:pPr>
            <a:r>
              <a:rPr lang="en-US" altLang="en-US" sz="2400" dirty="0">
                <a:ea typeface="MS PGothic" panose="020B0600070205080204" pitchFamily="34" charset="-128"/>
              </a:rPr>
              <a:t>increase in the coverage of population at all educational levels</a:t>
            </a:r>
          </a:p>
          <a:p>
            <a:pPr marL="357188" indent="-357188" algn="just">
              <a:spcBef>
                <a:spcPts val="1200"/>
              </a:spcBef>
              <a:buFont typeface="Courier New" panose="02070309020205020404" pitchFamily="49" charset="0"/>
              <a:buChar char="o"/>
            </a:pPr>
            <a:r>
              <a:rPr lang="en-US" altLang="en-US" sz="2400" dirty="0">
                <a:ea typeface="MS PGothic" panose="020B0600070205080204" pitchFamily="34" charset="-128"/>
              </a:rPr>
              <a:t>achieve and maintain the relevance of education in accordance with the immediate and developmental needs of an individual, economy, social and cultural context</a:t>
            </a:r>
            <a:r>
              <a:rPr lang="en-US" altLang="en-US" dirty="0">
                <a:ea typeface="MS PGothic" panose="020B0600070205080204" pitchFamily="34" charset="-128"/>
              </a:rPr>
              <a:t> 	</a:t>
            </a:r>
          </a:p>
        </p:txBody>
      </p:sp>
      <p:sp>
        <p:nvSpPr>
          <p:cNvPr id="4" name="Rounded Rectangle 3">
            <a:extLst>
              <a:ext uri="{FF2B5EF4-FFF2-40B4-BE49-F238E27FC236}">
                <a16:creationId xmlns:a16="http://schemas.microsoft.com/office/drawing/2014/main" id="{AF40758E-9FBB-4326-8894-D175BBBA5608}"/>
              </a:ext>
            </a:extLst>
          </p:cNvPr>
          <p:cNvSpPr/>
          <p:nvPr/>
        </p:nvSpPr>
        <p:spPr>
          <a:xfrm>
            <a:off x="1198563" y="4114800"/>
            <a:ext cx="10074275" cy="180657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indent="79375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spcBef>
                <a:spcPts val="1200"/>
              </a:spcBef>
              <a:defRPr/>
            </a:pPr>
            <a:endParaRPr lang="en-US" sz="2400" dirty="0">
              <a:solidFill>
                <a:schemeClr val="bg1"/>
              </a:solidFill>
              <a:latin typeface="Cambria" panose="02040503050406030204" pitchFamily="18" charset="0"/>
            </a:endParaRPr>
          </a:p>
          <a:p>
            <a:pPr algn="ctr">
              <a:spcBef>
                <a:spcPts val="1200"/>
              </a:spcBef>
              <a:defRPr/>
            </a:pPr>
            <a:r>
              <a:rPr lang="en-US" sz="2400" i="1" dirty="0">
                <a:solidFill>
                  <a:schemeClr val="bg1"/>
                </a:solidFill>
                <a:latin typeface="Cambria" panose="02040503050406030204" pitchFamily="18" charset="0"/>
              </a:rPr>
              <a:t>The National Qualifications Framework allows the comprehensive achievement of goals by way of allowing analytical and quality assurance processes in parts of the system to be carried out while having in mind the whole, thus ensuring the coherence of the education system development policy</a:t>
            </a:r>
            <a:endParaRPr lang="ta-IN" altLang="en-US" sz="2400" i="1" dirty="0">
              <a:solidFill>
                <a:schemeClr val="bg1"/>
              </a:solidFill>
              <a:latin typeface="Cambria" panose="02040503050406030204" pitchFamily="18" charset="0"/>
              <a:ea typeface="Cambria" panose="02040503050406030204" pitchFamily="18" charset="0"/>
            </a:endParaRPr>
          </a:p>
          <a:p>
            <a:pPr>
              <a:defRPr/>
            </a:pPr>
            <a:endParaRPr lang="en-US" i="1" dirty="0">
              <a:solidFill>
                <a:schemeClr val="bg1"/>
              </a:solidFill>
              <a:latin typeface="Cambria" panose="02040503050406030204" pitchFamily="18" charset="0"/>
            </a:endParaRPr>
          </a:p>
          <a:p>
            <a:pPr algn="ctr">
              <a:defRPr/>
            </a:pPr>
            <a:endParaRPr lang="en-US" i="1" dirty="0">
              <a:solidFill>
                <a:schemeClr val="bg1"/>
              </a:solidFill>
              <a:latin typeface="Cambria" panose="02040503050406030204" pitchFamily="18" charset="0"/>
            </a:endParaRPr>
          </a:p>
        </p:txBody>
      </p:sp>
    </p:spTree>
  </p:cSld>
  <p:clrMapOvr>
    <a:masterClrMapping/>
  </p:clrMapOvr>
  <p:transition spd="slow" advTm="7132"/>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EAC287A0-D317-498C-B705-AECA6A42C52C}"/>
              </a:ext>
            </a:extLst>
          </p:cNvPr>
          <p:cNvSpPr>
            <a:spLocks noChangeArrowheads="1"/>
          </p:cNvSpPr>
          <p:nvPr/>
        </p:nvSpPr>
        <p:spPr bwMode="auto">
          <a:xfrm>
            <a:off x="490538" y="2032000"/>
            <a:ext cx="1122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dirty="0">
              <a:latin typeface="Arial" panose="020B0604020202020204" pitchFamily="34" charset="0"/>
            </a:endParaRPr>
          </a:p>
        </p:txBody>
      </p:sp>
      <p:sp>
        <p:nvSpPr>
          <p:cNvPr id="17411" name="Title 1">
            <a:extLst>
              <a:ext uri="{FF2B5EF4-FFF2-40B4-BE49-F238E27FC236}">
                <a16:creationId xmlns:a16="http://schemas.microsoft.com/office/drawing/2014/main" id="{5C14EA97-5DC1-4F31-9B25-AC118AADB041}"/>
              </a:ext>
            </a:extLst>
          </p:cNvPr>
          <p:cNvSpPr>
            <a:spLocks noGrp="1"/>
          </p:cNvSpPr>
          <p:nvPr>
            <p:ph type="title"/>
          </p:nvPr>
        </p:nvSpPr>
        <p:spPr>
          <a:xfrm>
            <a:off x="838200" y="365125"/>
            <a:ext cx="10515600" cy="665163"/>
          </a:xfrm>
        </p:spPr>
        <p:txBody>
          <a:bodyPr/>
          <a:lstStyle/>
          <a:p>
            <a:r>
              <a:rPr lang="en-GB" altLang="en-US" dirty="0">
                <a:ea typeface="MS PGothic" panose="020B0600070205080204" pitchFamily="34" charset="-128"/>
              </a:rPr>
              <a:t>The institutional framework of the education system</a:t>
            </a:r>
          </a:p>
        </p:txBody>
      </p:sp>
      <p:graphicFrame>
        <p:nvGraphicFramePr>
          <p:cNvPr id="6" name="Content Placeholder 5">
            <a:extLst>
              <a:ext uri="{FF2B5EF4-FFF2-40B4-BE49-F238E27FC236}">
                <a16:creationId xmlns:a16="http://schemas.microsoft.com/office/drawing/2014/main" id="{A97C18BA-3420-44DC-9166-84F80CF13EDF}"/>
              </a:ext>
            </a:extLst>
          </p:cNvPr>
          <p:cNvGraphicFramePr>
            <a:graphicFrameLocks noGrp="1"/>
          </p:cNvGraphicFramePr>
          <p:nvPr>
            <p:ph idx="1"/>
            <p:extLst>
              <p:ext uri="{D42A27DB-BD31-4B8C-83A1-F6EECF244321}">
                <p14:modId xmlns:p14="http://schemas.microsoft.com/office/powerpoint/2010/main" val="1379646872"/>
              </p:ext>
            </p:extLst>
          </p:nvPr>
        </p:nvGraphicFramePr>
        <p:xfrm>
          <a:off x="565150" y="1325563"/>
          <a:ext cx="10963275" cy="5167312"/>
        </p:xfrm>
        <a:graphic>
          <a:graphicData uri="http://schemas.openxmlformats.org/drawingml/2006/table">
            <a:tbl>
              <a:tblPr firstRow="1" bandRow="1">
                <a:tableStyleId>{5C22544A-7EE6-4342-B048-85BDC9FD1C3A}</a:tableStyleId>
              </a:tblPr>
              <a:tblGrid>
                <a:gridCol w="3101956">
                  <a:extLst>
                    <a:ext uri="{9D8B030D-6E8A-4147-A177-3AD203B41FA5}">
                      <a16:colId xmlns:a16="http://schemas.microsoft.com/office/drawing/2014/main" val="20000"/>
                    </a:ext>
                  </a:extLst>
                </a:gridCol>
                <a:gridCol w="3676156">
                  <a:extLst>
                    <a:ext uri="{9D8B030D-6E8A-4147-A177-3AD203B41FA5}">
                      <a16:colId xmlns:a16="http://schemas.microsoft.com/office/drawing/2014/main" val="20001"/>
                    </a:ext>
                  </a:extLst>
                </a:gridCol>
                <a:gridCol w="4185163">
                  <a:extLst>
                    <a:ext uri="{9D8B030D-6E8A-4147-A177-3AD203B41FA5}">
                      <a16:colId xmlns:a16="http://schemas.microsoft.com/office/drawing/2014/main" val="20002"/>
                    </a:ext>
                  </a:extLst>
                </a:gridCol>
              </a:tblGrid>
              <a:tr h="469752">
                <a:tc>
                  <a:txBody>
                    <a:bodyPr/>
                    <a:lstStyle/>
                    <a:p>
                      <a:r>
                        <a:rPr lang="en-GB" sz="2000" noProof="0" dirty="0">
                          <a:latin typeface="Cambria" panose="02040503050406030204" pitchFamily="18" charset="0"/>
                          <a:ea typeface="Cambria" panose="02040503050406030204" pitchFamily="18" charset="0"/>
                        </a:rPr>
                        <a:t>Governing institution</a:t>
                      </a:r>
                    </a:p>
                  </a:txBody>
                  <a:tcPr marL="91618" marR="91618" marT="45726" marB="45726"/>
                </a:tc>
                <a:tc>
                  <a:txBody>
                    <a:bodyPr/>
                    <a:lstStyle/>
                    <a:p>
                      <a:r>
                        <a:rPr lang="en-GB" sz="2000" noProof="0">
                          <a:latin typeface="Cambria" panose="02040503050406030204" pitchFamily="18" charset="0"/>
                          <a:ea typeface="Cambria" panose="02040503050406030204" pitchFamily="18" charset="0"/>
                        </a:rPr>
                        <a:t>Advisory</a:t>
                      </a:r>
                      <a:r>
                        <a:rPr lang="en-GB" sz="2000" baseline="0" noProof="0">
                          <a:latin typeface="Cambria" panose="02040503050406030204" pitchFamily="18" charset="0"/>
                          <a:ea typeface="Cambria" panose="02040503050406030204" pitchFamily="18" charset="0"/>
                        </a:rPr>
                        <a:t> bodies</a:t>
                      </a:r>
                      <a:endParaRPr lang="en-GB" sz="2000" noProof="0">
                        <a:latin typeface="Cambria" panose="02040503050406030204" pitchFamily="18" charset="0"/>
                        <a:ea typeface="Cambria" panose="02040503050406030204" pitchFamily="18" charset="0"/>
                      </a:endParaRPr>
                    </a:p>
                  </a:txBody>
                  <a:tcPr marL="91618" marR="91618" marT="45726" marB="45726"/>
                </a:tc>
                <a:tc>
                  <a:txBody>
                    <a:bodyPr/>
                    <a:lstStyle/>
                    <a:p>
                      <a:r>
                        <a:rPr lang="en-GB" sz="2000" noProof="0" dirty="0">
                          <a:latin typeface="Cambria" panose="02040503050406030204" pitchFamily="18" charset="0"/>
                          <a:ea typeface="Cambria" panose="02040503050406030204" pitchFamily="18" charset="0"/>
                        </a:rPr>
                        <a:t>Professional institutions</a:t>
                      </a:r>
                    </a:p>
                  </a:txBody>
                  <a:tcPr marL="91618" marR="91618" marT="45726" marB="45726"/>
                </a:tc>
                <a:extLst>
                  <a:ext uri="{0D108BD9-81ED-4DB2-BD59-A6C34878D82A}">
                    <a16:rowId xmlns:a16="http://schemas.microsoft.com/office/drawing/2014/main" val="10000"/>
                  </a:ext>
                </a:extLst>
              </a:tr>
              <a:tr h="810805">
                <a:tc rowSpan="5">
                  <a:txBody>
                    <a:bodyPr/>
                    <a:lstStyle/>
                    <a:p>
                      <a:pPr algn="ctr"/>
                      <a:endParaRPr lang="en-GB" sz="2000" noProof="0">
                        <a:latin typeface="Cambria" panose="02040503050406030204" pitchFamily="18" charset="0"/>
                        <a:ea typeface="Cambria" panose="02040503050406030204" pitchFamily="18" charset="0"/>
                      </a:endParaRPr>
                    </a:p>
                    <a:p>
                      <a:pPr algn="ctr"/>
                      <a:endParaRPr lang="en-GB" sz="2000" noProof="0">
                        <a:latin typeface="Cambria" panose="02040503050406030204" pitchFamily="18" charset="0"/>
                        <a:ea typeface="Cambria" panose="02040503050406030204" pitchFamily="18" charset="0"/>
                      </a:endParaRPr>
                    </a:p>
                    <a:p>
                      <a:pPr algn="ctr"/>
                      <a:endParaRPr lang="en-GB" sz="2000" noProof="0">
                        <a:latin typeface="Cambria" panose="02040503050406030204" pitchFamily="18" charset="0"/>
                        <a:ea typeface="Cambria" panose="02040503050406030204" pitchFamily="18" charset="0"/>
                      </a:endParaRPr>
                    </a:p>
                    <a:p>
                      <a:pPr algn="ctr"/>
                      <a:endParaRPr lang="en-GB" sz="2000" noProof="0">
                        <a:latin typeface="Cambria" panose="02040503050406030204" pitchFamily="18" charset="0"/>
                        <a:ea typeface="Cambria" panose="02040503050406030204" pitchFamily="18" charset="0"/>
                      </a:endParaRPr>
                    </a:p>
                    <a:p>
                      <a:pPr algn="ctr"/>
                      <a:endParaRPr lang="en-GB" sz="2000" noProof="0">
                        <a:latin typeface="Cambria" panose="02040503050406030204" pitchFamily="18" charset="0"/>
                        <a:ea typeface="Cambria" panose="02040503050406030204" pitchFamily="18" charset="0"/>
                      </a:endParaRPr>
                    </a:p>
                    <a:p>
                      <a:pPr algn="ctr"/>
                      <a:r>
                        <a:rPr lang="en-GB" sz="2000" noProof="0">
                          <a:latin typeface="Cambria" panose="02040503050406030204" pitchFamily="18" charset="0"/>
                          <a:ea typeface="Cambria" panose="02040503050406030204" pitchFamily="18" charset="0"/>
                        </a:rPr>
                        <a:t>Ministry</a:t>
                      </a:r>
                      <a:r>
                        <a:rPr lang="en-GB" sz="2000" baseline="0" noProof="0">
                          <a:latin typeface="Cambria" panose="02040503050406030204" pitchFamily="18" charset="0"/>
                          <a:ea typeface="Cambria" panose="02040503050406030204" pitchFamily="18" charset="0"/>
                        </a:rPr>
                        <a:t> of Education, Science and Technological Development (MoESTD)</a:t>
                      </a:r>
                      <a:endParaRPr lang="en-GB" sz="2000" noProof="0">
                        <a:latin typeface="Cambria" panose="02040503050406030204" pitchFamily="18" charset="0"/>
                        <a:ea typeface="Cambria" panose="02040503050406030204" pitchFamily="18" charset="0"/>
                      </a:endParaRPr>
                    </a:p>
                  </a:txBody>
                  <a:tcPr marL="91618" marR="91618" marT="45726" marB="45726"/>
                </a:tc>
                <a:tc>
                  <a:txBody>
                    <a:bodyPr/>
                    <a:lstStyle/>
                    <a:p>
                      <a:r>
                        <a:rPr lang="en-GB" sz="2000" noProof="0" dirty="0">
                          <a:latin typeface="Cambria" panose="02040503050406030204" pitchFamily="18" charset="0"/>
                          <a:ea typeface="Cambria" panose="02040503050406030204" pitchFamily="18" charset="0"/>
                        </a:rPr>
                        <a:t>NQFS Council (NQFSC)</a:t>
                      </a:r>
                    </a:p>
                  </a:txBody>
                  <a:tcPr marL="91618" marR="91618" marT="45726" marB="45726" anchor="ctr"/>
                </a:tc>
                <a:tc>
                  <a:txBody>
                    <a:bodyPr/>
                    <a:lstStyle/>
                    <a:p>
                      <a:r>
                        <a:rPr lang="en-GB" sz="2000" noProof="0" dirty="0">
                          <a:latin typeface="Cambria" panose="02040503050406030204" pitchFamily="18" charset="0"/>
                          <a:ea typeface="Cambria" panose="02040503050406030204" pitchFamily="18" charset="0"/>
                        </a:rPr>
                        <a:t>Qualifications Agency</a:t>
                      </a:r>
                      <a:r>
                        <a:rPr lang="en-GB" sz="2000" baseline="0" noProof="0" dirty="0">
                          <a:latin typeface="Cambria" panose="02040503050406030204" pitchFamily="18" charset="0"/>
                          <a:ea typeface="Cambria" panose="02040503050406030204" pitchFamily="18" charset="0"/>
                        </a:rPr>
                        <a:t> (QA)</a:t>
                      </a:r>
                      <a:endParaRPr lang="en-GB" sz="2000" noProof="0" dirty="0">
                        <a:latin typeface="Cambria" panose="02040503050406030204" pitchFamily="18" charset="0"/>
                        <a:ea typeface="Cambria" panose="02040503050406030204" pitchFamily="18" charset="0"/>
                      </a:endParaRPr>
                    </a:p>
                  </a:txBody>
                  <a:tcPr marL="91618" marR="91618" marT="45726" marB="45726" anchor="ctr"/>
                </a:tc>
                <a:extLst>
                  <a:ext uri="{0D108BD9-81ED-4DB2-BD59-A6C34878D82A}">
                    <a16:rowId xmlns:a16="http://schemas.microsoft.com/office/drawing/2014/main" val="10001"/>
                  </a:ext>
                </a:extLst>
              </a:tr>
              <a:tr h="1336034">
                <a:tc vMerge="1">
                  <a:txBody>
                    <a:bodyPr/>
                    <a:lstStyle/>
                    <a:p>
                      <a:endParaRPr lang="en-US" sz="2000" dirty="0"/>
                    </a:p>
                  </a:txBody>
                  <a:tcPr/>
                </a:tc>
                <a:tc>
                  <a:txBody>
                    <a:bodyPr/>
                    <a:lstStyle/>
                    <a:p>
                      <a:r>
                        <a:rPr lang="en-GB" sz="2000" noProof="0" dirty="0">
                          <a:latin typeface="Cambria" panose="02040503050406030204" pitchFamily="18" charset="0"/>
                          <a:ea typeface="Cambria" panose="02040503050406030204" pitchFamily="18" charset="0"/>
                        </a:rPr>
                        <a:t>National Council</a:t>
                      </a:r>
                      <a:r>
                        <a:rPr lang="en-GB" sz="2000" baseline="0" noProof="0" dirty="0">
                          <a:latin typeface="Cambria" panose="02040503050406030204" pitchFamily="18" charset="0"/>
                          <a:ea typeface="Cambria" panose="02040503050406030204" pitchFamily="18" charset="0"/>
                        </a:rPr>
                        <a:t> for Higher Education (NCHE)</a:t>
                      </a:r>
                      <a:endParaRPr lang="en-GB" sz="2000" noProof="0" dirty="0">
                        <a:latin typeface="Cambria" panose="02040503050406030204" pitchFamily="18" charset="0"/>
                        <a:ea typeface="Cambria" panose="02040503050406030204" pitchFamily="18" charset="0"/>
                      </a:endParaRPr>
                    </a:p>
                  </a:txBody>
                  <a:tcPr marL="91618" marR="91618" marT="45726" marB="45726" anchor="ctr"/>
                </a:tc>
                <a:tc>
                  <a:txBody>
                    <a:bodyPr/>
                    <a:lstStyle/>
                    <a:p>
                      <a:r>
                        <a:rPr lang="en-GB" sz="2000" noProof="0" dirty="0">
                          <a:latin typeface="Cambria" panose="02040503050406030204" pitchFamily="18" charset="0"/>
                          <a:ea typeface="Cambria" panose="02040503050406030204" pitchFamily="18" charset="0"/>
                        </a:rPr>
                        <a:t>National Entity for Accreditation and Quality</a:t>
                      </a:r>
                      <a:r>
                        <a:rPr lang="en-GB" sz="2000" baseline="0" noProof="0" dirty="0">
                          <a:latin typeface="Cambria" panose="02040503050406030204" pitchFamily="18" charset="0"/>
                          <a:ea typeface="Cambria" panose="02040503050406030204" pitchFamily="18" charset="0"/>
                        </a:rPr>
                        <a:t> Assurance in Higher Education (NEAQA)</a:t>
                      </a:r>
                      <a:endParaRPr lang="en-GB" sz="2000" noProof="0" dirty="0">
                        <a:latin typeface="Cambria" panose="02040503050406030204" pitchFamily="18" charset="0"/>
                        <a:ea typeface="Cambria" panose="02040503050406030204" pitchFamily="18" charset="0"/>
                      </a:endParaRPr>
                    </a:p>
                  </a:txBody>
                  <a:tcPr marL="91618" marR="91618" marT="45726" marB="45726" anchor="ctr"/>
                </a:tc>
                <a:extLst>
                  <a:ext uri="{0D108BD9-81ED-4DB2-BD59-A6C34878D82A}">
                    <a16:rowId xmlns:a16="http://schemas.microsoft.com/office/drawing/2014/main" val="10002"/>
                  </a:ext>
                </a:extLst>
              </a:tr>
              <a:tr h="810805">
                <a:tc vMerge="1">
                  <a:txBody>
                    <a:bodyPr/>
                    <a:lstStyle/>
                    <a:p>
                      <a:endParaRPr lang="en-US" sz="2000" dirty="0"/>
                    </a:p>
                  </a:txBody>
                  <a:tcPr/>
                </a:tc>
                <a:tc>
                  <a:txBody>
                    <a:bodyPr/>
                    <a:lstStyle/>
                    <a:p>
                      <a:r>
                        <a:rPr lang="en-GB" sz="2000" noProof="0">
                          <a:latin typeface="Cambria" panose="02040503050406030204" pitchFamily="18" charset="0"/>
                          <a:ea typeface="Cambria" panose="02040503050406030204" pitchFamily="18" charset="0"/>
                        </a:rPr>
                        <a:t>National</a:t>
                      </a:r>
                      <a:r>
                        <a:rPr lang="en-GB" sz="2000" baseline="0" noProof="0">
                          <a:latin typeface="Cambria" panose="02040503050406030204" pitchFamily="18" charset="0"/>
                          <a:ea typeface="Cambria" panose="02040503050406030204" pitchFamily="18" charset="0"/>
                        </a:rPr>
                        <a:t> Education Council (NEC)</a:t>
                      </a:r>
                      <a:endParaRPr lang="en-GB" sz="2000" noProof="0">
                        <a:latin typeface="Cambria" panose="02040503050406030204" pitchFamily="18" charset="0"/>
                        <a:ea typeface="Cambria" panose="02040503050406030204" pitchFamily="18" charset="0"/>
                      </a:endParaRPr>
                    </a:p>
                  </a:txBody>
                  <a:tcPr marL="91618" marR="91618" marT="45726" marB="45726" anchor="ctr"/>
                </a:tc>
                <a:tc>
                  <a:txBody>
                    <a:bodyPr/>
                    <a:lstStyle/>
                    <a:p>
                      <a:r>
                        <a:rPr lang="en-GB" sz="2000" noProof="0" dirty="0">
                          <a:latin typeface="Cambria" panose="02040503050406030204" pitchFamily="18" charset="0"/>
                          <a:ea typeface="Cambria" panose="02040503050406030204" pitchFamily="18" charset="0"/>
                        </a:rPr>
                        <a:t>Institute for</a:t>
                      </a:r>
                      <a:r>
                        <a:rPr lang="en-GB" sz="2000" baseline="0" noProof="0" dirty="0">
                          <a:latin typeface="Cambria" panose="02040503050406030204" pitchFamily="18" charset="0"/>
                          <a:ea typeface="Cambria" panose="02040503050406030204" pitchFamily="18" charset="0"/>
                        </a:rPr>
                        <a:t> the Improvement of Education (IIE)</a:t>
                      </a:r>
                      <a:endParaRPr lang="en-GB" sz="2000" noProof="0" dirty="0">
                        <a:latin typeface="Cambria" panose="02040503050406030204" pitchFamily="18" charset="0"/>
                        <a:ea typeface="Cambria" panose="02040503050406030204" pitchFamily="18" charset="0"/>
                      </a:endParaRPr>
                    </a:p>
                  </a:txBody>
                  <a:tcPr marL="91618" marR="91618" marT="45726" marB="45726" anchor="ctr"/>
                </a:tc>
                <a:extLst>
                  <a:ext uri="{0D108BD9-81ED-4DB2-BD59-A6C34878D82A}">
                    <a16:rowId xmlns:a16="http://schemas.microsoft.com/office/drawing/2014/main" val="10003"/>
                  </a:ext>
                </a:extLst>
              </a:tr>
              <a:tr h="1025328">
                <a:tc vMerge="1">
                  <a:txBody>
                    <a:bodyPr/>
                    <a:lstStyle/>
                    <a:p>
                      <a:endParaRPr lang="en-US" sz="2000" dirty="0"/>
                    </a:p>
                  </a:txBody>
                  <a:tcPr/>
                </a:tc>
                <a:tc>
                  <a:txBody>
                    <a:bodyPr/>
                    <a:lstStyle/>
                    <a:p>
                      <a:r>
                        <a:rPr lang="en-GB" sz="2000" noProof="0" dirty="0">
                          <a:latin typeface="Cambria" panose="02040503050406030204" pitchFamily="18" charset="0"/>
                          <a:ea typeface="Cambria" panose="02040503050406030204" pitchFamily="18" charset="0"/>
                        </a:rPr>
                        <a:t>Council for Vocational Education and Adult Education (CVETAE)</a:t>
                      </a:r>
                    </a:p>
                  </a:txBody>
                  <a:tcPr marL="91618" marR="91618" marT="45726" marB="4572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a:latin typeface="Cambria" panose="02040503050406030204" pitchFamily="18" charset="0"/>
                          <a:ea typeface="Cambria" panose="02040503050406030204" pitchFamily="18" charset="0"/>
                        </a:rPr>
                        <a:t>Instutute for</a:t>
                      </a:r>
                      <a:r>
                        <a:rPr lang="en-GB" sz="2000" baseline="0" noProof="0">
                          <a:latin typeface="Cambria" panose="02040503050406030204" pitchFamily="18" charset="0"/>
                          <a:ea typeface="Cambria" panose="02040503050406030204" pitchFamily="18" charset="0"/>
                        </a:rPr>
                        <a:t> Education Quality and Evaluation (IEQE)</a:t>
                      </a:r>
                      <a:endParaRPr lang="en-GB" sz="2000" noProof="0">
                        <a:latin typeface="Cambria" panose="02040503050406030204" pitchFamily="18" charset="0"/>
                        <a:ea typeface="Cambria" panose="02040503050406030204" pitchFamily="18" charset="0"/>
                      </a:endParaRPr>
                    </a:p>
                  </a:txBody>
                  <a:tcPr marL="91618" marR="91618" marT="45726" marB="45726" anchor="ctr"/>
                </a:tc>
                <a:extLst>
                  <a:ext uri="{0D108BD9-81ED-4DB2-BD59-A6C34878D82A}">
                    <a16:rowId xmlns:a16="http://schemas.microsoft.com/office/drawing/2014/main" val="10004"/>
                  </a:ext>
                </a:extLst>
              </a:tr>
              <a:tr h="714588">
                <a:tc vMerge="1">
                  <a:txBody>
                    <a:bodyPr/>
                    <a:lstStyle/>
                    <a:p>
                      <a:endParaRPr lang="en-US" sz="2000" dirty="0"/>
                    </a:p>
                  </a:txBody>
                  <a:tcPr/>
                </a:tc>
                <a:tc>
                  <a:txBody>
                    <a:bodyPr/>
                    <a:lstStyle/>
                    <a:p>
                      <a:r>
                        <a:rPr lang="en-GB" sz="2000" noProof="0">
                          <a:latin typeface="Cambria" panose="02040503050406030204" pitchFamily="18" charset="0"/>
                          <a:ea typeface="Cambria" panose="02040503050406030204" pitchFamily="18" charset="0"/>
                        </a:rPr>
                        <a:t>12 Sector Skills</a:t>
                      </a:r>
                      <a:r>
                        <a:rPr lang="en-GB" sz="2000" baseline="0" noProof="0">
                          <a:latin typeface="Cambria" panose="02040503050406030204" pitchFamily="18" charset="0"/>
                          <a:ea typeface="Cambria" panose="02040503050406030204" pitchFamily="18" charset="0"/>
                        </a:rPr>
                        <a:t>  Councils (SSC)</a:t>
                      </a:r>
                      <a:endParaRPr lang="en-GB" sz="2000" noProof="0">
                        <a:latin typeface="Cambria" panose="02040503050406030204" pitchFamily="18" charset="0"/>
                        <a:ea typeface="Cambria" panose="02040503050406030204" pitchFamily="18" charset="0"/>
                      </a:endParaRPr>
                    </a:p>
                  </a:txBody>
                  <a:tcPr marL="91618" marR="91618" marT="45726" marB="45726" anchor="ctr"/>
                </a:tc>
                <a:tc>
                  <a:txBody>
                    <a:bodyPr/>
                    <a:lstStyle/>
                    <a:p>
                      <a:endParaRPr lang="en-GB" sz="2000" noProof="0" dirty="0">
                        <a:latin typeface="Cambria" panose="02040503050406030204" pitchFamily="18" charset="0"/>
                        <a:ea typeface="Cambria" panose="02040503050406030204" pitchFamily="18" charset="0"/>
                      </a:endParaRPr>
                    </a:p>
                  </a:txBody>
                  <a:tcPr marL="91618" marR="91618" marT="45726" marB="45726" anchor="ctr"/>
                </a:tc>
                <a:extLst>
                  <a:ext uri="{0D108BD9-81ED-4DB2-BD59-A6C34878D82A}">
                    <a16:rowId xmlns:a16="http://schemas.microsoft.com/office/drawing/2014/main" val="10005"/>
                  </a:ext>
                </a:extLst>
              </a:tr>
            </a:tbl>
          </a:graphicData>
        </a:graphic>
      </p:graphicFrame>
    </p:spTree>
  </p:cSld>
  <p:clrMapOvr>
    <a:masterClrMapping/>
  </p:clrMapOvr>
  <p:transition spd="slow" advTm="7132"/>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CCC2F85-4D7E-48B2-B38A-F2B059BBD058}"/>
              </a:ext>
            </a:extLst>
          </p:cNvPr>
          <p:cNvSpPr>
            <a:spLocks noGrp="1"/>
          </p:cNvSpPr>
          <p:nvPr>
            <p:ph type="title"/>
          </p:nvPr>
        </p:nvSpPr>
        <p:spPr>
          <a:xfrm>
            <a:off x="838200" y="365125"/>
            <a:ext cx="10515600" cy="665163"/>
          </a:xfrm>
        </p:spPr>
        <p:txBody>
          <a:bodyPr/>
          <a:lstStyle/>
          <a:p>
            <a:r>
              <a:rPr lang="sr-Latn-RS" altLang="en-US" dirty="0">
                <a:ea typeface="MS PGothic" panose="020B0600070205080204" pitchFamily="34" charset="-128"/>
              </a:rPr>
              <a:t>Legal </a:t>
            </a:r>
            <a:r>
              <a:rPr lang="sr-Latn-RS" altLang="en-US" dirty="0" err="1">
                <a:ea typeface="MS PGothic" panose="020B0600070205080204" pitchFamily="34" charset="-128"/>
              </a:rPr>
              <a:t>framework</a:t>
            </a:r>
            <a:r>
              <a:rPr lang="sr-Latn-RS" altLang="en-US" dirty="0">
                <a:ea typeface="MS PGothic" panose="020B0600070205080204" pitchFamily="34" charset="-128"/>
              </a:rPr>
              <a:t> </a:t>
            </a:r>
            <a:r>
              <a:rPr lang="sr-Latn-RS" altLang="en-US" dirty="0" err="1">
                <a:ea typeface="MS PGothic" panose="020B0600070205080204" pitchFamily="34" charset="-128"/>
              </a:rPr>
              <a:t>of</a:t>
            </a:r>
            <a:r>
              <a:rPr lang="sr-Latn-RS" altLang="en-US" dirty="0">
                <a:ea typeface="MS PGothic" panose="020B0600070205080204" pitchFamily="34" charset="-128"/>
              </a:rPr>
              <a:t> </a:t>
            </a:r>
            <a:r>
              <a:rPr lang="sr-Latn-RS" altLang="en-US" dirty="0" err="1">
                <a:ea typeface="MS PGothic" panose="020B0600070205080204" pitchFamily="34" charset="-128"/>
              </a:rPr>
              <a:t>the</a:t>
            </a:r>
            <a:r>
              <a:rPr lang="sr-Latn-RS" altLang="en-US" dirty="0">
                <a:ea typeface="MS PGothic" panose="020B0600070205080204" pitchFamily="34" charset="-128"/>
              </a:rPr>
              <a:t> </a:t>
            </a:r>
            <a:r>
              <a:rPr lang="sr-Latn-RS" altLang="en-US" dirty="0" err="1">
                <a:ea typeface="MS PGothic" panose="020B0600070205080204" pitchFamily="34" charset="-128"/>
              </a:rPr>
              <a:t>education</a:t>
            </a:r>
            <a:r>
              <a:rPr lang="sr-Latn-RS" altLang="en-US" dirty="0">
                <a:ea typeface="MS PGothic" panose="020B0600070205080204" pitchFamily="34" charset="-128"/>
              </a:rPr>
              <a:t> </a:t>
            </a:r>
            <a:r>
              <a:rPr lang="sr-Latn-RS" altLang="en-US" dirty="0" err="1">
                <a:ea typeface="MS PGothic" panose="020B0600070205080204" pitchFamily="34" charset="-128"/>
              </a:rPr>
              <a:t>system</a:t>
            </a:r>
            <a:endParaRPr lang="en-GB" altLang="en-US" dirty="0">
              <a:ea typeface="MS PGothic" panose="020B0600070205080204" pitchFamily="34" charset="-128"/>
            </a:endParaRPr>
          </a:p>
        </p:txBody>
      </p:sp>
      <p:sp>
        <p:nvSpPr>
          <p:cNvPr id="3" name="Content Placeholder 2">
            <a:extLst>
              <a:ext uri="{FF2B5EF4-FFF2-40B4-BE49-F238E27FC236}">
                <a16:creationId xmlns:a16="http://schemas.microsoft.com/office/drawing/2014/main" id="{08811FEC-4E22-4FF0-94D4-D8DB9AB85FC5}"/>
              </a:ext>
            </a:extLst>
          </p:cNvPr>
          <p:cNvSpPr>
            <a:spLocks noGrp="1"/>
          </p:cNvSpPr>
          <p:nvPr>
            <p:ph idx="1"/>
          </p:nvPr>
        </p:nvSpPr>
        <p:spPr>
          <a:xfrm>
            <a:off x="695739" y="5931409"/>
            <a:ext cx="10658061" cy="665163"/>
          </a:xfrm>
          <a:solidFill>
            <a:schemeClr val="accent5">
              <a:lumMod val="75000"/>
            </a:schemeClr>
          </a:solidFill>
          <a:ln>
            <a:noFill/>
          </a:ln>
        </p:spPr>
        <p:txBody>
          <a:bodyPr anchor="b"/>
          <a:lstStyle/>
          <a:p>
            <a:pPr marL="0" indent="0" algn="ctr">
              <a:buNone/>
              <a:defRPr/>
            </a:pPr>
            <a:r>
              <a:rPr lang="en-US" altLang="en-US" sz="2000" b="1" dirty="0">
                <a:solidFill>
                  <a:schemeClr val="bg1"/>
                </a:solidFill>
                <a:ea typeface="MS PGothic" panose="020B0600070205080204" pitchFamily="34" charset="-128"/>
              </a:rPr>
              <a:t>Law on National Qualifications Framework of the Republic of Serbia </a:t>
            </a:r>
          </a:p>
          <a:p>
            <a:pPr marL="0" indent="0" algn="ctr">
              <a:buNone/>
              <a:defRPr/>
            </a:pPr>
            <a:r>
              <a:rPr lang="en-US" altLang="en-US" sz="1200" dirty="0">
                <a:solidFill>
                  <a:schemeClr val="bg1"/>
                </a:solidFill>
                <a:ea typeface="MS PGothic" panose="020B0600070205080204" pitchFamily="34" charset="-128"/>
              </a:rPr>
              <a:t>(„Official Gazette RS“, no. 27/18)</a:t>
            </a:r>
            <a:endParaRPr lang="sr-Latn-RS" altLang="en-US" sz="1200" dirty="0">
              <a:solidFill>
                <a:schemeClr val="bg1"/>
              </a:solidFill>
              <a:ea typeface="MS PGothic" panose="020B0600070205080204" pitchFamily="34" charset="-128"/>
            </a:endParaRPr>
          </a:p>
        </p:txBody>
      </p:sp>
      <p:grpSp>
        <p:nvGrpSpPr>
          <p:cNvPr id="7" name="Group 6">
            <a:extLst>
              <a:ext uri="{FF2B5EF4-FFF2-40B4-BE49-F238E27FC236}">
                <a16:creationId xmlns:a16="http://schemas.microsoft.com/office/drawing/2014/main" id="{143625D3-154E-4562-B511-60476F48F144}"/>
              </a:ext>
            </a:extLst>
          </p:cNvPr>
          <p:cNvGrpSpPr/>
          <p:nvPr/>
        </p:nvGrpSpPr>
        <p:grpSpPr>
          <a:xfrm>
            <a:off x="6322242" y="1053856"/>
            <a:ext cx="4933362" cy="4830418"/>
            <a:chOff x="6322242" y="1053856"/>
            <a:chExt cx="4933362" cy="4830418"/>
          </a:xfrm>
        </p:grpSpPr>
        <p:sp>
          <p:nvSpPr>
            <p:cNvPr id="5" name="Rectangle 4">
              <a:extLst>
                <a:ext uri="{FF2B5EF4-FFF2-40B4-BE49-F238E27FC236}">
                  <a16:creationId xmlns:a16="http://schemas.microsoft.com/office/drawing/2014/main" id="{829C189B-22E5-4FFC-9F6A-B7FE6BE90FFD}"/>
                </a:ext>
              </a:extLst>
            </p:cNvPr>
            <p:cNvSpPr/>
            <p:nvPr/>
          </p:nvSpPr>
          <p:spPr>
            <a:xfrm>
              <a:off x="6564198" y="1662456"/>
              <a:ext cx="4440025" cy="362736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182563" indent="-18256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lvl="0" indent="0"/>
              <a:r>
                <a:rPr lang="sr-Latn-RS" altLang="en-US" sz="1600" b="1" dirty="0" err="1">
                  <a:solidFill>
                    <a:srgbClr val="203864"/>
                  </a:solidFill>
                  <a:latin typeface="Cambria" panose="02040503050406030204" pitchFamily="18" charset="0"/>
                  <a:ea typeface="+mn-ea"/>
                </a:rPr>
                <a:t>Law</a:t>
              </a:r>
              <a:r>
                <a:rPr lang="sr-Latn-RS" altLang="en-US" sz="1600" b="1" dirty="0">
                  <a:solidFill>
                    <a:srgbClr val="203864"/>
                  </a:solidFill>
                  <a:latin typeface="Cambria" panose="02040503050406030204" pitchFamily="18" charset="0"/>
                  <a:ea typeface="+mn-ea"/>
                </a:rPr>
                <a:t> on </a:t>
              </a:r>
              <a:r>
                <a:rPr lang="sr-Latn-RS" altLang="en-US" sz="1600" b="1" dirty="0" err="1">
                  <a:solidFill>
                    <a:srgbClr val="203864"/>
                  </a:solidFill>
                  <a:latin typeface="Cambria" panose="02040503050406030204" pitchFamily="18" charset="0"/>
                  <a:ea typeface="+mn-ea"/>
                </a:rPr>
                <a:t>Higher</a:t>
              </a:r>
              <a:r>
                <a:rPr lang="sr-Latn-RS" altLang="en-US" sz="1600" b="1" dirty="0">
                  <a:solidFill>
                    <a:srgbClr val="203864"/>
                  </a:solidFill>
                  <a:latin typeface="Cambria" panose="02040503050406030204" pitchFamily="18" charset="0"/>
                  <a:ea typeface="+mn-ea"/>
                </a:rPr>
                <a:t> </a:t>
              </a:r>
              <a:r>
                <a:rPr lang="sr-Latn-RS" altLang="en-US" sz="1600" b="1" dirty="0" err="1">
                  <a:solidFill>
                    <a:srgbClr val="203864"/>
                  </a:solidFill>
                  <a:latin typeface="Cambria" panose="02040503050406030204" pitchFamily="18" charset="0"/>
                  <a:ea typeface="+mn-ea"/>
                </a:rPr>
                <a:t>Education</a:t>
              </a:r>
              <a:endParaRPr lang="en-US" altLang="en-US" sz="1600" b="1" dirty="0">
                <a:solidFill>
                  <a:srgbClr val="203864"/>
                </a:solidFill>
                <a:latin typeface="Cambria" panose="02040503050406030204" pitchFamily="18" charset="0"/>
                <a:ea typeface="+mn-ea"/>
              </a:endParaRPr>
            </a:p>
            <a:p>
              <a:pPr marL="0" lvl="0" indent="0">
                <a:spcAft>
                  <a:spcPts val="1200"/>
                </a:spcAft>
              </a:pPr>
              <a:r>
                <a:rPr lang="sr-Latn-RS" altLang="en-US" sz="1100" dirty="0">
                  <a:solidFill>
                    <a:srgbClr val="203864"/>
                  </a:solidFill>
                  <a:latin typeface="Cambria" panose="02040503050406030204" pitchFamily="18" charset="0"/>
                  <a:ea typeface="+mn-ea"/>
                </a:rPr>
                <a:t>(„</a:t>
              </a:r>
              <a:r>
                <a:rPr lang="sr-Latn-RS" altLang="en-US" sz="1100" dirty="0" err="1">
                  <a:solidFill>
                    <a:srgbClr val="203864"/>
                  </a:solidFill>
                  <a:latin typeface="Cambria" panose="02040503050406030204" pitchFamily="18" charset="0"/>
                  <a:ea typeface="+mn-ea"/>
                </a:rPr>
                <a:t>Official</a:t>
              </a:r>
              <a:r>
                <a:rPr lang="sr-Latn-RS" altLang="en-US" sz="1100" dirty="0">
                  <a:solidFill>
                    <a:srgbClr val="203864"/>
                  </a:solidFill>
                  <a:latin typeface="Cambria" panose="02040503050406030204" pitchFamily="18" charset="0"/>
                  <a:ea typeface="+mn-ea"/>
                </a:rPr>
                <a:t> </a:t>
              </a:r>
              <a:r>
                <a:rPr lang="sr-Latn-RS" altLang="en-US" sz="1100" dirty="0" err="1">
                  <a:solidFill>
                    <a:srgbClr val="203864"/>
                  </a:solidFill>
                  <a:latin typeface="Cambria" panose="02040503050406030204" pitchFamily="18" charset="0"/>
                  <a:ea typeface="+mn-ea"/>
                </a:rPr>
                <a:t>Gazette</a:t>
              </a:r>
              <a:r>
                <a:rPr lang="sr-Latn-RS" altLang="en-US" sz="1100" dirty="0">
                  <a:solidFill>
                    <a:srgbClr val="203864"/>
                  </a:solidFill>
                  <a:latin typeface="Cambria" panose="02040503050406030204" pitchFamily="18" charset="0"/>
                  <a:ea typeface="+mn-ea"/>
                </a:rPr>
                <a:t> RS“, no. 88/17, 27/18 - </a:t>
              </a:r>
              <a:r>
                <a:rPr lang="sr-Latn-RS" altLang="en-US" sz="1100" dirty="0" err="1">
                  <a:solidFill>
                    <a:srgbClr val="203864"/>
                  </a:solidFill>
                  <a:latin typeface="Cambria" panose="02040503050406030204" pitchFamily="18" charset="0"/>
                  <a:ea typeface="+mn-ea"/>
                </a:rPr>
                <a:t>other</a:t>
              </a:r>
              <a:r>
                <a:rPr lang="sr-Latn-RS" altLang="en-US" sz="1100" dirty="0">
                  <a:solidFill>
                    <a:srgbClr val="203864"/>
                  </a:solidFill>
                  <a:latin typeface="Cambria" panose="02040503050406030204" pitchFamily="18" charset="0"/>
                  <a:ea typeface="+mn-ea"/>
                </a:rPr>
                <a:t> </a:t>
              </a:r>
              <a:r>
                <a:rPr lang="sr-Latn-RS" altLang="en-US" sz="1100" dirty="0" err="1">
                  <a:solidFill>
                    <a:srgbClr val="203864"/>
                  </a:solidFill>
                  <a:latin typeface="Cambria" panose="02040503050406030204" pitchFamily="18" charset="0"/>
                  <a:ea typeface="+mn-ea"/>
                </a:rPr>
                <a:t>law</a:t>
              </a:r>
              <a:r>
                <a:rPr lang="sr-Latn-RS" altLang="en-US" sz="1100" dirty="0">
                  <a:solidFill>
                    <a:srgbClr val="203864"/>
                  </a:solidFill>
                  <a:latin typeface="Cambria" panose="02040503050406030204" pitchFamily="18" charset="0"/>
                  <a:ea typeface="+mn-ea"/>
                </a:rPr>
                <a:t>, 73/18 i 67/19)</a:t>
              </a:r>
            </a:p>
            <a:p>
              <a:pPr marL="0" lvl="0" indent="0"/>
              <a:r>
                <a:rPr lang="sr-Latn-RS" altLang="en-US" sz="1600" b="1" dirty="0" err="1">
                  <a:solidFill>
                    <a:srgbClr val="203864"/>
                  </a:solidFill>
                  <a:latin typeface="Cambria" panose="02040503050406030204" pitchFamily="18" charset="0"/>
                  <a:ea typeface="+mn-ea"/>
                </a:rPr>
                <a:t>Law</a:t>
              </a:r>
              <a:r>
                <a:rPr lang="sr-Latn-RS" altLang="en-US" sz="1600" b="1" dirty="0">
                  <a:solidFill>
                    <a:srgbClr val="203864"/>
                  </a:solidFill>
                  <a:latin typeface="Cambria" panose="02040503050406030204" pitchFamily="18" charset="0"/>
                  <a:ea typeface="+mn-ea"/>
                </a:rPr>
                <a:t> on </a:t>
              </a:r>
              <a:r>
                <a:rPr lang="sr-Latn-RS" altLang="en-US" sz="1600" b="1" dirty="0" err="1">
                  <a:solidFill>
                    <a:srgbClr val="203864"/>
                  </a:solidFill>
                  <a:latin typeface="Cambria" panose="02040503050406030204" pitchFamily="18" charset="0"/>
                  <a:ea typeface="+mn-ea"/>
                </a:rPr>
                <a:t>the</a:t>
              </a:r>
              <a:r>
                <a:rPr lang="sr-Latn-RS" altLang="en-US" sz="1600" b="1" dirty="0">
                  <a:solidFill>
                    <a:srgbClr val="203864"/>
                  </a:solidFill>
                  <a:latin typeface="Cambria" panose="02040503050406030204" pitchFamily="18" charset="0"/>
                  <a:ea typeface="+mn-ea"/>
                </a:rPr>
                <a:t> Dual Model </a:t>
              </a:r>
              <a:r>
                <a:rPr lang="sr-Latn-RS" altLang="en-US" sz="1600" b="1" dirty="0" err="1">
                  <a:solidFill>
                    <a:srgbClr val="203864"/>
                  </a:solidFill>
                  <a:latin typeface="Cambria" panose="02040503050406030204" pitchFamily="18" charset="0"/>
                  <a:ea typeface="+mn-ea"/>
                </a:rPr>
                <a:t>of</a:t>
              </a:r>
              <a:r>
                <a:rPr lang="sr-Latn-RS" altLang="en-US" sz="1600" b="1" dirty="0">
                  <a:solidFill>
                    <a:srgbClr val="203864"/>
                  </a:solidFill>
                  <a:latin typeface="Cambria" panose="02040503050406030204" pitchFamily="18" charset="0"/>
                  <a:ea typeface="+mn-ea"/>
                </a:rPr>
                <a:t> </a:t>
              </a:r>
              <a:r>
                <a:rPr lang="sr-Latn-RS" altLang="en-US" sz="1600" b="1" dirty="0" err="1">
                  <a:solidFill>
                    <a:srgbClr val="203864"/>
                  </a:solidFill>
                  <a:latin typeface="Cambria" panose="02040503050406030204" pitchFamily="18" charset="0"/>
                  <a:ea typeface="+mn-ea"/>
                </a:rPr>
                <a:t>Studies</a:t>
              </a:r>
              <a:r>
                <a:rPr lang="sr-Latn-RS" altLang="en-US" sz="1600" b="1" dirty="0">
                  <a:solidFill>
                    <a:srgbClr val="203864"/>
                  </a:solidFill>
                  <a:latin typeface="Cambria" panose="02040503050406030204" pitchFamily="18" charset="0"/>
                  <a:ea typeface="+mn-ea"/>
                </a:rPr>
                <a:t> in </a:t>
              </a:r>
              <a:r>
                <a:rPr lang="sr-Latn-RS" altLang="en-US" sz="1600" b="1" dirty="0" err="1">
                  <a:solidFill>
                    <a:srgbClr val="203864"/>
                  </a:solidFill>
                  <a:latin typeface="Cambria" panose="02040503050406030204" pitchFamily="18" charset="0"/>
                  <a:ea typeface="+mn-ea"/>
                </a:rPr>
                <a:t>Higher</a:t>
              </a:r>
              <a:r>
                <a:rPr lang="sr-Latn-RS" altLang="en-US" sz="1600" b="1" dirty="0">
                  <a:solidFill>
                    <a:srgbClr val="203864"/>
                  </a:solidFill>
                  <a:latin typeface="Cambria" panose="02040503050406030204" pitchFamily="18" charset="0"/>
                  <a:ea typeface="+mn-ea"/>
                </a:rPr>
                <a:t> </a:t>
              </a:r>
              <a:r>
                <a:rPr lang="sr-Latn-RS" altLang="en-US" sz="1600" b="1" dirty="0" err="1">
                  <a:solidFill>
                    <a:srgbClr val="203864"/>
                  </a:solidFill>
                  <a:latin typeface="Cambria" panose="02040503050406030204" pitchFamily="18" charset="0"/>
                  <a:ea typeface="+mn-ea"/>
                </a:rPr>
                <a:t>Education</a:t>
              </a:r>
              <a:endParaRPr lang="en-US" altLang="en-US" sz="1600" b="1" dirty="0">
                <a:solidFill>
                  <a:srgbClr val="203864"/>
                </a:solidFill>
                <a:latin typeface="Cambria" panose="02040503050406030204" pitchFamily="18" charset="0"/>
                <a:ea typeface="+mn-ea"/>
              </a:endParaRPr>
            </a:p>
            <a:p>
              <a:pPr marL="0" lvl="0" indent="0">
                <a:spcAft>
                  <a:spcPts val="1200"/>
                </a:spcAft>
              </a:pPr>
              <a:r>
                <a:rPr lang="sr-Latn-RS" altLang="en-US" sz="1100" dirty="0">
                  <a:solidFill>
                    <a:srgbClr val="203864"/>
                  </a:solidFill>
                  <a:latin typeface="Cambria" panose="02040503050406030204" pitchFamily="18" charset="0"/>
                  <a:ea typeface="+mn-ea"/>
                </a:rPr>
                <a:t>(„</a:t>
              </a:r>
              <a:r>
                <a:rPr lang="sr-Latn-RS" altLang="en-US" sz="1100" dirty="0" err="1">
                  <a:solidFill>
                    <a:srgbClr val="203864"/>
                  </a:solidFill>
                  <a:latin typeface="Cambria" panose="02040503050406030204" pitchFamily="18" charset="0"/>
                  <a:ea typeface="+mn-ea"/>
                </a:rPr>
                <a:t>Official</a:t>
              </a:r>
              <a:r>
                <a:rPr lang="sr-Latn-RS" altLang="en-US" sz="1100" dirty="0">
                  <a:solidFill>
                    <a:srgbClr val="203864"/>
                  </a:solidFill>
                  <a:latin typeface="Cambria" panose="02040503050406030204" pitchFamily="18" charset="0"/>
                  <a:ea typeface="+mn-ea"/>
                </a:rPr>
                <a:t> </a:t>
              </a:r>
              <a:r>
                <a:rPr lang="sr-Latn-RS" altLang="en-US" sz="1100" dirty="0" err="1">
                  <a:solidFill>
                    <a:srgbClr val="203864"/>
                  </a:solidFill>
                  <a:latin typeface="Cambria" panose="02040503050406030204" pitchFamily="18" charset="0"/>
                  <a:ea typeface="+mn-ea"/>
                </a:rPr>
                <a:t>Gazette</a:t>
              </a:r>
              <a:r>
                <a:rPr lang="sr-Latn-RS" altLang="en-US" sz="1100" dirty="0">
                  <a:solidFill>
                    <a:srgbClr val="203864"/>
                  </a:solidFill>
                  <a:latin typeface="Cambria" panose="02040503050406030204" pitchFamily="18" charset="0"/>
                  <a:ea typeface="+mn-ea"/>
                </a:rPr>
                <a:t> RS“, no. 66/19)</a:t>
              </a:r>
            </a:p>
          </p:txBody>
        </p:sp>
        <p:sp>
          <p:nvSpPr>
            <p:cNvPr id="6" name="Rectangle 5">
              <a:extLst>
                <a:ext uri="{FF2B5EF4-FFF2-40B4-BE49-F238E27FC236}">
                  <a16:creationId xmlns:a16="http://schemas.microsoft.com/office/drawing/2014/main" id="{8C49A7E6-0C52-4FD1-9D51-C360751916E2}"/>
                </a:ext>
              </a:extLst>
            </p:cNvPr>
            <p:cNvSpPr/>
            <p:nvPr/>
          </p:nvSpPr>
          <p:spPr>
            <a:xfrm>
              <a:off x="6429080" y="1357461"/>
              <a:ext cx="4691406" cy="2625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3C362BA-1924-47D3-8B54-0D581362B94F}"/>
                </a:ext>
              </a:extLst>
            </p:cNvPr>
            <p:cNvSpPr/>
            <p:nvPr/>
          </p:nvSpPr>
          <p:spPr>
            <a:xfrm>
              <a:off x="6429079" y="5315058"/>
              <a:ext cx="4691407" cy="2625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2A09950-3349-40EB-9208-1AB2F2E37008}"/>
                </a:ext>
              </a:extLst>
            </p:cNvPr>
            <p:cNvSpPr/>
            <p:nvPr/>
          </p:nvSpPr>
          <p:spPr>
            <a:xfrm>
              <a:off x="6322242" y="5621711"/>
              <a:ext cx="4933362" cy="2625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E1B63DF-2667-4D6E-989A-74491268F58C}"/>
                </a:ext>
              </a:extLst>
            </p:cNvPr>
            <p:cNvSpPr/>
            <p:nvPr/>
          </p:nvSpPr>
          <p:spPr>
            <a:xfrm>
              <a:off x="6322242" y="1053856"/>
              <a:ext cx="4933362" cy="2625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a:extLst>
              <a:ext uri="{FF2B5EF4-FFF2-40B4-BE49-F238E27FC236}">
                <a16:creationId xmlns:a16="http://schemas.microsoft.com/office/drawing/2014/main" id="{1ACA7721-A4D1-4C52-8E7F-93075182FE4F}"/>
              </a:ext>
            </a:extLst>
          </p:cNvPr>
          <p:cNvGrpSpPr/>
          <p:nvPr/>
        </p:nvGrpSpPr>
        <p:grpSpPr>
          <a:xfrm>
            <a:off x="838200" y="1053856"/>
            <a:ext cx="5059836" cy="4830418"/>
            <a:chOff x="838200" y="1053856"/>
            <a:chExt cx="5059836" cy="4830418"/>
          </a:xfrm>
        </p:grpSpPr>
        <p:sp>
          <p:nvSpPr>
            <p:cNvPr id="4" name="Rectangle 3">
              <a:extLst>
                <a:ext uri="{FF2B5EF4-FFF2-40B4-BE49-F238E27FC236}">
                  <a16:creationId xmlns:a16="http://schemas.microsoft.com/office/drawing/2014/main" id="{3585E08F-7BF0-4DF0-9E8D-75A148047192}"/>
                </a:ext>
              </a:extLst>
            </p:cNvPr>
            <p:cNvSpPr/>
            <p:nvPr/>
          </p:nvSpPr>
          <p:spPr>
            <a:xfrm>
              <a:off x="1181492" y="1662457"/>
              <a:ext cx="4440025" cy="36415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anchor="ctr"/>
            <a:lstStyle>
              <a:lvl1pPr marL="265113" indent="-26511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lvl="0" indent="0"/>
              <a:r>
                <a:rPr lang="sr-Latn-RS" altLang="en-US" sz="1600" b="1" dirty="0" err="1">
                  <a:solidFill>
                    <a:srgbClr val="203864"/>
                  </a:solidFill>
                  <a:latin typeface="Cambria" panose="02040503050406030204" pitchFamily="18" charset="0"/>
                  <a:ea typeface="+mn-ea"/>
                </a:rPr>
                <a:t>Law</a:t>
              </a:r>
              <a:r>
                <a:rPr lang="sr-Latn-RS" altLang="en-US" sz="1600" b="1" dirty="0">
                  <a:solidFill>
                    <a:srgbClr val="203864"/>
                  </a:solidFill>
                  <a:latin typeface="Cambria" panose="02040503050406030204" pitchFamily="18" charset="0"/>
                  <a:ea typeface="+mn-ea"/>
                </a:rPr>
                <a:t> on </a:t>
              </a:r>
              <a:r>
                <a:rPr lang="sr-Latn-RS" altLang="en-US" sz="1600" b="1" dirty="0" err="1">
                  <a:solidFill>
                    <a:srgbClr val="203864"/>
                  </a:solidFill>
                  <a:latin typeface="Cambria" panose="02040503050406030204" pitchFamily="18" charset="0"/>
                  <a:ea typeface="+mn-ea"/>
                </a:rPr>
                <a:t>Foundations</a:t>
              </a:r>
              <a:r>
                <a:rPr lang="sr-Latn-RS" altLang="en-US" sz="1600" b="1" dirty="0">
                  <a:solidFill>
                    <a:srgbClr val="203864"/>
                  </a:solidFill>
                  <a:latin typeface="Cambria" panose="02040503050406030204" pitchFamily="18" charset="0"/>
                  <a:ea typeface="+mn-ea"/>
                </a:rPr>
                <a:t> </a:t>
              </a:r>
              <a:r>
                <a:rPr lang="sr-Latn-RS" altLang="en-US" sz="1600" b="1" dirty="0" err="1">
                  <a:solidFill>
                    <a:srgbClr val="203864"/>
                  </a:solidFill>
                  <a:latin typeface="Cambria" panose="02040503050406030204" pitchFamily="18" charset="0"/>
                  <a:ea typeface="+mn-ea"/>
                </a:rPr>
                <a:t>of</a:t>
              </a:r>
              <a:r>
                <a:rPr lang="sr-Latn-RS" altLang="en-US" sz="1600" b="1" dirty="0">
                  <a:solidFill>
                    <a:srgbClr val="203864"/>
                  </a:solidFill>
                  <a:latin typeface="Cambria" panose="02040503050406030204" pitchFamily="18" charset="0"/>
                  <a:ea typeface="+mn-ea"/>
                </a:rPr>
                <a:t> </a:t>
              </a:r>
              <a:r>
                <a:rPr lang="sr-Latn-RS" altLang="en-US" sz="1600" b="1" dirty="0" err="1">
                  <a:solidFill>
                    <a:srgbClr val="203864"/>
                  </a:solidFill>
                  <a:latin typeface="Cambria" panose="02040503050406030204" pitchFamily="18" charset="0"/>
                  <a:ea typeface="+mn-ea"/>
                </a:rPr>
                <a:t>the</a:t>
              </a:r>
              <a:r>
                <a:rPr lang="sr-Latn-RS" altLang="en-US" sz="1600" b="1" dirty="0">
                  <a:solidFill>
                    <a:srgbClr val="203864"/>
                  </a:solidFill>
                  <a:latin typeface="Cambria" panose="02040503050406030204" pitchFamily="18" charset="0"/>
                  <a:ea typeface="+mn-ea"/>
                </a:rPr>
                <a:t> </a:t>
              </a:r>
              <a:r>
                <a:rPr lang="sr-Latn-RS" altLang="en-US" sz="1600" b="1" dirty="0" err="1">
                  <a:solidFill>
                    <a:srgbClr val="203864"/>
                  </a:solidFill>
                  <a:latin typeface="Cambria" panose="02040503050406030204" pitchFamily="18" charset="0"/>
                  <a:ea typeface="+mn-ea"/>
                </a:rPr>
                <a:t>Education</a:t>
              </a:r>
              <a:r>
                <a:rPr lang="sr-Latn-RS" altLang="en-US" sz="1600" b="1" dirty="0">
                  <a:solidFill>
                    <a:srgbClr val="203864"/>
                  </a:solidFill>
                  <a:latin typeface="Cambria" panose="02040503050406030204" pitchFamily="18" charset="0"/>
                  <a:ea typeface="+mn-ea"/>
                </a:rPr>
                <a:t> </a:t>
              </a:r>
              <a:r>
                <a:rPr lang="sr-Latn-RS" altLang="en-US" sz="1600" b="1" dirty="0" err="1">
                  <a:solidFill>
                    <a:srgbClr val="203864"/>
                  </a:solidFill>
                  <a:latin typeface="Cambria" panose="02040503050406030204" pitchFamily="18" charset="0"/>
                  <a:ea typeface="+mn-ea"/>
                </a:rPr>
                <a:t>System</a:t>
              </a:r>
              <a:endParaRPr lang="sr-Latn-RS" altLang="en-US" sz="1600" b="1" dirty="0">
                <a:solidFill>
                  <a:srgbClr val="203864"/>
                </a:solidFill>
                <a:latin typeface="Cambria" panose="02040503050406030204" pitchFamily="18" charset="0"/>
                <a:ea typeface="+mn-ea"/>
              </a:endParaRPr>
            </a:p>
            <a:p>
              <a:pPr marL="0" lvl="0" indent="0">
                <a:spcAft>
                  <a:spcPts val="1200"/>
                </a:spcAft>
              </a:pPr>
              <a:r>
                <a:rPr lang="sr-Latn-RS" altLang="en-US" sz="1100" dirty="0">
                  <a:solidFill>
                    <a:srgbClr val="203864"/>
                  </a:solidFill>
                  <a:latin typeface="Cambria" panose="02040503050406030204" pitchFamily="18" charset="0"/>
                  <a:ea typeface="+mn-ea"/>
                </a:rPr>
                <a:t>(„</a:t>
              </a:r>
              <a:r>
                <a:rPr lang="sr-Latn-RS" altLang="en-US" sz="1100" dirty="0" err="1">
                  <a:solidFill>
                    <a:srgbClr val="203864"/>
                  </a:solidFill>
                  <a:latin typeface="Cambria" panose="02040503050406030204" pitchFamily="18" charset="0"/>
                  <a:ea typeface="+mn-ea"/>
                </a:rPr>
                <a:t>Official</a:t>
              </a:r>
              <a:r>
                <a:rPr lang="sr-Latn-RS" altLang="en-US" sz="1100" dirty="0">
                  <a:solidFill>
                    <a:srgbClr val="203864"/>
                  </a:solidFill>
                  <a:latin typeface="Cambria" panose="02040503050406030204" pitchFamily="18" charset="0"/>
                  <a:ea typeface="+mn-ea"/>
                </a:rPr>
                <a:t> </a:t>
              </a:r>
              <a:r>
                <a:rPr lang="sr-Latn-RS" altLang="en-US" sz="1100" dirty="0" err="1">
                  <a:solidFill>
                    <a:srgbClr val="203864"/>
                  </a:solidFill>
                  <a:latin typeface="Cambria" panose="02040503050406030204" pitchFamily="18" charset="0"/>
                  <a:ea typeface="+mn-ea"/>
                </a:rPr>
                <a:t>Gazette</a:t>
              </a:r>
              <a:r>
                <a:rPr lang="sr-Latn-RS" altLang="en-US" sz="1100" dirty="0">
                  <a:solidFill>
                    <a:srgbClr val="203864"/>
                  </a:solidFill>
                  <a:latin typeface="Cambria" panose="02040503050406030204" pitchFamily="18" charset="0"/>
                  <a:ea typeface="+mn-ea"/>
                </a:rPr>
                <a:t> RS“, no .88/17, 27/18 - </a:t>
              </a:r>
              <a:r>
                <a:rPr lang="sr-Latn-RS" altLang="en-US" sz="1100" dirty="0" err="1">
                  <a:solidFill>
                    <a:srgbClr val="203864"/>
                  </a:solidFill>
                  <a:latin typeface="Cambria" panose="02040503050406030204" pitchFamily="18" charset="0"/>
                  <a:ea typeface="+mn-ea"/>
                </a:rPr>
                <a:t>other</a:t>
              </a:r>
              <a:r>
                <a:rPr lang="sr-Latn-RS" altLang="en-US" sz="1100" dirty="0">
                  <a:solidFill>
                    <a:srgbClr val="203864"/>
                  </a:solidFill>
                  <a:latin typeface="Cambria" panose="02040503050406030204" pitchFamily="18" charset="0"/>
                  <a:ea typeface="+mn-ea"/>
                </a:rPr>
                <a:t> </a:t>
              </a:r>
              <a:r>
                <a:rPr lang="sr-Latn-RS" altLang="en-US" sz="1100" dirty="0" err="1">
                  <a:solidFill>
                    <a:srgbClr val="203864"/>
                  </a:solidFill>
                  <a:latin typeface="Cambria" panose="02040503050406030204" pitchFamily="18" charset="0"/>
                  <a:ea typeface="+mn-ea"/>
                </a:rPr>
                <a:t>law</a:t>
              </a:r>
              <a:r>
                <a:rPr lang="sr-Latn-RS" altLang="en-US" sz="1100" dirty="0">
                  <a:solidFill>
                    <a:srgbClr val="203864"/>
                  </a:solidFill>
                  <a:latin typeface="Cambria" panose="02040503050406030204" pitchFamily="18" charset="0"/>
                  <a:ea typeface="+mn-ea"/>
                </a:rPr>
                <a:t>, 27/18 - </a:t>
              </a:r>
              <a:r>
                <a:rPr lang="sr-Latn-RS" altLang="en-US" sz="1100" dirty="0" err="1">
                  <a:solidFill>
                    <a:srgbClr val="203864"/>
                  </a:solidFill>
                  <a:latin typeface="Cambria" panose="02040503050406030204" pitchFamily="18" charset="0"/>
                  <a:ea typeface="+mn-ea"/>
                </a:rPr>
                <a:t>other</a:t>
              </a:r>
              <a:r>
                <a:rPr lang="sr-Latn-RS" altLang="en-US" sz="1100" dirty="0">
                  <a:solidFill>
                    <a:srgbClr val="203864"/>
                  </a:solidFill>
                  <a:latin typeface="Cambria" panose="02040503050406030204" pitchFamily="18" charset="0"/>
                  <a:ea typeface="+mn-ea"/>
                </a:rPr>
                <a:t> </a:t>
              </a:r>
              <a:r>
                <a:rPr lang="sr-Latn-RS" altLang="en-US" sz="1100" dirty="0" err="1">
                  <a:solidFill>
                    <a:srgbClr val="203864"/>
                  </a:solidFill>
                  <a:latin typeface="Cambria" panose="02040503050406030204" pitchFamily="18" charset="0"/>
                  <a:ea typeface="+mn-ea"/>
                </a:rPr>
                <a:t>law</a:t>
              </a:r>
              <a:r>
                <a:rPr lang="sr-Latn-RS" altLang="en-US" sz="1100" dirty="0">
                  <a:solidFill>
                    <a:srgbClr val="203864"/>
                  </a:solidFill>
                  <a:latin typeface="Cambria" panose="02040503050406030204" pitchFamily="18" charset="0"/>
                  <a:ea typeface="+mn-ea"/>
                </a:rPr>
                <a:t> </a:t>
              </a:r>
              <a:r>
                <a:rPr lang="sr-Latn-RS" altLang="en-US" sz="1100" dirty="0" err="1">
                  <a:solidFill>
                    <a:srgbClr val="203864"/>
                  </a:solidFill>
                  <a:latin typeface="Cambria" panose="02040503050406030204" pitchFamily="18" charset="0"/>
                  <a:ea typeface="+mn-ea"/>
                </a:rPr>
                <a:t>and</a:t>
              </a:r>
              <a:r>
                <a:rPr lang="sr-Latn-RS" altLang="en-US" sz="1100" dirty="0">
                  <a:solidFill>
                    <a:srgbClr val="203864"/>
                  </a:solidFill>
                  <a:latin typeface="Cambria" panose="02040503050406030204" pitchFamily="18" charset="0"/>
                  <a:ea typeface="+mn-ea"/>
                </a:rPr>
                <a:t> 10/19)</a:t>
              </a:r>
            </a:p>
            <a:p>
              <a:pPr marL="0" lvl="0" indent="0"/>
              <a:r>
                <a:rPr lang="sr-Latn-RS" altLang="en-US" sz="1600" b="1" dirty="0" err="1">
                  <a:solidFill>
                    <a:srgbClr val="203864"/>
                  </a:solidFill>
                  <a:latin typeface="Cambria" panose="02040503050406030204" pitchFamily="18" charset="0"/>
                  <a:ea typeface="+mn-ea"/>
                </a:rPr>
                <a:t>Law</a:t>
              </a:r>
              <a:r>
                <a:rPr lang="sr-Latn-RS" altLang="en-US" sz="1600" b="1" dirty="0">
                  <a:solidFill>
                    <a:srgbClr val="203864"/>
                  </a:solidFill>
                  <a:latin typeface="Cambria" panose="02040503050406030204" pitchFamily="18" charset="0"/>
                  <a:ea typeface="+mn-ea"/>
                </a:rPr>
                <a:t> on </a:t>
              </a:r>
              <a:r>
                <a:rPr lang="sr-Latn-RS" altLang="en-US" sz="1600" b="1" dirty="0" err="1">
                  <a:solidFill>
                    <a:srgbClr val="203864"/>
                  </a:solidFill>
                  <a:latin typeface="Cambria" panose="02040503050406030204" pitchFamily="18" charset="0"/>
                  <a:ea typeface="+mn-ea"/>
                </a:rPr>
                <a:t>Preschool</a:t>
              </a:r>
              <a:r>
                <a:rPr lang="sr-Latn-RS" altLang="en-US" sz="1600" b="1" dirty="0">
                  <a:solidFill>
                    <a:srgbClr val="203864"/>
                  </a:solidFill>
                  <a:latin typeface="Cambria" panose="02040503050406030204" pitchFamily="18" charset="0"/>
                  <a:ea typeface="+mn-ea"/>
                </a:rPr>
                <a:t> </a:t>
              </a:r>
              <a:r>
                <a:rPr lang="sr-Latn-RS" altLang="en-US" sz="1600" b="1" dirty="0" err="1">
                  <a:solidFill>
                    <a:srgbClr val="203864"/>
                  </a:solidFill>
                  <a:latin typeface="Cambria" panose="02040503050406030204" pitchFamily="18" charset="0"/>
                  <a:ea typeface="+mn-ea"/>
                </a:rPr>
                <a:t>Education</a:t>
              </a:r>
              <a:r>
                <a:rPr lang="sr-Latn-RS" altLang="en-US" sz="1600" b="1" dirty="0">
                  <a:solidFill>
                    <a:srgbClr val="203864"/>
                  </a:solidFill>
                  <a:latin typeface="Cambria" panose="02040503050406030204" pitchFamily="18" charset="0"/>
                  <a:ea typeface="+mn-ea"/>
                </a:rPr>
                <a:t> </a:t>
              </a:r>
              <a:endParaRPr lang="en-US" altLang="en-US" sz="1600" dirty="0">
                <a:solidFill>
                  <a:srgbClr val="203864"/>
                </a:solidFill>
                <a:latin typeface="Cambria" panose="02040503050406030204" pitchFamily="18" charset="0"/>
                <a:ea typeface="+mn-ea"/>
              </a:endParaRPr>
            </a:p>
            <a:p>
              <a:pPr marL="0" lvl="0" indent="0">
                <a:spcAft>
                  <a:spcPts val="1200"/>
                </a:spcAft>
              </a:pPr>
              <a:r>
                <a:rPr lang="sr-Latn-RS" altLang="en-US" sz="1100" dirty="0">
                  <a:solidFill>
                    <a:srgbClr val="203864"/>
                  </a:solidFill>
                  <a:latin typeface="Cambria" panose="02040503050406030204" pitchFamily="18" charset="0"/>
                  <a:ea typeface="+mn-ea"/>
                </a:rPr>
                <a:t>(„</a:t>
              </a:r>
              <a:r>
                <a:rPr lang="sr-Latn-RS" altLang="en-US" sz="1100" dirty="0" err="1">
                  <a:solidFill>
                    <a:srgbClr val="203864"/>
                  </a:solidFill>
                  <a:latin typeface="Cambria" panose="02040503050406030204" pitchFamily="18" charset="0"/>
                  <a:ea typeface="+mn-ea"/>
                </a:rPr>
                <a:t>Official</a:t>
              </a:r>
              <a:r>
                <a:rPr lang="sr-Latn-RS" altLang="en-US" sz="1100" dirty="0">
                  <a:solidFill>
                    <a:srgbClr val="203864"/>
                  </a:solidFill>
                  <a:latin typeface="Cambria" panose="02040503050406030204" pitchFamily="18" charset="0"/>
                  <a:ea typeface="+mn-ea"/>
                </a:rPr>
                <a:t> </a:t>
              </a:r>
              <a:r>
                <a:rPr lang="sr-Latn-RS" altLang="en-US" sz="1100" dirty="0" err="1">
                  <a:solidFill>
                    <a:srgbClr val="203864"/>
                  </a:solidFill>
                  <a:latin typeface="Cambria" panose="02040503050406030204" pitchFamily="18" charset="0"/>
                  <a:ea typeface="+mn-ea"/>
                </a:rPr>
                <a:t>Gazette</a:t>
              </a:r>
              <a:r>
                <a:rPr lang="sr-Latn-RS" altLang="en-US" sz="1100" dirty="0">
                  <a:solidFill>
                    <a:srgbClr val="203864"/>
                  </a:solidFill>
                  <a:latin typeface="Cambria" panose="02040503050406030204" pitchFamily="18" charset="0"/>
                  <a:ea typeface="+mn-ea"/>
                </a:rPr>
                <a:t> RS“, no. 18/10, 101/17, 113/17 - </a:t>
              </a:r>
              <a:r>
                <a:rPr lang="sr-Latn-RS" altLang="en-US" sz="1100" dirty="0" err="1">
                  <a:solidFill>
                    <a:srgbClr val="203864"/>
                  </a:solidFill>
                  <a:latin typeface="Cambria" panose="02040503050406030204" pitchFamily="18" charset="0"/>
                  <a:ea typeface="+mn-ea"/>
                </a:rPr>
                <a:t>other</a:t>
              </a:r>
              <a:r>
                <a:rPr lang="sr-Latn-RS" altLang="en-US" sz="1100" dirty="0">
                  <a:solidFill>
                    <a:srgbClr val="203864"/>
                  </a:solidFill>
                  <a:latin typeface="Cambria" panose="02040503050406030204" pitchFamily="18" charset="0"/>
                  <a:ea typeface="+mn-ea"/>
                </a:rPr>
                <a:t> </a:t>
              </a:r>
              <a:r>
                <a:rPr lang="sr-Latn-RS" altLang="en-US" sz="1100" dirty="0" err="1">
                  <a:solidFill>
                    <a:srgbClr val="203864"/>
                  </a:solidFill>
                  <a:latin typeface="Cambria" panose="02040503050406030204" pitchFamily="18" charset="0"/>
                  <a:ea typeface="+mn-ea"/>
                </a:rPr>
                <a:t>law</a:t>
              </a:r>
              <a:r>
                <a:rPr lang="sr-Latn-RS" altLang="en-US" sz="1100" dirty="0">
                  <a:solidFill>
                    <a:srgbClr val="203864"/>
                  </a:solidFill>
                  <a:latin typeface="Cambria" panose="02040503050406030204" pitchFamily="18" charset="0"/>
                  <a:ea typeface="+mn-ea"/>
                </a:rPr>
                <a:t> </a:t>
              </a:r>
              <a:r>
                <a:rPr lang="sr-Latn-RS" altLang="en-US" sz="1100" dirty="0" err="1">
                  <a:solidFill>
                    <a:srgbClr val="203864"/>
                  </a:solidFill>
                  <a:latin typeface="Cambria" panose="02040503050406030204" pitchFamily="18" charset="0"/>
                  <a:ea typeface="+mn-ea"/>
                </a:rPr>
                <a:t>and</a:t>
              </a:r>
              <a:r>
                <a:rPr lang="sr-Latn-RS" altLang="en-US" sz="1100" dirty="0">
                  <a:solidFill>
                    <a:srgbClr val="203864"/>
                  </a:solidFill>
                  <a:latin typeface="Cambria" panose="02040503050406030204" pitchFamily="18" charset="0"/>
                  <a:ea typeface="+mn-ea"/>
                </a:rPr>
                <a:t> 10/19)</a:t>
              </a:r>
            </a:p>
            <a:p>
              <a:pPr marL="0" lvl="0" indent="0"/>
              <a:r>
                <a:rPr lang="sr-Latn-RS" altLang="en-US" sz="1600" b="1" dirty="0" err="1">
                  <a:solidFill>
                    <a:srgbClr val="203864"/>
                  </a:solidFill>
                  <a:latin typeface="Cambria" panose="02040503050406030204" pitchFamily="18" charset="0"/>
                  <a:ea typeface="+mn-ea"/>
                </a:rPr>
                <a:t>Law</a:t>
              </a:r>
              <a:r>
                <a:rPr lang="sr-Latn-RS" altLang="en-US" sz="1600" b="1" dirty="0">
                  <a:solidFill>
                    <a:srgbClr val="203864"/>
                  </a:solidFill>
                  <a:latin typeface="Cambria" panose="02040503050406030204" pitchFamily="18" charset="0"/>
                  <a:ea typeface="+mn-ea"/>
                </a:rPr>
                <a:t> on </a:t>
              </a:r>
              <a:r>
                <a:rPr lang="sr-Latn-RS" altLang="en-US" sz="1600" b="1" dirty="0" err="1">
                  <a:solidFill>
                    <a:srgbClr val="203864"/>
                  </a:solidFill>
                  <a:latin typeface="Cambria" panose="02040503050406030204" pitchFamily="18" charset="0"/>
                  <a:ea typeface="+mn-ea"/>
                </a:rPr>
                <a:t>Primary</a:t>
              </a:r>
              <a:r>
                <a:rPr lang="sr-Latn-RS" altLang="en-US" sz="1600" b="1" dirty="0">
                  <a:solidFill>
                    <a:srgbClr val="203864"/>
                  </a:solidFill>
                  <a:latin typeface="Cambria" panose="02040503050406030204" pitchFamily="18" charset="0"/>
                  <a:ea typeface="+mn-ea"/>
                </a:rPr>
                <a:t> </a:t>
              </a:r>
              <a:r>
                <a:rPr lang="sr-Latn-RS" altLang="en-US" sz="1600" b="1" dirty="0" err="1">
                  <a:solidFill>
                    <a:srgbClr val="203864"/>
                  </a:solidFill>
                  <a:latin typeface="Cambria" panose="02040503050406030204" pitchFamily="18" charset="0"/>
                  <a:ea typeface="+mn-ea"/>
                </a:rPr>
                <a:t>Education</a:t>
              </a:r>
              <a:endParaRPr lang="en-US" altLang="en-US" sz="1600" dirty="0">
                <a:solidFill>
                  <a:srgbClr val="203864"/>
                </a:solidFill>
                <a:latin typeface="Cambria" panose="02040503050406030204" pitchFamily="18" charset="0"/>
                <a:ea typeface="+mn-ea"/>
              </a:endParaRPr>
            </a:p>
            <a:p>
              <a:pPr marL="0" lvl="0" indent="0">
                <a:spcAft>
                  <a:spcPts val="1200"/>
                </a:spcAft>
              </a:pPr>
              <a:r>
                <a:rPr lang="sr-Latn-RS" altLang="en-US" sz="1100" dirty="0">
                  <a:solidFill>
                    <a:srgbClr val="203864"/>
                  </a:solidFill>
                  <a:latin typeface="Cambria" panose="02040503050406030204" pitchFamily="18" charset="0"/>
                  <a:ea typeface="+mn-ea"/>
                </a:rPr>
                <a:t>(„</a:t>
              </a:r>
              <a:r>
                <a:rPr lang="sr-Latn-RS" altLang="en-US" sz="1100" dirty="0" err="1">
                  <a:solidFill>
                    <a:srgbClr val="203864"/>
                  </a:solidFill>
                  <a:latin typeface="Cambria" panose="02040503050406030204" pitchFamily="18" charset="0"/>
                  <a:ea typeface="+mn-ea"/>
                </a:rPr>
                <a:t>Official</a:t>
              </a:r>
              <a:r>
                <a:rPr lang="sr-Latn-RS" altLang="en-US" sz="1100" dirty="0">
                  <a:solidFill>
                    <a:srgbClr val="203864"/>
                  </a:solidFill>
                  <a:latin typeface="Cambria" panose="02040503050406030204" pitchFamily="18" charset="0"/>
                  <a:ea typeface="+mn-ea"/>
                </a:rPr>
                <a:t> </a:t>
              </a:r>
              <a:r>
                <a:rPr lang="sr-Latn-RS" altLang="en-US" sz="1100" dirty="0" err="1">
                  <a:solidFill>
                    <a:srgbClr val="203864"/>
                  </a:solidFill>
                  <a:latin typeface="Cambria" panose="02040503050406030204" pitchFamily="18" charset="0"/>
                  <a:ea typeface="+mn-ea"/>
                </a:rPr>
                <a:t>Gazette</a:t>
              </a:r>
              <a:r>
                <a:rPr lang="sr-Latn-RS" altLang="en-US" sz="1100" dirty="0">
                  <a:solidFill>
                    <a:srgbClr val="203864"/>
                  </a:solidFill>
                  <a:latin typeface="Cambria" panose="02040503050406030204" pitchFamily="18" charset="0"/>
                  <a:ea typeface="+mn-ea"/>
                </a:rPr>
                <a:t> RS“, no. 55/13, 101/17, 27/18 - </a:t>
              </a:r>
              <a:r>
                <a:rPr lang="sr-Latn-RS" altLang="en-US" sz="1100" dirty="0" err="1">
                  <a:solidFill>
                    <a:srgbClr val="203864"/>
                  </a:solidFill>
                  <a:latin typeface="Cambria" panose="02040503050406030204" pitchFamily="18" charset="0"/>
                  <a:ea typeface="+mn-ea"/>
                </a:rPr>
                <a:t>other</a:t>
              </a:r>
              <a:r>
                <a:rPr lang="sr-Latn-RS" altLang="en-US" sz="1100" dirty="0">
                  <a:solidFill>
                    <a:srgbClr val="203864"/>
                  </a:solidFill>
                  <a:latin typeface="Cambria" panose="02040503050406030204" pitchFamily="18" charset="0"/>
                  <a:ea typeface="+mn-ea"/>
                </a:rPr>
                <a:t> </a:t>
              </a:r>
              <a:r>
                <a:rPr lang="sr-Latn-RS" altLang="en-US" sz="1100" dirty="0" err="1">
                  <a:solidFill>
                    <a:srgbClr val="203864"/>
                  </a:solidFill>
                  <a:latin typeface="Cambria" panose="02040503050406030204" pitchFamily="18" charset="0"/>
                  <a:ea typeface="+mn-ea"/>
                </a:rPr>
                <a:t>law</a:t>
              </a:r>
              <a:r>
                <a:rPr lang="sr-Latn-RS" altLang="en-US" sz="1100" dirty="0">
                  <a:solidFill>
                    <a:srgbClr val="203864"/>
                  </a:solidFill>
                  <a:latin typeface="Cambria" panose="02040503050406030204" pitchFamily="18" charset="0"/>
                  <a:ea typeface="+mn-ea"/>
                </a:rPr>
                <a:t> </a:t>
              </a:r>
              <a:r>
                <a:rPr lang="sr-Latn-RS" altLang="en-US" sz="1100" dirty="0" err="1">
                  <a:solidFill>
                    <a:srgbClr val="203864"/>
                  </a:solidFill>
                  <a:latin typeface="Cambria" panose="02040503050406030204" pitchFamily="18" charset="0"/>
                  <a:ea typeface="+mn-ea"/>
                </a:rPr>
                <a:t>and</a:t>
              </a:r>
              <a:r>
                <a:rPr lang="sr-Latn-RS" altLang="en-US" sz="1100" dirty="0">
                  <a:solidFill>
                    <a:srgbClr val="203864"/>
                  </a:solidFill>
                  <a:latin typeface="Cambria" panose="02040503050406030204" pitchFamily="18" charset="0"/>
                  <a:ea typeface="+mn-ea"/>
                </a:rPr>
                <a:t> 10/19)</a:t>
              </a:r>
            </a:p>
            <a:p>
              <a:pPr marL="0" lvl="0" indent="0"/>
              <a:r>
                <a:rPr lang="sr-Latn-RS" altLang="en-US" sz="1600" b="1" dirty="0" err="1">
                  <a:solidFill>
                    <a:srgbClr val="203864"/>
                  </a:solidFill>
                  <a:latin typeface="Cambria" panose="02040503050406030204" pitchFamily="18" charset="0"/>
                  <a:ea typeface="+mn-ea"/>
                </a:rPr>
                <a:t>Law</a:t>
              </a:r>
              <a:r>
                <a:rPr lang="sr-Latn-RS" altLang="en-US" sz="1600" b="1" dirty="0">
                  <a:solidFill>
                    <a:srgbClr val="203864"/>
                  </a:solidFill>
                  <a:latin typeface="Cambria" panose="02040503050406030204" pitchFamily="18" charset="0"/>
                  <a:ea typeface="+mn-ea"/>
                </a:rPr>
                <a:t> on </a:t>
              </a:r>
              <a:r>
                <a:rPr lang="sr-Latn-RS" altLang="en-US" sz="1600" b="1" dirty="0" err="1">
                  <a:solidFill>
                    <a:srgbClr val="203864"/>
                  </a:solidFill>
                  <a:latin typeface="Cambria" panose="02040503050406030204" pitchFamily="18" charset="0"/>
                  <a:ea typeface="+mn-ea"/>
                </a:rPr>
                <a:t>Secondary</a:t>
              </a:r>
              <a:r>
                <a:rPr lang="sr-Latn-RS" altLang="en-US" sz="1600" b="1" dirty="0">
                  <a:solidFill>
                    <a:srgbClr val="203864"/>
                  </a:solidFill>
                  <a:latin typeface="Cambria" panose="02040503050406030204" pitchFamily="18" charset="0"/>
                  <a:ea typeface="+mn-ea"/>
                </a:rPr>
                <a:t> </a:t>
              </a:r>
              <a:r>
                <a:rPr lang="sr-Latn-RS" altLang="en-US" sz="1600" b="1" dirty="0" err="1">
                  <a:solidFill>
                    <a:srgbClr val="203864"/>
                  </a:solidFill>
                  <a:latin typeface="Cambria" panose="02040503050406030204" pitchFamily="18" charset="0"/>
                  <a:ea typeface="+mn-ea"/>
                </a:rPr>
                <a:t>Education</a:t>
              </a:r>
              <a:endParaRPr lang="en-US" altLang="en-US" sz="1600" dirty="0">
                <a:solidFill>
                  <a:srgbClr val="203864"/>
                </a:solidFill>
                <a:latin typeface="Cambria" panose="02040503050406030204" pitchFamily="18" charset="0"/>
                <a:ea typeface="+mn-ea"/>
              </a:endParaRPr>
            </a:p>
            <a:p>
              <a:pPr marL="0" lvl="0" indent="0">
                <a:spcAft>
                  <a:spcPts val="1200"/>
                </a:spcAft>
              </a:pPr>
              <a:r>
                <a:rPr lang="sr-Latn-RS" altLang="en-US" sz="1100" dirty="0">
                  <a:solidFill>
                    <a:srgbClr val="203864"/>
                  </a:solidFill>
                  <a:latin typeface="Cambria" panose="02040503050406030204" pitchFamily="18" charset="0"/>
                  <a:ea typeface="+mn-ea"/>
                </a:rPr>
                <a:t>(„</a:t>
              </a:r>
              <a:r>
                <a:rPr lang="sr-Latn-RS" altLang="en-US" sz="1100" dirty="0" err="1">
                  <a:solidFill>
                    <a:srgbClr val="203864"/>
                  </a:solidFill>
                  <a:latin typeface="Cambria" panose="02040503050406030204" pitchFamily="18" charset="0"/>
                  <a:ea typeface="+mn-ea"/>
                </a:rPr>
                <a:t>Official</a:t>
              </a:r>
              <a:r>
                <a:rPr lang="sr-Latn-RS" altLang="en-US" sz="1100" dirty="0">
                  <a:solidFill>
                    <a:srgbClr val="203864"/>
                  </a:solidFill>
                  <a:latin typeface="Cambria" panose="02040503050406030204" pitchFamily="18" charset="0"/>
                  <a:ea typeface="+mn-ea"/>
                </a:rPr>
                <a:t> </a:t>
              </a:r>
              <a:r>
                <a:rPr lang="sr-Latn-RS" altLang="en-US" sz="1100" dirty="0" err="1">
                  <a:solidFill>
                    <a:srgbClr val="203864"/>
                  </a:solidFill>
                  <a:latin typeface="Cambria" panose="02040503050406030204" pitchFamily="18" charset="0"/>
                  <a:ea typeface="+mn-ea"/>
                </a:rPr>
                <a:t>Gazette</a:t>
              </a:r>
              <a:r>
                <a:rPr lang="sr-Latn-RS" altLang="en-US" sz="1100" dirty="0">
                  <a:solidFill>
                    <a:srgbClr val="203864"/>
                  </a:solidFill>
                  <a:latin typeface="Cambria" panose="02040503050406030204" pitchFamily="18" charset="0"/>
                  <a:ea typeface="+mn-ea"/>
                </a:rPr>
                <a:t> RS“, no. 55/13, 101/17 i 27/18 - </a:t>
              </a:r>
              <a:r>
                <a:rPr lang="sr-Latn-RS" altLang="en-US" sz="1100" dirty="0" err="1">
                  <a:solidFill>
                    <a:srgbClr val="203864"/>
                  </a:solidFill>
                  <a:latin typeface="Cambria" panose="02040503050406030204" pitchFamily="18" charset="0"/>
                  <a:ea typeface="+mn-ea"/>
                </a:rPr>
                <a:t>other</a:t>
              </a:r>
              <a:r>
                <a:rPr lang="sr-Latn-RS" altLang="en-US" sz="1100" dirty="0">
                  <a:solidFill>
                    <a:srgbClr val="203864"/>
                  </a:solidFill>
                  <a:latin typeface="Cambria" panose="02040503050406030204" pitchFamily="18" charset="0"/>
                  <a:ea typeface="+mn-ea"/>
                </a:rPr>
                <a:t> </a:t>
              </a:r>
              <a:r>
                <a:rPr lang="sr-Latn-RS" altLang="en-US" sz="1100" dirty="0" err="1">
                  <a:solidFill>
                    <a:srgbClr val="203864"/>
                  </a:solidFill>
                  <a:latin typeface="Cambria" panose="02040503050406030204" pitchFamily="18" charset="0"/>
                  <a:ea typeface="+mn-ea"/>
                </a:rPr>
                <a:t>law</a:t>
              </a:r>
              <a:r>
                <a:rPr lang="sr-Latn-RS" altLang="en-US" sz="1100" dirty="0">
                  <a:solidFill>
                    <a:srgbClr val="203864"/>
                  </a:solidFill>
                  <a:latin typeface="Cambria" panose="02040503050406030204" pitchFamily="18" charset="0"/>
                  <a:ea typeface="+mn-ea"/>
                </a:rPr>
                <a:t>)</a:t>
              </a:r>
            </a:p>
            <a:p>
              <a:pPr marL="0" lvl="0" indent="0"/>
              <a:r>
                <a:rPr lang="sr-Latn-RS" altLang="en-US" sz="1600" b="1" dirty="0" err="1">
                  <a:solidFill>
                    <a:srgbClr val="203864"/>
                  </a:solidFill>
                  <a:latin typeface="Cambria" panose="02040503050406030204" pitchFamily="18" charset="0"/>
                  <a:ea typeface="+mn-ea"/>
                </a:rPr>
                <a:t>Law</a:t>
              </a:r>
              <a:r>
                <a:rPr lang="sr-Latn-RS" altLang="en-US" sz="1600" b="1" dirty="0">
                  <a:solidFill>
                    <a:srgbClr val="203864"/>
                  </a:solidFill>
                  <a:latin typeface="Cambria" panose="02040503050406030204" pitchFamily="18" charset="0"/>
                  <a:ea typeface="+mn-ea"/>
                </a:rPr>
                <a:t> on Dual </a:t>
              </a:r>
              <a:r>
                <a:rPr lang="sr-Latn-RS" altLang="en-US" sz="1600" b="1" dirty="0" err="1">
                  <a:solidFill>
                    <a:srgbClr val="203864"/>
                  </a:solidFill>
                  <a:latin typeface="Cambria" panose="02040503050406030204" pitchFamily="18" charset="0"/>
                  <a:ea typeface="+mn-ea"/>
                </a:rPr>
                <a:t>Education</a:t>
              </a:r>
              <a:endParaRPr lang="en-US" altLang="en-US" sz="1600" dirty="0">
                <a:solidFill>
                  <a:srgbClr val="203864"/>
                </a:solidFill>
                <a:latin typeface="Cambria" panose="02040503050406030204" pitchFamily="18" charset="0"/>
                <a:ea typeface="+mn-ea"/>
              </a:endParaRPr>
            </a:p>
            <a:p>
              <a:pPr marL="0" lvl="0" indent="0">
                <a:spcAft>
                  <a:spcPts val="1200"/>
                </a:spcAft>
              </a:pPr>
              <a:r>
                <a:rPr lang="sr-Latn-RS" altLang="en-US" sz="1100" dirty="0">
                  <a:solidFill>
                    <a:srgbClr val="203864"/>
                  </a:solidFill>
                  <a:latin typeface="Cambria" panose="02040503050406030204" pitchFamily="18" charset="0"/>
                  <a:ea typeface="+mn-ea"/>
                </a:rPr>
                <a:t>(„</a:t>
              </a:r>
              <a:r>
                <a:rPr lang="sr-Latn-RS" altLang="en-US" sz="1100" dirty="0" err="1">
                  <a:solidFill>
                    <a:srgbClr val="203864"/>
                  </a:solidFill>
                  <a:latin typeface="Cambria" panose="02040503050406030204" pitchFamily="18" charset="0"/>
                  <a:ea typeface="+mn-ea"/>
                </a:rPr>
                <a:t>Official</a:t>
              </a:r>
              <a:r>
                <a:rPr lang="sr-Latn-RS" altLang="en-US" sz="1100" dirty="0">
                  <a:solidFill>
                    <a:srgbClr val="203864"/>
                  </a:solidFill>
                  <a:latin typeface="Cambria" panose="02040503050406030204" pitchFamily="18" charset="0"/>
                  <a:ea typeface="+mn-ea"/>
                </a:rPr>
                <a:t> </a:t>
              </a:r>
              <a:r>
                <a:rPr lang="sr-Latn-RS" altLang="en-US" sz="1100" dirty="0" err="1">
                  <a:solidFill>
                    <a:srgbClr val="203864"/>
                  </a:solidFill>
                  <a:latin typeface="Cambria" panose="02040503050406030204" pitchFamily="18" charset="0"/>
                  <a:ea typeface="+mn-ea"/>
                </a:rPr>
                <a:t>Gazette</a:t>
              </a:r>
              <a:r>
                <a:rPr lang="sr-Latn-RS" altLang="en-US" sz="1100" dirty="0">
                  <a:solidFill>
                    <a:srgbClr val="203864"/>
                  </a:solidFill>
                  <a:latin typeface="Cambria" panose="02040503050406030204" pitchFamily="18" charset="0"/>
                  <a:ea typeface="+mn-ea"/>
                </a:rPr>
                <a:t>“, no. 101/17)</a:t>
              </a:r>
            </a:p>
            <a:p>
              <a:pPr marL="0" lvl="0" indent="0"/>
              <a:r>
                <a:rPr lang="sr-Latn-RS" altLang="en-US" sz="1600" b="1" dirty="0" err="1">
                  <a:solidFill>
                    <a:srgbClr val="203864"/>
                  </a:solidFill>
                  <a:latin typeface="Cambria" panose="02040503050406030204" pitchFamily="18" charset="0"/>
                  <a:ea typeface="+mn-ea"/>
                </a:rPr>
                <a:t>Law</a:t>
              </a:r>
              <a:r>
                <a:rPr lang="sr-Latn-RS" altLang="en-US" sz="1600" b="1" dirty="0">
                  <a:solidFill>
                    <a:srgbClr val="203864"/>
                  </a:solidFill>
                  <a:latin typeface="Cambria" panose="02040503050406030204" pitchFamily="18" charset="0"/>
                  <a:ea typeface="+mn-ea"/>
                </a:rPr>
                <a:t> on </a:t>
              </a:r>
              <a:r>
                <a:rPr lang="sr-Latn-RS" altLang="en-US" sz="1600" b="1" dirty="0" err="1">
                  <a:solidFill>
                    <a:srgbClr val="203864"/>
                  </a:solidFill>
                  <a:latin typeface="Cambria" panose="02040503050406030204" pitchFamily="18" charset="0"/>
                  <a:ea typeface="+mn-ea"/>
                </a:rPr>
                <a:t>Adult</a:t>
              </a:r>
              <a:r>
                <a:rPr lang="sr-Latn-RS" altLang="en-US" sz="1600" b="1" dirty="0">
                  <a:solidFill>
                    <a:srgbClr val="203864"/>
                  </a:solidFill>
                  <a:latin typeface="Cambria" panose="02040503050406030204" pitchFamily="18" charset="0"/>
                  <a:ea typeface="+mn-ea"/>
                </a:rPr>
                <a:t> </a:t>
              </a:r>
              <a:r>
                <a:rPr lang="sr-Latn-RS" altLang="en-US" sz="1600" b="1" dirty="0" err="1">
                  <a:solidFill>
                    <a:srgbClr val="203864"/>
                  </a:solidFill>
                  <a:latin typeface="Cambria" panose="02040503050406030204" pitchFamily="18" charset="0"/>
                  <a:ea typeface="+mn-ea"/>
                </a:rPr>
                <a:t>Education</a:t>
              </a:r>
              <a:r>
                <a:rPr lang="sr-Latn-RS" altLang="en-US" sz="1600" b="1" dirty="0">
                  <a:solidFill>
                    <a:srgbClr val="203864"/>
                  </a:solidFill>
                  <a:latin typeface="Cambria" panose="02040503050406030204" pitchFamily="18" charset="0"/>
                  <a:ea typeface="+mn-ea"/>
                </a:rPr>
                <a:t> </a:t>
              </a:r>
              <a:endParaRPr lang="en-US" altLang="en-US" sz="1600" b="1" dirty="0">
                <a:solidFill>
                  <a:srgbClr val="203864"/>
                </a:solidFill>
                <a:latin typeface="Cambria" panose="02040503050406030204" pitchFamily="18" charset="0"/>
                <a:ea typeface="+mn-ea"/>
              </a:endParaRPr>
            </a:p>
            <a:p>
              <a:pPr marL="0" lvl="0" indent="0">
                <a:spcAft>
                  <a:spcPts val="1200"/>
                </a:spcAft>
              </a:pPr>
              <a:r>
                <a:rPr lang="sr-Latn-RS" altLang="en-US" sz="1100" dirty="0">
                  <a:solidFill>
                    <a:srgbClr val="203864"/>
                  </a:solidFill>
                  <a:latin typeface="Cambria" panose="02040503050406030204" pitchFamily="18" charset="0"/>
                  <a:ea typeface="+mn-ea"/>
                </a:rPr>
                <a:t>(„</a:t>
              </a:r>
              <a:r>
                <a:rPr lang="sr-Latn-RS" altLang="en-US" sz="1100" dirty="0" err="1">
                  <a:solidFill>
                    <a:srgbClr val="203864"/>
                  </a:solidFill>
                  <a:latin typeface="Cambria" panose="02040503050406030204" pitchFamily="18" charset="0"/>
                  <a:ea typeface="+mn-ea"/>
                </a:rPr>
                <a:t>Official</a:t>
              </a:r>
              <a:r>
                <a:rPr lang="sr-Latn-RS" altLang="en-US" sz="1100" dirty="0">
                  <a:solidFill>
                    <a:srgbClr val="203864"/>
                  </a:solidFill>
                  <a:latin typeface="Cambria" panose="02040503050406030204" pitchFamily="18" charset="0"/>
                  <a:ea typeface="+mn-ea"/>
                </a:rPr>
                <a:t> </a:t>
              </a:r>
              <a:r>
                <a:rPr lang="sr-Latn-RS" altLang="en-US" sz="1100" dirty="0" err="1">
                  <a:solidFill>
                    <a:srgbClr val="203864"/>
                  </a:solidFill>
                  <a:latin typeface="Cambria" panose="02040503050406030204" pitchFamily="18" charset="0"/>
                  <a:ea typeface="+mn-ea"/>
                </a:rPr>
                <a:t>Gazette</a:t>
              </a:r>
              <a:r>
                <a:rPr lang="sr-Latn-RS" altLang="en-US" sz="1100" dirty="0">
                  <a:solidFill>
                    <a:srgbClr val="203864"/>
                  </a:solidFill>
                  <a:latin typeface="Cambria" panose="02040503050406030204" pitchFamily="18" charset="0"/>
                  <a:ea typeface="+mn-ea"/>
                </a:rPr>
                <a:t> RS“, no. 55/13, 88/17 - </a:t>
              </a:r>
              <a:r>
                <a:rPr lang="sr-Latn-RS" altLang="en-US" sz="1100" dirty="0" err="1">
                  <a:solidFill>
                    <a:srgbClr val="203864"/>
                  </a:solidFill>
                  <a:latin typeface="Cambria" panose="02040503050406030204" pitchFamily="18" charset="0"/>
                  <a:ea typeface="+mn-ea"/>
                </a:rPr>
                <a:t>other</a:t>
              </a:r>
              <a:r>
                <a:rPr lang="sr-Latn-RS" altLang="en-US" sz="1100" dirty="0">
                  <a:solidFill>
                    <a:srgbClr val="203864"/>
                  </a:solidFill>
                  <a:latin typeface="Cambria" panose="02040503050406030204" pitchFamily="18" charset="0"/>
                  <a:ea typeface="+mn-ea"/>
                </a:rPr>
                <a:t> </a:t>
              </a:r>
              <a:r>
                <a:rPr lang="sr-Latn-RS" altLang="en-US" sz="1100" dirty="0" err="1">
                  <a:solidFill>
                    <a:srgbClr val="203864"/>
                  </a:solidFill>
                  <a:latin typeface="Cambria" panose="02040503050406030204" pitchFamily="18" charset="0"/>
                  <a:ea typeface="+mn-ea"/>
                </a:rPr>
                <a:t>law</a:t>
              </a:r>
              <a:r>
                <a:rPr lang="sr-Latn-RS" altLang="en-US" sz="1100" dirty="0">
                  <a:solidFill>
                    <a:srgbClr val="203864"/>
                  </a:solidFill>
                  <a:latin typeface="Cambria" panose="02040503050406030204" pitchFamily="18" charset="0"/>
                  <a:ea typeface="+mn-ea"/>
                </a:rPr>
                <a:t> </a:t>
              </a:r>
              <a:r>
                <a:rPr lang="sr-Latn-RS" altLang="en-US" sz="1100" dirty="0" err="1">
                  <a:solidFill>
                    <a:srgbClr val="203864"/>
                  </a:solidFill>
                  <a:latin typeface="Cambria" panose="02040503050406030204" pitchFamily="18" charset="0"/>
                  <a:ea typeface="+mn-ea"/>
                </a:rPr>
                <a:t>and</a:t>
              </a:r>
              <a:r>
                <a:rPr lang="sr-Latn-RS" altLang="en-US" sz="1100" dirty="0">
                  <a:solidFill>
                    <a:srgbClr val="203864"/>
                  </a:solidFill>
                  <a:latin typeface="Cambria" panose="02040503050406030204" pitchFamily="18" charset="0"/>
                  <a:ea typeface="+mn-ea"/>
                </a:rPr>
                <a:t> 27/18 - </a:t>
              </a:r>
              <a:r>
                <a:rPr lang="sr-Latn-RS" altLang="en-US" sz="1100" dirty="0" err="1">
                  <a:solidFill>
                    <a:srgbClr val="203864"/>
                  </a:solidFill>
                  <a:latin typeface="Cambria" panose="02040503050406030204" pitchFamily="18" charset="0"/>
                  <a:ea typeface="+mn-ea"/>
                </a:rPr>
                <a:t>other</a:t>
              </a:r>
              <a:r>
                <a:rPr lang="sr-Latn-RS" altLang="en-US" sz="1100" dirty="0">
                  <a:solidFill>
                    <a:srgbClr val="203864"/>
                  </a:solidFill>
                  <a:latin typeface="Cambria" panose="02040503050406030204" pitchFamily="18" charset="0"/>
                  <a:ea typeface="+mn-ea"/>
                </a:rPr>
                <a:t> </a:t>
              </a:r>
              <a:r>
                <a:rPr lang="sr-Latn-RS" altLang="en-US" sz="1100" dirty="0" err="1">
                  <a:solidFill>
                    <a:srgbClr val="203864"/>
                  </a:solidFill>
                  <a:latin typeface="Cambria" panose="02040503050406030204" pitchFamily="18" charset="0"/>
                  <a:ea typeface="+mn-ea"/>
                </a:rPr>
                <a:t>law</a:t>
              </a:r>
              <a:r>
                <a:rPr lang="sr-Latn-RS" altLang="en-US" sz="1100" dirty="0">
                  <a:solidFill>
                    <a:srgbClr val="203864"/>
                  </a:solidFill>
                  <a:latin typeface="Cambria" panose="02040503050406030204" pitchFamily="18" charset="0"/>
                  <a:ea typeface="+mn-ea"/>
                </a:rPr>
                <a:t>)</a:t>
              </a:r>
            </a:p>
          </p:txBody>
        </p:sp>
        <p:sp>
          <p:nvSpPr>
            <p:cNvPr id="14" name="Rectangle 13">
              <a:extLst>
                <a:ext uri="{FF2B5EF4-FFF2-40B4-BE49-F238E27FC236}">
                  <a16:creationId xmlns:a16="http://schemas.microsoft.com/office/drawing/2014/main" id="{2810D500-D3D1-48C6-AED3-2374BAB091FA}"/>
                </a:ext>
              </a:extLst>
            </p:cNvPr>
            <p:cNvSpPr/>
            <p:nvPr/>
          </p:nvSpPr>
          <p:spPr>
            <a:xfrm>
              <a:off x="1033807" y="1357461"/>
              <a:ext cx="4729114" cy="2625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algn="ctr"/>
              <a:endParaRPr lang="en-GB"/>
            </a:p>
          </p:txBody>
        </p:sp>
        <p:sp>
          <p:nvSpPr>
            <p:cNvPr id="15" name="Rectangle 14">
              <a:extLst>
                <a:ext uri="{FF2B5EF4-FFF2-40B4-BE49-F238E27FC236}">
                  <a16:creationId xmlns:a16="http://schemas.microsoft.com/office/drawing/2014/main" id="{595AE26B-E9FC-4028-8147-DB1E1C6A0501}"/>
                </a:ext>
              </a:extLst>
            </p:cNvPr>
            <p:cNvSpPr/>
            <p:nvPr/>
          </p:nvSpPr>
          <p:spPr>
            <a:xfrm>
              <a:off x="936396" y="1053856"/>
              <a:ext cx="4961640" cy="2625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algn="ctr"/>
              <a:endParaRPr lang="en-GB"/>
            </a:p>
          </p:txBody>
        </p:sp>
        <p:sp>
          <p:nvSpPr>
            <p:cNvPr id="16" name="Rectangle 15">
              <a:extLst>
                <a:ext uri="{FF2B5EF4-FFF2-40B4-BE49-F238E27FC236}">
                  <a16:creationId xmlns:a16="http://schemas.microsoft.com/office/drawing/2014/main" id="{8F41E1DC-6B03-4CF7-8165-EE131CD3280B}"/>
                </a:ext>
              </a:extLst>
            </p:cNvPr>
            <p:cNvSpPr/>
            <p:nvPr/>
          </p:nvSpPr>
          <p:spPr>
            <a:xfrm>
              <a:off x="1033807" y="5332246"/>
              <a:ext cx="4691406" cy="2625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algn="ctr"/>
              <a:endParaRPr lang="en-GB"/>
            </a:p>
          </p:txBody>
        </p:sp>
        <p:sp>
          <p:nvSpPr>
            <p:cNvPr id="17" name="Rectangle 16">
              <a:extLst>
                <a:ext uri="{FF2B5EF4-FFF2-40B4-BE49-F238E27FC236}">
                  <a16:creationId xmlns:a16="http://schemas.microsoft.com/office/drawing/2014/main" id="{2F813DCD-B823-4B3B-863A-81A763DE9013}"/>
                </a:ext>
              </a:extLst>
            </p:cNvPr>
            <p:cNvSpPr/>
            <p:nvPr/>
          </p:nvSpPr>
          <p:spPr>
            <a:xfrm>
              <a:off x="838200" y="5638899"/>
              <a:ext cx="5059835" cy="2453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algn="ctr"/>
              <a:endParaRPr lang="en-GB"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8B48A52-F5E3-4E1A-97D1-7D6A4BE10D55}"/>
              </a:ext>
            </a:extLst>
          </p:cNvPr>
          <p:cNvSpPr>
            <a:spLocks noGrp="1"/>
          </p:cNvSpPr>
          <p:nvPr>
            <p:ph type="title"/>
          </p:nvPr>
        </p:nvSpPr>
        <p:spPr>
          <a:xfrm>
            <a:off x="831850" y="1705232"/>
            <a:ext cx="10400442" cy="2520779"/>
          </a:xfrm>
        </p:spPr>
        <p:txBody>
          <a:bodyPr/>
          <a:lstStyle/>
          <a:p>
            <a:r>
              <a:rPr lang="en-US" altLang="en-US" b="1" dirty="0">
                <a:ea typeface="MS PGothic" panose="020B0600070205080204" pitchFamily="34" charset="-128"/>
              </a:rPr>
              <a:t>NATIONAL QUALIFICATIONS FRAMEWORK OF THE REPUBLIC OF SERBIA</a:t>
            </a:r>
            <a:endParaRPr lang="en-GB" altLang="en-US" dirty="0">
              <a:ea typeface="MS PGothic" panose="020B0600070205080204" pitchFamily="34" charset="-128"/>
            </a:endParaRPr>
          </a:p>
        </p:txBody>
      </p:sp>
      <p:sp>
        <p:nvSpPr>
          <p:cNvPr id="21507" name="Content Placeholder 2">
            <a:extLst>
              <a:ext uri="{FF2B5EF4-FFF2-40B4-BE49-F238E27FC236}">
                <a16:creationId xmlns:a16="http://schemas.microsoft.com/office/drawing/2014/main" id="{D09622E1-0D14-42C1-A66F-1C9FDC0B45C8}"/>
              </a:ext>
            </a:extLst>
          </p:cNvPr>
          <p:cNvSpPr>
            <a:spLocks noGrp="1"/>
          </p:cNvSpPr>
          <p:nvPr>
            <p:ph type="body" idx="1"/>
          </p:nvPr>
        </p:nvSpPr>
        <p:spPr>
          <a:xfrm>
            <a:off x="831850" y="4423719"/>
            <a:ext cx="10515600" cy="1665931"/>
          </a:xfrm>
        </p:spPr>
        <p:txBody>
          <a:bodyPr/>
          <a:lstStyle/>
          <a:p>
            <a:pPr algn="ctr">
              <a:defRPr/>
            </a:pPr>
            <a:r>
              <a:rPr lang="sr-Latn-RS" altLang="en-US" b="1" dirty="0" err="1">
                <a:solidFill>
                  <a:schemeClr val="accent5">
                    <a:lumMod val="50000"/>
                  </a:schemeClr>
                </a:solidFill>
                <a:latin typeface="Cambria" panose="02040503050406030204" pitchFamily="18" charset="0"/>
                <a:ea typeface="Cambria" panose="02040503050406030204" pitchFamily="18" charset="0"/>
              </a:rPr>
              <a:t>Development</a:t>
            </a:r>
            <a:r>
              <a:rPr lang="sr-Latn-RS" altLang="en-US" b="1" dirty="0">
                <a:solidFill>
                  <a:schemeClr val="accent5">
                    <a:lumMod val="50000"/>
                  </a:schemeClr>
                </a:solidFill>
                <a:latin typeface="Cambria" panose="02040503050406030204" pitchFamily="18" charset="0"/>
                <a:ea typeface="Cambria" panose="02040503050406030204" pitchFamily="18" charset="0"/>
              </a:rPr>
              <a:t> </a:t>
            </a:r>
            <a:r>
              <a:rPr lang="sr-Latn-RS" altLang="en-US" b="1" dirty="0" err="1">
                <a:solidFill>
                  <a:schemeClr val="accent5">
                    <a:lumMod val="50000"/>
                  </a:schemeClr>
                </a:solidFill>
                <a:latin typeface="Cambria" panose="02040503050406030204" pitchFamily="18" charset="0"/>
                <a:ea typeface="Cambria" panose="02040503050406030204" pitchFamily="18" charset="0"/>
              </a:rPr>
              <a:t>of</a:t>
            </a:r>
            <a:r>
              <a:rPr lang="sr-Latn-RS" altLang="en-US" b="1" dirty="0">
                <a:solidFill>
                  <a:schemeClr val="accent5">
                    <a:lumMod val="50000"/>
                  </a:schemeClr>
                </a:solidFill>
                <a:latin typeface="Cambria" panose="02040503050406030204" pitchFamily="18" charset="0"/>
                <a:ea typeface="Cambria" panose="02040503050406030204" pitchFamily="18" charset="0"/>
              </a:rPr>
              <a:t> NQFS</a:t>
            </a:r>
          </a:p>
          <a:p>
            <a:pPr algn="ctr">
              <a:defRPr/>
            </a:pPr>
            <a:r>
              <a:rPr lang="sr-Latn-RS" altLang="en-US" b="1" dirty="0" err="1">
                <a:solidFill>
                  <a:schemeClr val="accent5">
                    <a:lumMod val="50000"/>
                  </a:schemeClr>
                </a:solidFill>
                <a:latin typeface="Cambria" panose="02040503050406030204" pitchFamily="18" charset="0"/>
                <a:ea typeface="Cambria" panose="02040503050406030204" pitchFamily="18" charset="0"/>
              </a:rPr>
              <a:t>Qualification</a:t>
            </a:r>
            <a:r>
              <a:rPr lang="sr-Latn-RS" altLang="en-US" b="1" dirty="0">
                <a:solidFill>
                  <a:schemeClr val="accent5">
                    <a:lumMod val="50000"/>
                  </a:schemeClr>
                </a:solidFill>
                <a:latin typeface="Cambria" panose="02040503050406030204" pitchFamily="18" charset="0"/>
                <a:ea typeface="Cambria" panose="02040503050406030204" pitchFamily="18" charset="0"/>
              </a:rPr>
              <a:t> </a:t>
            </a:r>
            <a:r>
              <a:rPr lang="sr-Latn-RS" altLang="en-US" b="1" dirty="0" err="1">
                <a:solidFill>
                  <a:schemeClr val="accent5">
                    <a:lumMod val="50000"/>
                  </a:schemeClr>
                </a:solidFill>
                <a:latin typeface="Cambria" panose="02040503050406030204" pitchFamily="18" charset="0"/>
                <a:ea typeface="Cambria" panose="02040503050406030204" pitchFamily="18" charset="0"/>
              </a:rPr>
              <a:t>levels</a:t>
            </a:r>
            <a:r>
              <a:rPr lang="sr-Latn-RS" altLang="en-US" b="1" dirty="0">
                <a:solidFill>
                  <a:schemeClr val="accent5">
                    <a:lumMod val="50000"/>
                  </a:schemeClr>
                </a:solidFill>
                <a:latin typeface="Cambria" panose="02040503050406030204" pitchFamily="18" charset="0"/>
                <a:ea typeface="Cambria" panose="02040503050406030204" pitchFamily="18" charset="0"/>
              </a:rPr>
              <a:t> </a:t>
            </a:r>
            <a:r>
              <a:rPr lang="sr-Latn-RS" altLang="en-US" b="1" dirty="0" err="1">
                <a:solidFill>
                  <a:schemeClr val="accent5">
                    <a:lumMod val="50000"/>
                  </a:schemeClr>
                </a:solidFill>
                <a:latin typeface="Cambria" panose="02040503050406030204" pitchFamily="18" charset="0"/>
                <a:ea typeface="Cambria" panose="02040503050406030204" pitchFamily="18" charset="0"/>
              </a:rPr>
              <a:t>and</a:t>
            </a:r>
            <a:r>
              <a:rPr lang="sr-Latn-RS" altLang="en-US" b="1" dirty="0">
                <a:solidFill>
                  <a:schemeClr val="accent5">
                    <a:lumMod val="50000"/>
                  </a:schemeClr>
                </a:solidFill>
                <a:latin typeface="Cambria" panose="02040503050406030204" pitchFamily="18" charset="0"/>
                <a:ea typeface="Cambria" panose="02040503050406030204" pitchFamily="18" charset="0"/>
              </a:rPr>
              <a:t> </a:t>
            </a:r>
            <a:r>
              <a:rPr lang="sr-Latn-RS" altLang="en-US" b="1" dirty="0" err="1">
                <a:solidFill>
                  <a:schemeClr val="accent5">
                    <a:lumMod val="50000"/>
                  </a:schemeClr>
                </a:solidFill>
                <a:latin typeface="Cambria" panose="02040503050406030204" pitchFamily="18" charset="0"/>
                <a:ea typeface="Cambria" panose="02040503050406030204" pitchFamily="18" charset="0"/>
              </a:rPr>
              <a:t>descriptors</a:t>
            </a:r>
            <a:endParaRPr lang="sr-Latn-RS" altLang="en-US" b="1" dirty="0">
              <a:solidFill>
                <a:schemeClr val="accent5">
                  <a:lumMod val="50000"/>
                </a:schemeClr>
              </a:solidFill>
              <a:latin typeface="Cambria" panose="02040503050406030204" pitchFamily="18" charset="0"/>
              <a:ea typeface="Cambria" panose="02040503050406030204" pitchFamily="18" charset="0"/>
            </a:endParaRPr>
          </a:p>
          <a:p>
            <a:pPr algn="ctr">
              <a:defRPr/>
            </a:pPr>
            <a:r>
              <a:rPr lang="sr-Latn-RS" altLang="en-US" b="1" dirty="0" err="1">
                <a:solidFill>
                  <a:schemeClr val="accent5">
                    <a:lumMod val="50000"/>
                  </a:schemeClr>
                </a:solidFill>
                <a:latin typeface="Cambria" panose="02040503050406030204" pitchFamily="18" charset="0"/>
                <a:ea typeface="Cambria" panose="02040503050406030204" pitchFamily="18" charset="0"/>
              </a:rPr>
              <a:t>Qualification</a:t>
            </a:r>
            <a:r>
              <a:rPr lang="sr-Latn-RS" altLang="en-US" b="1" dirty="0">
                <a:solidFill>
                  <a:schemeClr val="accent5">
                    <a:lumMod val="50000"/>
                  </a:schemeClr>
                </a:solidFill>
                <a:latin typeface="Cambria" panose="02040503050406030204" pitchFamily="18" charset="0"/>
                <a:ea typeface="Cambria" panose="02040503050406030204" pitchFamily="18" charset="0"/>
              </a:rPr>
              <a:t> </a:t>
            </a:r>
            <a:r>
              <a:rPr lang="sr-Latn-RS" altLang="en-US" b="1" dirty="0" err="1">
                <a:solidFill>
                  <a:schemeClr val="accent5">
                    <a:lumMod val="50000"/>
                  </a:schemeClr>
                </a:solidFill>
                <a:latin typeface="Cambria" panose="02040503050406030204" pitchFamily="18" charset="0"/>
                <a:ea typeface="Cambria" panose="02040503050406030204" pitchFamily="18" charset="0"/>
              </a:rPr>
              <a:t>standards</a:t>
            </a:r>
            <a:endParaRPr lang="sr-Latn-RS" altLang="en-US" b="1" dirty="0">
              <a:solidFill>
                <a:schemeClr val="accent5">
                  <a:lumMod val="50000"/>
                </a:schemeClr>
              </a:solidFill>
              <a:latin typeface="Cambria" panose="02040503050406030204" pitchFamily="18" charset="0"/>
              <a:ea typeface="Cambria" panose="02040503050406030204" pitchFamily="18" charset="0"/>
            </a:endParaRPr>
          </a:p>
          <a:p>
            <a:pPr algn="ctr">
              <a:defRPr/>
            </a:pPr>
            <a:r>
              <a:rPr lang="sr-Latn-RS" altLang="en-US" b="1" dirty="0">
                <a:solidFill>
                  <a:schemeClr val="accent5">
                    <a:lumMod val="50000"/>
                  </a:schemeClr>
                </a:solidFill>
                <a:latin typeface="Cambria" panose="02040503050406030204" pitchFamily="18" charset="0"/>
                <a:ea typeface="Cambria" panose="02040503050406030204" pitchFamily="18" charset="0"/>
              </a:rPr>
              <a:t>NQFS </a:t>
            </a:r>
            <a:r>
              <a:rPr lang="sr-Latn-RS" altLang="en-US" b="1" dirty="0" err="1">
                <a:solidFill>
                  <a:schemeClr val="accent5">
                    <a:lumMod val="50000"/>
                  </a:schemeClr>
                </a:solidFill>
                <a:latin typeface="Cambria" panose="02040503050406030204" pitchFamily="18" charset="0"/>
                <a:ea typeface="Cambria" panose="02040503050406030204" pitchFamily="18" charset="0"/>
              </a:rPr>
              <a:t>Register</a:t>
            </a:r>
            <a:endParaRPr lang="sr-Latn-RS" altLang="en-US" b="1" dirty="0">
              <a:solidFill>
                <a:schemeClr val="accent5">
                  <a:lumMod val="50000"/>
                </a:schemeClr>
              </a:solidFill>
              <a:latin typeface="Cambria" panose="02040503050406030204" pitchFamily="18" charset="0"/>
              <a:ea typeface="Cambria" panose="02040503050406030204" pitchFamily="18" charset="0"/>
            </a:endParaRPr>
          </a:p>
          <a:p>
            <a:pPr algn="ctr">
              <a:defRPr/>
            </a:pPr>
            <a:r>
              <a:rPr lang="sr-Latn-RS" altLang="en-US" b="1" dirty="0" err="1">
                <a:solidFill>
                  <a:schemeClr val="accent5">
                    <a:lumMod val="50000"/>
                  </a:schemeClr>
                </a:solidFill>
                <a:latin typeface="Cambria" panose="02040503050406030204" pitchFamily="18" charset="0"/>
                <a:ea typeface="Cambria" panose="02040503050406030204" pitchFamily="18" charset="0"/>
              </a:rPr>
              <a:t>Quality</a:t>
            </a:r>
            <a:r>
              <a:rPr lang="sr-Latn-RS" altLang="en-US" b="1" dirty="0">
                <a:solidFill>
                  <a:schemeClr val="accent5">
                    <a:lumMod val="50000"/>
                  </a:schemeClr>
                </a:solidFill>
                <a:latin typeface="Cambria" panose="02040503050406030204" pitchFamily="18" charset="0"/>
                <a:ea typeface="Cambria" panose="02040503050406030204" pitchFamily="18" charset="0"/>
              </a:rPr>
              <a:t> </a:t>
            </a:r>
            <a:r>
              <a:rPr lang="sr-Latn-RS" altLang="en-US" b="1" dirty="0" err="1">
                <a:solidFill>
                  <a:schemeClr val="accent5">
                    <a:lumMod val="50000"/>
                  </a:schemeClr>
                </a:solidFill>
                <a:latin typeface="Cambria" panose="02040503050406030204" pitchFamily="18" charset="0"/>
                <a:ea typeface="Cambria" panose="02040503050406030204" pitchFamily="18" charset="0"/>
              </a:rPr>
              <a:t>assurance</a:t>
            </a:r>
            <a:endParaRPr lang="sr-Latn-RS" altLang="en-US" b="1" dirty="0">
              <a:solidFill>
                <a:schemeClr val="accent5">
                  <a:lumMod val="50000"/>
                </a:schemeClr>
              </a:solidFill>
              <a:latin typeface="Cambria" panose="02040503050406030204" pitchFamily="18" charset="0"/>
              <a:ea typeface="Cambria" panose="02040503050406030204" pitchFamily="18" charset="0"/>
            </a:endParaRPr>
          </a:p>
          <a:p>
            <a:pPr algn="ctr">
              <a:defRPr/>
            </a:pPr>
            <a:endParaRPr lang="en-US" altLang="en-US" b="1" dirty="0">
              <a:solidFill>
                <a:schemeClr val="accent5">
                  <a:lumMod val="50000"/>
                </a:schemeClr>
              </a:solidFill>
              <a:latin typeface="Cambria" panose="02040503050406030204" pitchFamily="18" charset="0"/>
              <a:ea typeface="Cambria" panose="020405030504060302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17229</TotalTime>
  <Words>3822</Words>
  <Application>Microsoft Office PowerPoint</Application>
  <PresentationFormat>Widescreen</PresentationFormat>
  <Paragraphs>473</Paragraphs>
  <Slides>32</Slides>
  <Notes>25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32</vt:i4>
      </vt:variant>
    </vt:vector>
  </HeadingPairs>
  <TitlesOfParts>
    <vt:vector size="45" baseType="lpstr">
      <vt:lpstr>MS PGothic</vt:lpstr>
      <vt:lpstr>MS PGothic</vt:lpstr>
      <vt:lpstr>Andalus</vt:lpstr>
      <vt:lpstr>Arial</vt:lpstr>
      <vt:lpstr>Calibri</vt:lpstr>
      <vt:lpstr>Calibri Light</vt:lpstr>
      <vt:lpstr>Cambria</vt:lpstr>
      <vt:lpstr>Courier New</vt:lpstr>
      <vt:lpstr>Latha</vt:lpstr>
      <vt:lpstr>Times New Roman</vt:lpstr>
      <vt:lpstr>Wingdings</vt:lpstr>
      <vt:lpstr>Office Theme</vt:lpstr>
      <vt:lpstr>1_Office Theme</vt:lpstr>
      <vt:lpstr> THE REPUBLIC OF SERBIA  Ministry of Education, Science and Technological Development National WG for Referencing NQFS to EQF</vt:lpstr>
      <vt:lpstr>PowerPoint Presentation</vt:lpstr>
      <vt:lpstr>EDUCATION SYSTEM OF THE REPUBLIC OF SERBIA</vt:lpstr>
      <vt:lpstr>Education system in numbers</vt:lpstr>
      <vt:lpstr>ŠEMA</vt:lpstr>
      <vt:lpstr>Education system goals</vt:lpstr>
      <vt:lpstr>The institutional framework of the education system</vt:lpstr>
      <vt:lpstr>Legal framework of the education system</vt:lpstr>
      <vt:lpstr>NATIONAL QUALIFICATIONS FRAMEWORK OF THE REPUBLIC OF SERBIA</vt:lpstr>
      <vt:lpstr>I phase of the NQFS development</vt:lpstr>
      <vt:lpstr>II phase of the NQFS development</vt:lpstr>
      <vt:lpstr>PowerPoint Presentation</vt:lpstr>
      <vt:lpstr>III phase of the NQFS development</vt:lpstr>
      <vt:lpstr>NQFS– levels</vt:lpstr>
      <vt:lpstr>Types of qualifications  </vt:lpstr>
      <vt:lpstr>Key concepts in NQFS</vt:lpstr>
      <vt:lpstr>Level descriptors</vt:lpstr>
      <vt:lpstr>Level descriptors</vt:lpstr>
      <vt:lpstr>Credit System</vt:lpstr>
      <vt:lpstr>Qualification standard</vt:lpstr>
      <vt:lpstr>Qualification standard elements</vt:lpstr>
      <vt:lpstr>NQFS Register </vt:lpstr>
      <vt:lpstr>NQFS Register structure</vt:lpstr>
      <vt:lpstr>Managing NQFS Register</vt:lpstr>
      <vt:lpstr>Quality assurance in General/VET Education</vt:lpstr>
      <vt:lpstr>Quality assurance in Adult Education </vt:lpstr>
      <vt:lpstr>Quality assurance in Higher Education</vt:lpstr>
      <vt:lpstr>REFERENCING PROCESS</vt:lpstr>
      <vt:lpstr>International Experts</vt:lpstr>
      <vt:lpstr>Referencing and self-certification report</vt:lpstr>
      <vt:lpstr>Referencing process</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Milica</dc:creator>
  <cp:lastModifiedBy>MPNTR</cp:lastModifiedBy>
  <cp:revision>850</cp:revision>
  <cp:lastPrinted>2019-10-18T10:27:37Z</cp:lastPrinted>
  <dcterms:created xsi:type="dcterms:W3CDTF">2013-11-09T12:37:10Z</dcterms:created>
  <dcterms:modified xsi:type="dcterms:W3CDTF">2019-12-11T09:37:54Z</dcterms:modified>
</cp:coreProperties>
</file>