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89" r:id="rId3"/>
    <p:sldId id="275" r:id="rId4"/>
    <p:sldId id="264" r:id="rId5"/>
    <p:sldId id="283" r:id="rId6"/>
    <p:sldId id="293" r:id="rId7"/>
    <p:sldId id="294" r:id="rId8"/>
    <p:sldId id="285" r:id="rId9"/>
    <p:sldId id="286" r:id="rId10"/>
    <p:sldId id="295" r:id="rId11"/>
    <p:sldId id="265" r:id="rId12"/>
    <p:sldId id="288" r:id="rId13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5" autoAdjust="0"/>
    <p:restoredTop sz="94694"/>
  </p:normalViewPr>
  <p:slideViewPr>
    <p:cSldViewPr>
      <p:cViewPr varScale="1">
        <p:scale>
          <a:sx n="71" d="100"/>
          <a:sy n="71" d="100"/>
        </p:scale>
        <p:origin x="414" y="60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25C9F-53D3-4918-B7B7-86C59F1D6C0F}" type="datetimeFigureOut">
              <a:rPr lang="en-IE" smtClean="0"/>
              <a:t>23/12/2019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E6C78-62DB-46E1-8A0E-80B6656EF3B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25012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12/23/2019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45ACC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12/23/2019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45ACC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12/23/2019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0" y="4427995"/>
            <a:ext cx="12192000" cy="2430145"/>
          </a:xfrm>
          <a:custGeom>
            <a:avLst/>
            <a:gdLst/>
            <a:ahLst/>
            <a:cxnLst/>
            <a:rect l="l" t="t" r="r" b="b"/>
            <a:pathLst>
              <a:path w="9144000" h="2430145">
                <a:moveTo>
                  <a:pt x="0" y="2430005"/>
                </a:moveTo>
                <a:lnTo>
                  <a:pt x="9144000" y="2430005"/>
                </a:lnTo>
                <a:lnTo>
                  <a:pt x="9144000" y="0"/>
                </a:lnTo>
                <a:lnTo>
                  <a:pt x="0" y="0"/>
                </a:lnTo>
                <a:lnTo>
                  <a:pt x="0" y="2430005"/>
                </a:lnTo>
                <a:close/>
              </a:path>
            </a:pathLst>
          </a:custGeom>
          <a:solidFill>
            <a:srgbClr val="FFFFFF">
              <a:alpha val="84999"/>
            </a:srgbClr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45ACC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12/23/2019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12/23/2019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12192000" cy="14669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0" y="1389000"/>
            <a:ext cx="12192000" cy="86995"/>
          </a:xfrm>
          <a:custGeom>
            <a:avLst/>
            <a:gdLst/>
            <a:ahLst/>
            <a:cxnLst/>
            <a:rect l="l" t="t" r="r" b="b"/>
            <a:pathLst>
              <a:path w="9144000" h="86994">
                <a:moveTo>
                  <a:pt x="0" y="0"/>
                </a:moveTo>
                <a:lnTo>
                  <a:pt x="0" y="86995"/>
                </a:lnTo>
                <a:lnTo>
                  <a:pt x="9144000" y="86995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61809" y="791900"/>
            <a:ext cx="6668383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45ACC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31068" y="2952051"/>
            <a:ext cx="97298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12/23/2019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irq.i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fq.ie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D5F348-420A-2342-B1CD-6C8266CB13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1524000" y="3429000"/>
            <a:ext cx="9144000" cy="2477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sr-Cyrl-RS" sz="3000" spc="114" dirty="0">
                <a:solidFill>
                  <a:srgbClr val="FFFFFF"/>
                </a:solidFill>
                <a:latin typeface="Calibri"/>
                <a:cs typeface="Calibri"/>
              </a:rPr>
              <a:t>Др</a:t>
            </a:r>
            <a:r>
              <a:rPr lang="en-IE" sz="3000" spc="114" dirty="0">
                <a:solidFill>
                  <a:srgbClr val="FFFFFF"/>
                </a:solidFill>
                <a:latin typeface="Calibri"/>
                <a:cs typeface="Calibri"/>
              </a:rPr>
              <a:t>. </a:t>
            </a:r>
            <a:r>
              <a:rPr lang="sr-Cyrl-RS" sz="3000" spc="114" dirty="0">
                <a:solidFill>
                  <a:srgbClr val="FFFFFF"/>
                </a:solidFill>
                <a:latin typeface="Calibri"/>
                <a:cs typeface="Calibri"/>
              </a:rPr>
              <a:t>Џон О</a:t>
            </a:r>
            <a:r>
              <a:rPr lang="en-IE" sz="3000" spc="114" dirty="0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r>
              <a:rPr lang="sr-Cyrl-RS" sz="3000" spc="114" dirty="0">
                <a:solidFill>
                  <a:srgbClr val="FFFFFF"/>
                </a:solidFill>
                <a:latin typeface="Calibri"/>
                <a:cs typeface="Calibri"/>
              </a:rPr>
              <a:t>Конор</a:t>
            </a:r>
            <a:endParaRPr lang="en-IE" sz="3000" spc="114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algn="ctr">
              <a:spcBef>
                <a:spcPts val="100"/>
              </a:spcBef>
            </a:pPr>
            <a:r>
              <a:rPr lang="sr-Cyrl-RS" sz="3000" spc="114" dirty="0">
                <a:solidFill>
                  <a:srgbClr val="FFFFFF"/>
                </a:solidFill>
                <a:latin typeface="Calibri"/>
                <a:cs typeface="Calibri"/>
              </a:rPr>
              <a:t>Квалитет и квалификације Ирска</a:t>
            </a:r>
            <a:r>
              <a:rPr lang="en-IE" sz="3000" spc="114" dirty="0">
                <a:solidFill>
                  <a:srgbClr val="FFFFFF"/>
                </a:solidFill>
                <a:latin typeface="Calibri"/>
                <a:cs typeface="Calibri"/>
              </a:rPr>
              <a:t> (QQI)</a:t>
            </a:r>
          </a:p>
          <a:p>
            <a:pPr marL="12700" algn="ctr">
              <a:spcBef>
                <a:spcPts val="100"/>
              </a:spcBef>
            </a:pPr>
            <a:endParaRPr lang="en-IE" sz="3000" spc="114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algn="ctr">
              <a:spcBef>
                <a:spcPts val="100"/>
              </a:spcBef>
            </a:pPr>
            <a:r>
              <a:rPr lang="sr-Cyrl-RS" sz="1600" spc="114" dirty="0">
                <a:solidFill>
                  <a:srgbClr val="FFFFFF"/>
                </a:solidFill>
                <a:latin typeface="Calibri"/>
                <a:cs typeface="Calibri"/>
              </a:rPr>
              <a:t>Београд</a:t>
            </a:r>
            <a:r>
              <a:rPr lang="en-IE" sz="1600" spc="114" dirty="0">
                <a:solidFill>
                  <a:srgbClr val="FFFFFF"/>
                </a:solidFill>
                <a:latin typeface="Calibri"/>
                <a:cs typeface="Calibri"/>
              </a:rPr>
              <a:t>, 16</a:t>
            </a:r>
            <a:r>
              <a:rPr lang="sr-Cyrl-RS" sz="1600" spc="114" dirty="0">
                <a:solidFill>
                  <a:srgbClr val="FFFFFF"/>
                </a:solidFill>
                <a:latin typeface="Calibri"/>
                <a:cs typeface="Calibri"/>
              </a:rPr>
              <a:t>. децембар </a:t>
            </a:r>
            <a:r>
              <a:rPr lang="en-IE" sz="1600" spc="114" dirty="0">
                <a:solidFill>
                  <a:srgbClr val="FFFFFF"/>
                </a:solidFill>
                <a:latin typeface="Calibri"/>
                <a:cs typeface="Calibri"/>
              </a:rPr>
              <a:t>2019</a:t>
            </a:r>
            <a:r>
              <a:rPr lang="sr-Cyrl-RS" sz="1600" spc="114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lang="en-IE" sz="1600" spc="114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algn="ctr">
              <a:spcBef>
                <a:spcPts val="100"/>
              </a:spcBef>
            </a:pPr>
            <a:endParaRPr lang="en-IE" sz="3000" spc="114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algn="ctr">
              <a:spcBef>
                <a:spcPts val="100"/>
              </a:spcBef>
            </a:pPr>
            <a:endParaRPr sz="200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503405" y="1143001"/>
            <a:ext cx="914400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 fontAlgn="ctr">
              <a:spcBef>
                <a:spcPts val="100"/>
              </a:spcBef>
            </a:pPr>
            <a:r>
              <a:rPr lang="sr-Cyrl-RS" sz="4400" spc="-5" dirty="0">
                <a:solidFill>
                  <a:srgbClr val="FFFFFF"/>
                </a:solidFill>
              </a:rPr>
              <a:t>Оквири квалификација </a:t>
            </a:r>
            <a:r>
              <a:rPr lang="en-IE" sz="4400" spc="-5" dirty="0">
                <a:solidFill>
                  <a:srgbClr val="FFFFFF"/>
                </a:solidFill>
              </a:rPr>
              <a:t>– </a:t>
            </a:r>
            <a:r>
              <a:rPr lang="sr-Cyrl-RS" sz="4400" spc="-5" dirty="0">
                <a:solidFill>
                  <a:srgbClr val="FFFFFF"/>
                </a:solidFill>
              </a:rPr>
              <a:t>разматрања</a:t>
            </a:r>
            <a:r>
              <a:rPr lang="en-IE" sz="4400" spc="-5" dirty="0">
                <a:solidFill>
                  <a:srgbClr val="FFFFFF"/>
                </a:solidFill>
              </a:rPr>
              <a:t> </a:t>
            </a:r>
            <a:r>
              <a:rPr lang="sr-Cyrl-RS" sz="4400" spc="-5" dirty="0">
                <a:solidFill>
                  <a:srgbClr val="FFFFFF"/>
                </a:solidFill>
              </a:rPr>
              <a:t>из Ирске</a:t>
            </a:r>
            <a:endParaRPr sz="600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20413249-5392-2242-9799-A23EF0CD8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952422"/>
            <a:ext cx="2705100" cy="558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3">
            <a:extLst>
              <a:ext uri="{FF2B5EF4-FFF2-40B4-BE49-F238E27FC236}">
                <a16:creationId xmlns:a16="http://schemas.microsoft.com/office/drawing/2014/main" xmlns="" id="{88A79E77-1829-6241-ACB5-E7EC5A316C12}"/>
              </a:ext>
            </a:extLst>
          </p:cNvPr>
          <p:cNvSpPr/>
          <p:nvPr/>
        </p:nvSpPr>
        <p:spPr>
          <a:xfrm>
            <a:off x="0" y="1387538"/>
            <a:ext cx="12192000" cy="5470462"/>
          </a:xfrm>
          <a:custGeom>
            <a:avLst/>
            <a:gdLst/>
            <a:ahLst/>
            <a:cxnLst/>
            <a:rect l="l" t="t" r="r" b="b"/>
            <a:pathLst>
              <a:path w="9144000" h="5292090">
                <a:moveTo>
                  <a:pt x="0" y="0"/>
                </a:moveTo>
                <a:lnTo>
                  <a:pt x="0" y="5292001"/>
                </a:lnTo>
                <a:lnTo>
                  <a:pt x="9144000" y="529200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8F5F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2">
            <a:extLst>
              <a:ext uri="{FF2B5EF4-FFF2-40B4-BE49-F238E27FC236}">
                <a16:creationId xmlns:a16="http://schemas.microsoft.com/office/drawing/2014/main" xmlns="" id="{A80FE2C1-C614-794E-9278-0299319DB19C}"/>
              </a:ext>
            </a:extLst>
          </p:cNvPr>
          <p:cNvSpPr/>
          <p:nvPr/>
        </p:nvSpPr>
        <p:spPr>
          <a:xfrm>
            <a:off x="0" y="6771006"/>
            <a:ext cx="12192000" cy="86993"/>
          </a:xfrm>
          <a:custGeom>
            <a:avLst/>
            <a:gdLst/>
            <a:ahLst/>
            <a:cxnLst/>
            <a:rect l="l" t="t" r="r" b="b"/>
            <a:pathLst>
              <a:path w="9144000" h="86995">
                <a:moveTo>
                  <a:pt x="0" y="86995"/>
                </a:moveTo>
                <a:lnTo>
                  <a:pt x="9144000" y="86995"/>
                </a:lnTo>
                <a:lnTo>
                  <a:pt x="9144000" y="0"/>
                </a:lnTo>
                <a:lnTo>
                  <a:pt x="0" y="0"/>
                </a:lnTo>
                <a:lnTo>
                  <a:pt x="0" y="86995"/>
                </a:lnTo>
                <a:close/>
              </a:path>
            </a:pathLst>
          </a:custGeom>
          <a:solidFill>
            <a:srgbClr val="C5E8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2">
            <a:extLst>
              <a:ext uri="{FF2B5EF4-FFF2-40B4-BE49-F238E27FC236}">
                <a16:creationId xmlns:a16="http://schemas.microsoft.com/office/drawing/2014/main" xmlns="" id="{D7465CE8-0043-4044-B196-06AFD3DE9679}"/>
              </a:ext>
            </a:extLst>
          </p:cNvPr>
          <p:cNvSpPr/>
          <p:nvPr/>
        </p:nvSpPr>
        <p:spPr>
          <a:xfrm>
            <a:off x="-76200" y="-355270"/>
            <a:ext cx="12192000" cy="1473073"/>
          </a:xfrm>
          <a:prstGeom prst="rect">
            <a:avLst/>
          </a:prstGeom>
          <a:blipFill>
            <a:blip r:embed="rId2" cstate="print"/>
            <a:stretch>
              <a:fillRect t="-99818" b="-265737"/>
            </a:stretch>
          </a:blipFill>
        </p:spPr>
        <p:txBody>
          <a:bodyPr wrap="square" lIns="0" tIns="0" rIns="0" bIns="0" rtlCol="0"/>
          <a:lstStyle/>
          <a:p>
            <a:endParaRPr lang="en-IE" dirty="0"/>
          </a:p>
          <a:p>
            <a:endParaRPr lang="en-IE" dirty="0"/>
          </a:p>
          <a:p>
            <a:r>
              <a:rPr lang="en-IE" sz="3600" dirty="0"/>
              <a:t>                         </a:t>
            </a:r>
            <a:r>
              <a:rPr lang="sr-Cyrl-RS" sz="3600" dirty="0">
                <a:solidFill>
                  <a:schemeClr val="accent1">
                    <a:lumMod val="50000"/>
                  </a:schemeClr>
                </a:solidFill>
              </a:rPr>
              <a:t>Комуникације и коришћење НОК</a:t>
            </a:r>
            <a:r>
              <a:rPr lang="en-IE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2" name="object 2">
            <a:extLst>
              <a:ext uri="{FF2B5EF4-FFF2-40B4-BE49-F238E27FC236}">
                <a16:creationId xmlns:a16="http://schemas.microsoft.com/office/drawing/2014/main" xmlns="" id="{83D1ACC0-296F-114C-996E-5AB10B01BD86}"/>
              </a:ext>
            </a:extLst>
          </p:cNvPr>
          <p:cNvSpPr/>
          <p:nvPr/>
        </p:nvSpPr>
        <p:spPr>
          <a:xfrm>
            <a:off x="0" y="1428815"/>
            <a:ext cx="12192000" cy="45719"/>
          </a:xfrm>
          <a:custGeom>
            <a:avLst/>
            <a:gdLst/>
            <a:ahLst/>
            <a:cxnLst/>
            <a:rect l="l" t="t" r="r" b="b"/>
            <a:pathLst>
              <a:path w="9144000" h="86995">
                <a:moveTo>
                  <a:pt x="0" y="86995"/>
                </a:moveTo>
                <a:lnTo>
                  <a:pt x="9144000" y="86995"/>
                </a:lnTo>
                <a:lnTo>
                  <a:pt x="9144000" y="0"/>
                </a:lnTo>
                <a:lnTo>
                  <a:pt x="0" y="0"/>
                </a:lnTo>
                <a:lnTo>
                  <a:pt x="0" y="86995"/>
                </a:lnTo>
                <a:close/>
              </a:path>
            </a:pathLst>
          </a:custGeom>
          <a:solidFill>
            <a:srgbClr val="C5E8F1">
              <a:alpha val="23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36">
            <a:extLst>
              <a:ext uri="{FF2B5EF4-FFF2-40B4-BE49-F238E27FC236}">
                <a16:creationId xmlns:a16="http://schemas.microsoft.com/office/drawing/2014/main" xmlns="" id="{2EC1C1A3-3E50-E64A-A888-364DBA4B50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IE" sz="3200" spc="-5" dirty="0">
                <a:solidFill>
                  <a:srgbClr val="788993"/>
                </a:solidFill>
              </a:rPr>
              <a:t/>
            </a:r>
            <a:br>
              <a:rPr lang="en-IE" sz="3200" spc="-5" dirty="0">
                <a:solidFill>
                  <a:srgbClr val="788993"/>
                </a:solidFill>
              </a:rPr>
            </a:br>
            <a:endParaRPr sz="4000" spc="-5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8EC53AC2-C087-431E-B96B-BDC24D069D7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888163" y="1577975"/>
            <a:ext cx="5303837" cy="4431983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45" name="object 35">
            <a:extLst>
              <a:ext uri="{FF2B5EF4-FFF2-40B4-BE49-F238E27FC236}">
                <a16:creationId xmlns:a16="http://schemas.microsoft.com/office/drawing/2014/main" xmlns="" id="{BCF8749C-7EA5-7A4E-B96E-49EA22EC5ED9}"/>
              </a:ext>
            </a:extLst>
          </p:cNvPr>
          <p:cNvSpPr txBox="1"/>
          <p:nvPr/>
        </p:nvSpPr>
        <p:spPr>
          <a:xfrm>
            <a:off x="2447300" y="3835504"/>
            <a:ext cx="7332647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372110" algn="l"/>
              </a:tabLst>
            </a:pPr>
            <a:endParaRPr lang="en-IE" sz="3000" dirty="0">
              <a:cs typeface="Calibri"/>
            </a:endParaRPr>
          </a:p>
        </p:txBody>
      </p:sp>
      <p:sp>
        <p:nvSpPr>
          <p:cNvPr id="46" name="object 35">
            <a:extLst>
              <a:ext uri="{FF2B5EF4-FFF2-40B4-BE49-F238E27FC236}">
                <a16:creationId xmlns:a16="http://schemas.microsoft.com/office/drawing/2014/main" xmlns="" id="{37DF025C-BB58-F048-9CA5-AC14CC4EC7A0}"/>
              </a:ext>
            </a:extLst>
          </p:cNvPr>
          <p:cNvSpPr txBox="1"/>
          <p:nvPr/>
        </p:nvSpPr>
        <p:spPr>
          <a:xfrm>
            <a:off x="2447300" y="4718957"/>
            <a:ext cx="7332647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372110" algn="l"/>
              </a:tabLst>
            </a:pPr>
            <a:endParaRPr lang="en-IE" sz="3000" dirty="0">
              <a:cs typeface="Calibri"/>
            </a:endParaRPr>
          </a:p>
        </p:txBody>
      </p:sp>
      <p:sp>
        <p:nvSpPr>
          <p:cNvPr id="47" name="object 35">
            <a:extLst>
              <a:ext uri="{FF2B5EF4-FFF2-40B4-BE49-F238E27FC236}">
                <a16:creationId xmlns:a16="http://schemas.microsoft.com/office/drawing/2014/main" xmlns="" id="{B5659ED4-8FAE-F54D-8F3F-E2B7BD77230E}"/>
              </a:ext>
            </a:extLst>
          </p:cNvPr>
          <p:cNvSpPr txBox="1"/>
          <p:nvPr/>
        </p:nvSpPr>
        <p:spPr>
          <a:xfrm>
            <a:off x="2447300" y="5602409"/>
            <a:ext cx="7332647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372110" algn="l"/>
              </a:tabLst>
            </a:pPr>
            <a:endParaRPr lang="en-IE" sz="3000" dirty="0">
              <a:cs typeface="Calibri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D3049F9E-CDAE-9548-B937-C0AD41206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381000"/>
            <a:ext cx="629920" cy="959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D4A192-CC66-4D75-804B-1E85FF3A0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984" y="1818553"/>
            <a:ext cx="2402032" cy="2833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D2C60A-70A4-422E-9242-ED36E1FE4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882" y="2488748"/>
            <a:ext cx="2644518" cy="3113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16706A7-5C7D-4FF3-9DEB-FBE86A76A22D}"/>
              </a:ext>
            </a:extLst>
          </p:cNvPr>
          <p:cNvPicPr/>
          <p:nvPr/>
        </p:nvPicPr>
        <p:blipFill rotWithShape="1">
          <a:blip r:embed="rId6"/>
          <a:srcRect l="29914" t="6795" r="31199" b="3979"/>
          <a:stretch/>
        </p:blipFill>
        <p:spPr bwMode="auto">
          <a:xfrm>
            <a:off x="7924800" y="2031751"/>
            <a:ext cx="2949318" cy="34991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853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3">
            <a:extLst>
              <a:ext uri="{FF2B5EF4-FFF2-40B4-BE49-F238E27FC236}">
                <a16:creationId xmlns:a16="http://schemas.microsoft.com/office/drawing/2014/main" xmlns="" id="{88A79E77-1829-6241-ACB5-E7EC5A316C12}"/>
              </a:ext>
            </a:extLst>
          </p:cNvPr>
          <p:cNvSpPr/>
          <p:nvPr/>
        </p:nvSpPr>
        <p:spPr>
          <a:xfrm>
            <a:off x="0" y="1473074"/>
            <a:ext cx="12192000" cy="5233196"/>
          </a:xfrm>
          <a:custGeom>
            <a:avLst/>
            <a:gdLst/>
            <a:ahLst/>
            <a:cxnLst/>
            <a:rect l="l" t="t" r="r" b="b"/>
            <a:pathLst>
              <a:path w="9144000" h="5292090">
                <a:moveTo>
                  <a:pt x="0" y="0"/>
                </a:moveTo>
                <a:lnTo>
                  <a:pt x="0" y="5292001"/>
                </a:lnTo>
                <a:lnTo>
                  <a:pt x="9144000" y="529200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8F5F7"/>
          </a:solidFill>
        </p:spPr>
        <p:txBody>
          <a:bodyPr wrap="square" lIns="0" tIns="0" rIns="0" bIns="0" rtlCol="0"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Отварање НОК ка већем броју различитих тела надлежних за издавање јавне исправе</a:t>
            </a:r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Поуздани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E" i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sr-Cyrl-RS" i="1" dirty="0">
                <a:solidFill>
                  <a:schemeClr val="accent1">
                    <a:lumMod val="50000"/>
                  </a:schemeClr>
                </a:solidFill>
              </a:rPr>
              <a:t>институције и људи</a:t>
            </a:r>
            <a:r>
              <a:rPr lang="en-IE" i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Са осигураним квалитетом </a:t>
            </a:r>
            <a:r>
              <a:rPr lang="en-IE" i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sr-Cyrl-RS" i="1" dirty="0">
                <a:solidFill>
                  <a:schemeClr val="accent1">
                    <a:lumMod val="50000"/>
                  </a:schemeClr>
                </a:solidFill>
              </a:rPr>
              <a:t>процедуре за израду квалификација</a:t>
            </a:r>
            <a:r>
              <a:rPr lang="en-IE" i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Вредност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E" i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sr-Cyrl-RS" i="1" dirty="0">
                <a:solidFill>
                  <a:schemeClr val="accent1">
                    <a:lumMod val="50000"/>
                  </a:schemeClr>
                </a:solidFill>
              </a:rPr>
              <a:t>корисници су укључени у свим релевантним фазама</a:t>
            </a:r>
            <a:r>
              <a:rPr lang="en-IE" i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Транспарентност</a:t>
            </a:r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pPr lvl="3"/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Од осигурања квалитета </a:t>
            </a:r>
            <a:r>
              <a:rPr lang="sr-Cyrl-RS" i="1" u="sng" dirty="0">
                <a:solidFill>
                  <a:schemeClr val="accent1">
                    <a:lumMod val="50000"/>
                  </a:schemeClr>
                </a:solidFill>
              </a:rPr>
              <a:t>и</a:t>
            </a:r>
            <a:r>
              <a:rPr lang="sr-Cyrl-RS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НОК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до осигурања квалитета НОК</a:t>
            </a:r>
            <a:r>
              <a:rPr lang="sr-Cyrl-RS" i="1" u="sng" dirty="0">
                <a:solidFill>
                  <a:schemeClr val="accent1">
                    <a:lumMod val="50000"/>
                  </a:schemeClr>
                </a:solidFill>
              </a:rPr>
              <a:t>-а</a:t>
            </a:r>
            <a:endParaRPr lang="en-IE" i="1" u="sng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Обнављање и одржавање укључености интересних група </a:t>
            </a:r>
            <a:r>
              <a:rPr lang="en-IE" i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sr-Cyrl-RS" i="1" dirty="0">
                <a:solidFill>
                  <a:schemeClr val="accent1">
                    <a:lumMod val="50000"/>
                  </a:schemeClr>
                </a:solidFill>
              </a:rPr>
              <a:t>НОК се узима здраво за готово</a:t>
            </a:r>
            <a:r>
              <a:rPr lang="en-IE" i="1" dirty="0">
                <a:solidFill>
                  <a:schemeClr val="accent1">
                    <a:lumMod val="50000"/>
                  </a:schemeClr>
                </a:solidFill>
              </a:rPr>
              <a:t>!)</a:t>
            </a:r>
          </a:p>
          <a:p>
            <a:pPr lvl="1"/>
            <a:endParaRPr lang="en-IE" i="1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Праћење примене НОК-а у политикама 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од комуникације до уређења</a:t>
            </a:r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Све већи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r-Cyrl-RS" dirty="0" err="1">
                <a:solidFill>
                  <a:schemeClr val="accent1">
                    <a:lumMod val="50000"/>
                  </a:schemeClr>
                </a:solidFill>
              </a:rPr>
              <a:t>креденцијализам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претерана квалификованост</a:t>
            </a:r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Међународни кредибилитет 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ЕОК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ОК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ЕПВО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lvl="1"/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Покретање Регистра квалификација Ирске </a:t>
            </a:r>
            <a:r>
              <a:rPr lang="uk-UA" u="sng" dirty="0">
                <a:hlinkClick r:id="rId2"/>
              </a:rPr>
              <a:t>https://irq.ie/</a:t>
            </a:r>
            <a:r>
              <a:rPr lang="uk-UA" dirty="0"/>
              <a:t> </a:t>
            </a:r>
            <a:r>
              <a:rPr lang="en-US" dirty="0"/>
              <a:t>  </a:t>
            </a:r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E" dirty="0"/>
          </a:p>
        </p:txBody>
      </p:sp>
      <p:sp>
        <p:nvSpPr>
          <p:cNvPr id="40" name="object 2">
            <a:extLst>
              <a:ext uri="{FF2B5EF4-FFF2-40B4-BE49-F238E27FC236}">
                <a16:creationId xmlns:a16="http://schemas.microsoft.com/office/drawing/2014/main" xmlns="" id="{A80FE2C1-C614-794E-9278-0299319DB19C}"/>
              </a:ext>
            </a:extLst>
          </p:cNvPr>
          <p:cNvSpPr/>
          <p:nvPr/>
        </p:nvSpPr>
        <p:spPr>
          <a:xfrm>
            <a:off x="1524000" y="6771006"/>
            <a:ext cx="9144000" cy="86995"/>
          </a:xfrm>
          <a:custGeom>
            <a:avLst/>
            <a:gdLst/>
            <a:ahLst/>
            <a:cxnLst/>
            <a:rect l="l" t="t" r="r" b="b"/>
            <a:pathLst>
              <a:path w="9144000" h="86995">
                <a:moveTo>
                  <a:pt x="0" y="86995"/>
                </a:moveTo>
                <a:lnTo>
                  <a:pt x="9144000" y="86995"/>
                </a:lnTo>
                <a:lnTo>
                  <a:pt x="9144000" y="0"/>
                </a:lnTo>
                <a:lnTo>
                  <a:pt x="0" y="0"/>
                </a:lnTo>
                <a:lnTo>
                  <a:pt x="0" y="86995"/>
                </a:lnTo>
                <a:close/>
              </a:path>
            </a:pathLst>
          </a:custGeom>
          <a:solidFill>
            <a:srgbClr val="C5E8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2">
            <a:extLst>
              <a:ext uri="{FF2B5EF4-FFF2-40B4-BE49-F238E27FC236}">
                <a16:creationId xmlns:a16="http://schemas.microsoft.com/office/drawing/2014/main" xmlns="" id="{D7465CE8-0043-4044-B196-06AFD3DE9679}"/>
              </a:ext>
            </a:extLst>
          </p:cNvPr>
          <p:cNvSpPr/>
          <p:nvPr/>
        </p:nvSpPr>
        <p:spPr>
          <a:xfrm>
            <a:off x="0" y="1"/>
            <a:ext cx="12192000" cy="1473073"/>
          </a:xfrm>
          <a:prstGeom prst="rect">
            <a:avLst/>
          </a:prstGeom>
          <a:blipFill>
            <a:blip r:embed="rId3" cstate="print"/>
            <a:stretch>
              <a:fillRect t="-99818" b="-265737"/>
            </a:stretch>
          </a:blipFill>
        </p:spPr>
        <p:txBody>
          <a:bodyPr wrap="square" lIns="0" tIns="0" rIns="0" bIns="0" rtlCol="0"/>
          <a:lstStyle/>
          <a:p>
            <a:endParaRPr lang="en-IE" sz="3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IE" sz="3200" dirty="0">
                <a:solidFill>
                  <a:schemeClr val="accent1">
                    <a:lumMod val="50000"/>
                  </a:schemeClr>
                </a:solidFill>
              </a:rPr>
              <a:t>         </a:t>
            </a:r>
            <a:r>
              <a:rPr lang="sr-Cyrl-RS" sz="3200" dirty="0">
                <a:solidFill>
                  <a:schemeClr val="accent1">
                    <a:lumMod val="50000"/>
                  </a:schemeClr>
                </a:solidFill>
              </a:rPr>
              <a:t>НОК Ирске</a:t>
            </a:r>
            <a:r>
              <a:rPr lang="en-IE" sz="3200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sr-Cyrl-RS" sz="3200" dirty="0">
                <a:solidFill>
                  <a:schemeClr val="accent1">
                    <a:lumMod val="50000"/>
                  </a:schemeClr>
                </a:solidFill>
              </a:rPr>
              <a:t>пописивање и наредни кораци</a:t>
            </a:r>
            <a:endParaRPr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2" name="object 2">
            <a:extLst>
              <a:ext uri="{FF2B5EF4-FFF2-40B4-BE49-F238E27FC236}">
                <a16:creationId xmlns:a16="http://schemas.microsoft.com/office/drawing/2014/main" xmlns="" id="{83D1ACC0-296F-114C-996E-5AB10B01BD86}"/>
              </a:ext>
            </a:extLst>
          </p:cNvPr>
          <p:cNvSpPr/>
          <p:nvPr/>
        </p:nvSpPr>
        <p:spPr>
          <a:xfrm>
            <a:off x="0" y="1421020"/>
            <a:ext cx="12192000" cy="52054"/>
          </a:xfrm>
          <a:custGeom>
            <a:avLst/>
            <a:gdLst/>
            <a:ahLst/>
            <a:cxnLst/>
            <a:rect l="l" t="t" r="r" b="b"/>
            <a:pathLst>
              <a:path w="9144000" h="86995">
                <a:moveTo>
                  <a:pt x="0" y="86995"/>
                </a:moveTo>
                <a:lnTo>
                  <a:pt x="9144000" y="86995"/>
                </a:lnTo>
                <a:lnTo>
                  <a:pt x="9144000" y="0"/>
                </a:lnTo>
                <a:lnTo>
                  <a:pt x="0" y="0"/>
                </a:lnTo>
                <a:lnTo>
                  <a:pt x="0" y="86995"/>
                </a:lnTo>
                <a:close/>
              </a:path>
            </a:pathLst>
          </a:custGeom>
          <a:solidFill>
            <a:srgbClr val="C5E8F1">
              <a:alpha val="23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36">
            <a:extLst>
              <a:ext uri="{FF2B5EF4-FFF2-40B4-BE49-F238E27FC236}">
                <a16:creationId xmlns:a16="http://schemas.microsoft.com/office/drawing/2014/main" xmlns="" id="{2EC1C1A3-3E50-E64A-A888-364DBA4B50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30000" y="4114800"/>
            <a:ext cx="762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IE" sz="4000" spc="-5" dirty="0">
                <a:solidFill>
                  <a:srgbClr val="FF0000"/>
                </a:solidFill>
              </a:rPr>
              <a:t/>
            </a:r>
            <a:br>
              <a:rPr lang="en-IE" sz="4000" spc="-5" dirty="0">
                <a:solidFill>
                  <a:srgbClr val="FF0000"/>
                </a:solidFill>
              </a:rPr>
            </a:br>
            <a:r>
              <a:rPr lang="en-IE" sz="4000" spc="-5" dirty="0">
                <a:solidFill>
                  <a:srgbClr val="FF0000"/>
                </a:solidFill>
              </a:rPr>
              <a:t/>
            </a:r>
            <a:br>
              <a:rPr lang="en-IE" sz="4000" spc="-5" dirty="0">
                <a:solidFill>
                  <a:srgbClr val="FF0000"/>
                </a:solidFill>
              </a:rPr>
            </a:br>
            <a:r>
              <a:rPr lang="en-IE" sz="4000" spc="-5" dirty="0">
                <a:solidFill>
                  <a:srgbClr val="FF0000"/>
                </a:solidFill>
              </a:rPr>
              <a:t/>
            </a:r>
            <a:br>
              <a:rPr lang="en-IE" sz="4000" spc="-5" dirty="0">
                <a:solidFill>
                  <a:srgbClr val="FF0000"/>
                </a:solidFill>
              </a:rPr>
            </a:br>
            <a:endParaRPr sz="4000" spc="-5" dirty="0">
              <a:solidFill>
                <a:srgbClr val="FF0000"/>
              </a:solidFill>
            </a:endParaRPr>
          </a:p>
        </p:txBody>
      </p:sp>
      <p:sp>
        <p:nvSpPr>
          <p:cNvPr id="45" name="object 35">
            <a:extLst>
              <a:ext uri="{FF2B5EF4-FFF2-40B4-BE49-F238E27FC236}">
                <a16:creationId xmlns:a16="http://schemas.microsoft.com/office/drawing/2014/main" xmlns="" id="{BCF8749C-7EA5-7A4E-B96E-49EA22EC5ED9}"/>
              </a:ext>
            </a:extLst>
          </p:cNvPr>
          <p:cNvSpPr txBox="1"/>
          <p:nvPr/>
        </p:nvSpPr>
        <p:spPr>
          <a:xfrm>
            <a:off x="2447300" y="3835504"/>
            <a:ext cx="7332647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372110" algn="l"/>
              </a:tabLst>
            </a:pPr>
            <a:endParaRPr lang="en-IE" sz="3000" dirty="0">
              <a:cs typeface="Calibri"/>
            </a:endParaRPr>
          </a:p>
        </p:txBody>
      </p:sp>
      <p:sp>
        <p:nvSpPr>
          <p:cNvPr id="46" name="object 35">
            <a:extLst>
              <a:ext uri="{FF2B5EF4-FFF2-40B4-BE49-F238E27FC236}">
                <a16:creationId xmlns:a16="http://schemas.microsoft.com/office/drawing/2014/main" xmlns="" id="{37DF025C-BB58-F048-9CA5-AC14CC4EC7A0}"/>
              </a:ext>
            </a:extLst>
          </p:cNvPr>
          <p:cNvSpPr txBox="1"/>
          <p:nvPr/>
        </p:nvSpPr>
        <p:spPr>
          <a:xfrm>
            <a:off x="2447300" y="4718957"/>
            <a:ext cx="7332647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372110" algn="l"/>
              </a:tabLst>
            </a:pPr>
            <a:endParaRPr lang="en-IE" sz="3000" dirty="0">
              <a:cs typeface="Calibri"/>
            </a:endParaRPr>
          </a:p>
        </p:txBody>
      </p:sp>
      <p:sp>
        <p:nvSpPr>
          <p:cNvPr id="47" name="object 35">
            <a:extLst>
              <a:ext uri="{FF2B5EF4-FFF2-40B4-BE49-F238E27FC236}">
                <a16:creationId xmlns:a16="http://schemas.microsoft.com/office/drawing/2014/main" xmlns="" id="{B5659ED4-8FAE-F54D-8F3F-E2B7BD77230E}"/>
              </a:ext>
            </a:extLst>
          </p:cNvPr>
          <p:cNvSpPr txBox="1"/>
          <p:nvPr/>
        </p:nvSpPr>
        <p:spPr>
          <a:xfrm>
            <a:off x="2447300" y="5602409"/>
            <a:ext cx="7332647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372110" algn="l"/>
              </a:tabLst>
            </a:pPr>
            <a:endParaRPr lang="en-IE" sz="3000" dirty="0">
              <a:cs typeface="Calibri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D3049F9E-CDAE-9548-B937-C0AD41206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399697"/>
            <a:ext cx="629920" cy="95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1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3">
            <a:extLst>
              <a:ext uri="{FF2B5EF4-FFF2-40B4-BE49-F238E27FC236}">
                <a16:creationId xmlns:a16="http://schemas.microsoft.com/office/drawing/2014/main" xmlns="" id="{88A79E77-1829-6241-ACB5-E7EC5A316C12}"/>
              </a:ext>
            </a:extLst>
          </p:cNvPr>
          <p:cNvSpPr/>
          <p:nvPr/>
        </p:nvSpPr>
        <p:spPr>
          <a:xfrm>
            <a:off x="0" y="1473072"/>
            <a:ext cx="12192000" cy="5384927"/>
          </a:xfrm>
          <a:custGeom>
            <a:avLst/>
            <a:gdLst/>
            <a:ahLst/>
            <a:cxnLst/>
            <a:rect l="l" t="t" r="r" b="b"/>
            <a:pathLst>
              <a:path w="9144000" h="5292090">
                <a:moveTo>
                  <a:pt x="0" y="0"/>
                </a:moveTo>
                <a:lnTo>
                  <a:pt x="0" y="5292001"/>
                </a:lnTo>
                <a:lnTo>
                  <a:pt x="9144000" y="529200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8F5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">
            <a:extLst>
              <a:ext uri="{FF2B5EF4-FFF2-40B4-BE49-F238E27FC236}">
                <a16:creationId xmlns:a16="http://schemas.microsoft.com/office/drawing/2014/main" xmlns="" id="{A80FE2C1-C614-794E-9278-0299319DB19C}"/>
              </a:ext>
            </a:extLst>
          </p:cNvPr>
          <p:cNvSpPr/>
          <p:nvPr/>
        </p:nvSpPr>
        <p:spPr>
          <a:xfrm>
            <a:off x="0" y="6771007"/>
            <a:ext cx="12192000" cy="85535"/>
          </a:xfrm>
          <a:custGeom>
            <a:avLst/>
            <a:gdLst/>
            <a:ahLst/>
            <a:cxnLst/>
            <a:rect l="l" t="t" r="r" b="b"/>
            <a:pathLst>
              <a:path w="9144000" h="86995">
                <a:moveTo>
                  <a:pt x="0" y="86995"/>
                </a:moveTo>
                <a:lnTo>
                  <a:pt x="9144000" y="86995"/>
                </a:lnTo>
                <a:lnTo>
                  <a:pt x="9144000" y="0"/>
                </a:lnTo>
                <a:lnTo>
                  <a:pt x="0" y="0"/>
                </a:lnTo>
                <a:lnTo>
                  <a:pt x="0" y="86995"/>
                </a:lnTo>
                <a:close/>
              </a:path>
            </a:pathLst>
          </a:custGeom>
          <a:solidFill>
            <a:srgbClr val="C5E8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2">
            <a:extLst>
              <a:ext uri="{FF2B5EF4-FFF2-40B4-BE49-F238E27FC236}">
                <a16:creationId xmlns:a16="http://schemas.microsoft.com/office/drawing/2014/main" xmlns="" id="{D7465CE8-0043-4044-B196-06AFD3DE9679}"/>
              </a:ext>
            </a:extLst>
          </p:cNvPr>
          <p:cNvSpPr/>
          <p:nvPr/>
        </p:nvSpPr>
        <p:spPr>
          <a:xfrm>
            <a:off x="0" y="1"/>
            <a:ext cx="12192000" cy="1473073"/>
          </a:xfrm>
          <a:prstGeom prst="rect">
            <a:avLst/>
          </a:prstGeom>
          <a:blipFill>
            <a:blip r:embed="rId2" cstate="print"/>
            <a:stretch>
              <a:fillRect t="-99818" b="-265737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2">
            <a:extLst>
              <a:ext uri="{FF2B5EF4-FFF2-40B4-BE49-F238E27FC236}">
                <a16:creationId xmlns:a16="http://schemas.microsoft.com/office/drawing/2014/main" xmlns="" id="{83D1ACC0-296F-114C-996E-5AB10B01BD86}"/>
              </a:ext>
            </a:extLst>
          </p:cNvPr>
          <p:cNvSpPr/>
          <p:nvPr/>
        </p:nvSpPr>
        <p:spPr>
          <a:xfrm>
            <a:off x="0" y="1387539"/>
            <a:ext cx="12192000" cy="85535"/>
          </a:xfrm>
          <a:custGeom>
            <a:avLst/>
            <a:gdLst/>
            <a:ahLst/>
            <a:cxnLst/>
            <a:rect l="l" t="t" r="r" b="b"/>
            <a:pathLst>
              <a:path w="9144000" h="86995">
                <a:moveTo>
                  <a:pt x="0" y="86995"/>
                </a:moveTo>
                <a:lnTo>
                  <a:pt x="9144000" y="86995"/>
                </a:lnTo>
                <a:lnTo>
                  <a:pt x="9144000" y="0"/>
                </a:lnTo>
                <a:lnTo>
                  <a:pt x="0" y="0"/>
                </a:lnTo>
                <a:lnTo>
                  <a:pt x="0" y="86995"/>
                </a:lnTo>
                <a:close/>
              </a:path>
            </a:pathLst>
          </a:custGeom>
          <a:solidFill>
            <a:srgbClr val="C5E8F1">
              <a:alpha val="23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36">
            <a:extLst>
              <a:ext uri="{FF2B5EF4-FFF2-40B4-BE49-F238E27FC236}">
                <a16:creationId xmlns:a16="http://schemas.microsoft.com/office/drawing/2014/main" xmlns="" id="{2EC1C1A3-3E50-E64A-A888-364DBA4B50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3300" y="1778901"/>
            <a:ext cx="7461700" cy="64145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IE" sz="3200" spc="-5" dirty="0">
                <a:solidFill>
                  <a:srgbClr val="788993"/>
                </a:solidFill>
              </a:rPr>
              <a:t/>
            </a:r>
            <a:br>
              <a:rPr lang="en-IE" sz="3200" spc="-5" dirty="0">
                <a:solidFill>
                  <a:srgbClr val="788993"/>
                </a:solidFill>
              </a:rPr>
            </a:br>
            <a:r>
              <a:rPr lang="en-IE" sz="3200" spc="-5" dirty="0">
                <a:solidFill>
                  <a:srgbClr val="788993"/>
                </a:solidFill>
              </a:rPr>
              <a:t/>
            </a:r>
            <a:br>
              <a:rPr lang="en-IE" sz="3200" spc="-5" dirty="0">
                <a:solidFill>
                  <a:srgbClr val="788993"/>
                </a:solidFill>
              </a:rPr>
            </a:br>
            <a:r>
              <a:rPr lang="en-IE" sz="3200" spc="-5" dirty="0">
                <a:solidFill>
                  <a:srgbClr val="788993"/>
                </a:solidFill>
              </a:rPr>
              <a:t/>
            </a:r>
            <a:br>
              <a:rPr lang="en-IE" sz="3200" spc="-5" dirty="0">
                <a:solidFill>
                  <a:srgbClr val="788993"/>
                </a:solidFill>
              </a:rPr>
            </a:br>
            <a:r>
              <a:rPr lang="en-IE" sz="3200" spc="-5" dirty="0">
                <a:solidFill>
                  <a:srgbClr val="788993"/>
                </a:solidFill>
              </a:rPr>
              <a:t/>
            </a:r>
            <a:br>
              <a:rPr lang="en-IE" sz="3200" spc="-5" dirty="0">
                <a:solidFill>
                  <a:srgbClr val="788993"/>
                </a:solidFill>
              </a:rPr>
            </a:br>
            <a:r>
              <a:rPr lang="en-IE" sz="3200" spc="-5" dirty="0">
                <a:solidFill>
                  <a:srgbClr val="788993"/>
                </a:solidFill>
              </a:rPr>
              <a:t/>
            </a:r>
            <a:br>
              <a:rPr lang="en-IE" sz="3200" spc="-5" dirty="0">
                <a:solidFill>
                  <a:srgbClr val="788993"/>
                </a:solidFill>
              </a:rPr>
            </a:br>
            <a:r>
              <a:rPr lang="en-IE" sz="3200" spc="-5" dirty="0">
                <a:solidFill>
                  <a:srgbClr val="788993"/>
                </a:solidFill>
              </a:rPr>
              <a:t/>
            </a:r>
            <a:br>
              <a:rPr lang="en-IE" sz="3200" spc="-5" dirty="0">
                <a:solidFill>
                  <a:srgbClr val="788993"/>
                </a:solidFill>
              </a:rPr>
            </a:br>
            <a:r>
              <a:rPr lang="en-IE" sz="3200" spc="-5" dirty="0">
                <a:solidFill>
                  <a:srgbClr val="788993"/>
                </a:solidFill>
              </a:rPr>
              <a:t/>
            </a:r>
            <a:br>
              <a:rPr lang="en-IE" sz="3200" spc="-5" dirty="0">
                <a:solidFill>
                  <a:srgbClr val="788993"/>
                </a:solidFill>
              </a:rPr>
            </a:br>
            <a:r>
              <a:rPr lang="en-IE" sz="3200" spc="-5" dirty="0">
                <a:solidFill>
                  <a:srgbClr val="788993"/>
                </a:solidFill>
              </a:rPr>
              <a:t/>
            </a:r>
            <a:br>
              <a:rPr lang="en-IE" sz="3200" spc="-5" dirty="0">
                <a:solidFill>
                  <a:srgbClr val="788993"/>
                </a:solidFill>
              </a:rPr>
            </a:br>
            <a:r>
              <a:rPr lang="sr-Cyrl-RS" sz="3600" spc="-5" dirty="0">
                <a:solidFill>
                  <a:srgbClr val="788993"/>
                </a:solidFill>
              </a:rPr>
              <a:t>Хвала</a:t>
            </a:r>
            <a:r>
              <a:rPr lang="en-IE" sz="3600" spc="-5" dirty="0">
                <a:solidFill>
                  <a:srgbClr val="788993"/>
                </a:solidFill>
              </a:rPr>
              <a:t>!</a:t>
            </a:r>
            <a:br>
              <a:rPr lang="en-IE" sz="3600" spc="-5" dirty="0">
                <a:solidFill>
                  <a:srgbClr val="788993"/>
                </a:solidFill>
              </a:rPr>
            </a:br>
            <a:r>
              <a:rPr lang="en-IE" sz="3600" spc="-5" dirty="0">
                <a:solidFill>
                  <a:srgbClr val="788993"/>
                </a:solidFill>
                <a:hlinkClick r:id="rId3"/>
              </a:rPr>
              <a:t>www.nfq.ie</a:t>
            </a:r>
            <a:r>
              <a:rPr lang="en-IE" sz="3600" spc="-5" dirty="0">
                <a:solidFill>
                  <a:srgbClr val="788993"/>
                </a:solidFill>
              </a:rPr>
              <a:t> </a:t>
            </a:r>
            <a:r>
              <a:rPr lang="en-IE" sz="4000" spc="-5" dirty="0">
                <a:solidFill>
                  <a:srgbClr val="788993"/>
                </a:solidFill>
              </a:rPr>
              <a:t/>
            </a:r>
            <a:br>
              <a:rPr lang="en-IE" sz="4000" spc="-5" dirty="0">
                <a:solidFill>
                  <a:srgbClr val="788993"/>
                </a:solidFill>
              </a:rPr>
            </a:br>
            <a:r>
              <a:rPr lang="en-IE" sz="4000" spc="-5" dirty="0">
                <a:solidFill>
                  <a:srgbClr val="788993"/>
                </a:solidFill>
              </a:rPr>
              <a:t/>
            </a:r>
            <a:br>
              <a:rPr lang="en-IE" sz="4000" spc="-5" dirty="0">
                <a:solidFill>
                  <a:srgbClr val="788993"/>
                </a:solidFill>
              </a:rPr>
            </a:br>
            <a:endParaRPr sz="4000" spc="-5" dirty="0">
              <a:solidFill>
                <a:srgbClr val="FF0000"/>
              </a:solidFill>
            </a:endParaRPr>
          </a:p>
        </p:txBody>
      </p:sp>
      <p:sp>
        <p:nvSpPr>
          <p:cNvPr id="45" name="object 35">
            <a:extLst>
              <a:ext uri="{FF2B5EF4-FFF2-40B4-BE49-F238E27FC236}">
                <a16:creationId xmlns:a16="http://schemas.microsoft.com/office/drawing/2014/main" xmlns="" id="{BCF8749C-7EA5-7A4E-B96E-49EA22EC5ED9}"/>
              </a:ext>
            </a:extLst>
          </p:cNvPr>
          <p:cNvSpPr txBox="1"/>
          <p:nvPr/>
        </p:nvSpPr>
        <p:spPr>
          <a:xfrm>
            <a:off x="2447300" y="3835504"/>
            <a:ext cx="7332647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372110" algn="l"/>
              </a:tabLst>
            </a:pPr>
            <a:endParaRPr lang="en-IE" sz="3000" dirty="0">
              <a:cs typeface="Calibri"/>
            </a:endParaRPr>
          </a:p>
        </p:txBody>
      </p:sp>
      <p:sp>
        <p:nvSpPr>
          <p:cNvPr id="46" name="object 35">
            <a:extLst>
              <a:ext uri="{FF2B5EF4-FFF2-40B4-BE49-F238E27FC236}">
                <a16:creationId xmlns:a16="http://schemas.microsoft.com/office/drawing/2014/main" xmlns="" id="{37DF025C-BB58-F048-9CA5-AC14CC4EC7A0}"/>
              </a:ext>
            </a:extLst>
          </p:cNvPr>
          <p:cNvSpPr txBox="1"/>
          <p:nvPr/>
        </p:nvSpPr>
        <p:spPr>
          <a:xfrm>
            <a:off x="2447300" y="4718957"/>
            <a:ext cx="7332647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372110" algn="l"/>
              </a:tabLst>
            </a:pPr>
            <a:endParaRPr lang="en-IE" sz="3000" dirty="0">
              <a:cs typeface="Calibri"/>
            </a:endParaRPr>
          </a:p>
        </p:txBody>
      </p:sp>
      <p:sp>
        <p:nvSpPr>
          <p:cNvPr id="47" name="object 35">
            <a:extLst>
              <a:ext uri="{FF2B5EF4-FFF2-40B4-BE49-F238E27FC236}">
                <a16:creationId xmlns:a16="http://schemas.microsoft.com/office/drawing/2014/main" xmlns="" id="{B5659ED4-8FAE-F54D-8F3F-E2B7BD77230E}"/>
              </a:ext>
            </a:extLst>
          </p:cNvPr>
          <p:cNvSpPr txBox="1"/>
          <p:nvPr/>
        </p:nvSpPr>
        <p:spPr>
          <a:xfrm>
            <a:off x="2447300" y="5602409"/>
            <a:ext cx="7332647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372110" algn="l"/>
              </a:tabLst>
            </a:pPr>
            <a:endParaRPr lang="en-IE" sz="3000" dirty="0">
              <a:cs typeface="Calibri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D3049F9E-CDAE-9548-B937-C0AD41206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256598"/>
            <a:ext cx="629920" cy="959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86D359-3043-49D9-83A0-6E75A4AE2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1778901"/>
            <a:ext cx="8376100" cy="369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84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3">
            <a:extLst>
              <a:ext uri="{FF2B5EF4-FFF2-40B4-BE49-F238E27FC236}">
                <a16:creationId xmlns:a16="http://schemas.microsoft.com/office/drawing/2014/main" xmlns="" id="{88A79E77-1829-6241-ACB5-E7EC5A316C12}"/>
              </a:ext>
            </a:extLst>
          </p:cNvPr>
          <p:cNvSpPr/>
          <p:nvPr/>
        </p:nvSpPr>
        <p:spPr>
          <a:xfrm>
            <a:off x="0" y="1387538"/>
            <a:ext cx="12192000" cy="5213864"/>
          </a:xfrm>
          <a:custGeom>
            <a:avLst/>
            <a:gdLst/>
            <a:ahLst/>
            <a:cxnLst/>
            <a:rect l="l" t="t" r="r" b="b"/>
            <a:pathLst>
              <a:path w="9144000" h="5292090">
                <a:moveTo>
                  <a:pt x="0" y="0"/>
                </a:moveTo>
                <a:lnTo>
                  <a:pt x="0" y="5292001"/>
                </a:lnTo>
                <a:lnTo>
                  <a:pt x="9144000" y="529200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8F5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">
            <a:extLst>
              <a:ext uri="{FF2B5EF4-FFF2-40B4-BE49-F238E27FC236}">
                <a16:creationId xmlns:a16="http://schemas.microsoft.com/office/drawing/2014/main" xmlns="" id="{A80FE2C1-C614-794E-9278-0299319DB19C}"/>
              </a:ext>
            </a:extLst>
          </p:cNvPr>
          <p:cNvSpPr/>
          <p:nvPr/>
        </p:nvSpPr>
        <p:spPr>
          <a:xfrm>
            <a:off x="0" y="6771006"/>
            <a:ext cx="12192000" cy="86993"/>
          </a:xfrm>
          <a:custGeom>
            <a:avLst/>
            <a:gdLst/>
            <a:ahLst/>
            <a:cxnLst/>
            <a:rect l="l" t="t" r="r" b="b"/>
            <a:pathLst>
              <a:path w="9144000" h="86995">
                <a:moveTo>
                  <a:pt x="0" y="86995"/>
                </a:moveTo>
                <a:lnTo>
                  <a:pt x="9144000" y="86995"/>
                </a:lnTo>
                <a:lnTo>
                  <a:pt x="9144000" y="0"/>
                </a:lnTo>
                <a:lnTo>
                  <a:pt x="0" y="0"/>
                </a:lnTo>
                <a:lnTo>
                  <a:pt x="0" y="86995"/>
                </a:lnTo>
                <a:close/>
              </a:path>
            </a:pathLst>
          </a:custGeom>
          <a:solidFill>
            <a:srgbClr val="C5E8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2">
            <a:extLst>
              <a:ext uri="{FF2B5EF4-FFF2-40B4-BE49-F238E27FC236}">
                <a16:creationId xmlns:a16="http://schemas.microsoft.com/office/drawing/2014/main" xmlns="" id="{D7465CE8-0043-4044-B196-06AFD3DE9679}"/>
              </a:ext>
            </a:extLst>
          </p:cNvPr>
          <p:cNvSpPr/>
          <p:nvPr/>
        </p:nvSpPr>
        <p:spPr>
          <a:xfrm>
            <a:off x="0" y="1"/>
            <a:ext cx="12192000" cy="1473073"/>
          </a:xfrm>
          <a:prstGeom prst="rect">
            <a:avLst/>
          </a:prstGeom>
          <a:blipFill>
            <a:blip r:embed="rId2" cstate="print"/>
            <a:stretch>
              <a:fillRect t="-99818" b="-265737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2">
            <a:extLst>
              <a:ext uri="{FF2B5EF4-FFF2-40B4-BE49-F238E27FC236}">
                <a16:creationId xmlns:a16="http://schemas.microsoft.com/office/drawing/2014/main" xmlns="" id="{83D1ACC0-296F-114C-996E-5AB10B01BD86}"/>
              </a:ext>
            </a:extLst>
          </p:cNvPr>
          <p:cNvSpPr/>
          <p:nvPr/>
        </p:nvSpPr>
        <p:spPr>
          <a:xfrm>
            <a:off x="-24468" y="1386079"/>
            <a:ext cx="12216468" cy="86995"/>
          </a:xfrm>
          <a:custGeom>
            <a:avLst/>
            <a:gdLst/>
            <a:ahLst/>
            <a:cxnLst/>
            <a:rect l="l" t="t" r="r" b="b"/>
            <a:pathLst>
              <a:path w="9144000" h="86995">
                <a:moveTo>
                  <a:pt x="0" y="86995"/>
                </a:moveTo>
                <a:lnTo>
                  <a:pt x="9144000" y="86995"/>
                </a:lnTo>
                <a:lnTo>
                  <a:pt x="9144000" y="0"/>
                </a:lnTo>
                <a:lnTo>
                  <a:pt x="0" y="0"/>
                </a:lnTo>
                <a:lnTo>
                  <a:pt x="0" y="86995"/>
                </a:lnTo>
                <a:close/>
              </a:path>
            </a:pathLst>
          </a:custGeom>
          <a:solidFill>
            <a:srgbClr val="C5E8F1">
              <a:alpha val="23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35">
            <a:extLst>
              <a:ext uri="{FF2B5EF4-FFF2-40B4-BE49-F238E27FC236}">
                <a16:creationId xmlns:a16="http://schemas.microsoft.com/office/drawing/2014/main" xmlns="" id="{5977CE91-5B18-BD4B-9286-7B06DF840671}"/>
              </a:ext>
            </a:extLst>
          </p:cNvPr>
          <p:cNvSpPr txBox="1"/>
          <p:nvPr/>
        </p:nvSpPr>
        <p:spPr>
          <a:xfrm>
            <a:off x="1066800" y="2647585"/>
            <a:ext cx="10439400" cy="38215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spcBef>
                <a:spcPts val="100"/>
              </a:spcBef>
              <a:buFont typeface="Wingdings" panose="05000000000000000000" pitchFamily="2" charset="2"/>
              <a:buChar char="Ø"/>
              <a:tabLst>
                <a:tab pos="372110" algn="l"/>
              </a:tabLst>
            </a:pPr>
            <a:r>
              <a:rPr lang="sr-Cyrl-RS" sz="2400" dirty="0">
                <a:solidFill>
                  <a:srgbClr val="003B4C"/>
                </a:solidFill>
                <a:latin typeface="Myriad Pro"/>
                <a:cs typeface="Myriad Pro"/>
              </a:rPr>
              <a:t>НОК Ирске</a:t>
            </a:r>
            <a:endParaRPr lang="en-IE" sz="2400" dirty="0">
              <a:solidFill>
                <a:srgbClr val="003B4C"/>
              </a:solidFill>
              <a:latin typeface="Myriad Pro"/>
              <a:cs typeface="Myriad Pro"/>
            </a:endParaRPr>
          </a:p>
          <a:p>
            <a:pPr marL="12700">
              <a:spcBef>
                <a:spcPts val="100"/>
              </a:spcBef>
              <a:tabLst>
                <a:tab pos="372110" algn="l"/>
              </a:tabLst>
            </a:pPr>
            <a:endParaRPr lang="en-IE" sz="2400" dirty="0">
              <a:solidFill>
                <a:srgbClr val="003B4C"/>
              </a:solidFill>
              <a:latin typeface="Myriad Pro"/>
              <a:cs typeface="Myriad Pro"/>
            </a:endParaRPr>
          </a:p>
          <a:p>
            <a:pPr marL="469900" indent="-457200">
              <a:spcBef>
                <a:spcPts val="100"/>
              </a:spcBef>
              <a:buFont typeface="Wingdings" panose="05000000000000000000" pitchFamily="2" charset="2"/>
              <a:buChar char="Ø"/>
              <a:tabLst>
                <a:tab pos="372110" algn="l"/>
              </a:tabLst>
            </a:pPr>
            <a:r>
              <a:rPr lang="sr-Cyrl-RS" sz="2400" dirty="0">
                <a:solidFill>
                  <a:srgbClr val="003B4C"/>
                </a:solidFill>
                <a:latin typeface="Myriad Pro"/>
                <a:cs typeface="Myriad Pro"/>
              </a:rPr>
              <a:t>Шта је функционисало</a:t>
            </a:r>
            <a:r>
              <a:rPr lang="en-IE" sz="2400" dirty="0">
                <a:solidFill>
                  <a:srgbClr val="003B4C"/>
                </a:solidFill>
                <a:latin typeface="Myriad Pro"/>
                <a:cs typeface="Myriad Pro"/>
              </a:rPr>
              <a:t>, </a:t>
            </a:r>
            <a:r>
              <a:rPr lang="sr-Cyrl-RS" sz="2400" dirty="0">
                <a:solidFill>
                  <a:srgbClr val="003B4C"/>
                </a:solidFill>
                <a:latin typeface="Myriad Pro"/>
                <a:cs typeface="Myriad Pro"/>
              </a:rPr>
              <a:t>а шта није</a:t>
            </a:r>
            <a:r>
              <a:rPr lang="en-IE" sz="2400" dirty="0">
                <a:solidFill>
                  <a:srgbClr val="003B4C"/>
                </a:solidFill>
                <a:latin typeface="Myriad Pro"/>
                <a:cs typeface="Myriad Pro"/>
              </a:rPr>
              <a:t>?</a:t>
            </a:r>
          </a:p>
          <a:p>
            <a:pPr marL="12700">
              <a:spcBef>
                <a:spcPts val="100"/>
              </a:spcBef>
              <a:tabLst>
                <a:tab pos="372110" algn="l"/>
              </a:tabLst>
            </a:pPr>
            <a:endParaRPr lang="en-IE" sz="2400" dirty="0">
              <a:solidFill>
                <a:srgbClr val="003B4C"/>
              </a:solidFill>
              <a:latin typeface="Myriad Pro"/>
              <a:cs typeface="Myriad Pro"/>
            </a:endParaRPr>
          </a:p>
          <a:p>
            <a:pPr marL="469900" indent="-457200">
              <a:spcBef>
                <a:spcPts val="100"/>
              </a:spcBef>
              <a:buFont typeface="Wingdings" panose="05000000000000000000" pitchFamily="2" charset="2"/>
              <a:buChar char="Ø"/>
              <a:tabLst>
                <a:tab pos="372110" algn="l"/>
              </a:tabLst>
            </a:pPr>
            <a:r>
              <a:rPr lang="sr-Cyrl-RS" sz="2400" dirty="0">
                <a:solidFill>
                  <a:srgbClr val="003B4C"/>
                </a:solidFill>
                <a:latin typeface="Myriad Pro"/>
                <a:cs typeface="Myriad Pro"/>
              </a:rPr>
              <a:t>НОК</a:t>
            </a:r>
            <a:r>
              <a:rPr lang="en-IE" sz="2400" dirty="0">
                <a:solidFill>
                  <a:srgbClr val="003B4C"/>
                </a:solidFill>
                <a:latin typeface="Myriad Pro"/>
                <a:cs typeface="Myriad Pro"/>
              </a:rPr>
              <a:t> – </a:t>
            </a:r>
            <a:r>
              <a:rPr lang="sr-Cyrl-RS" sz="2400" dirty="0">
                <a:solidFill>
                  <a:srgbClr val="003B4C"/>
                </a:solidFill>
                <a:latin typeface="Myriad Pro"/>
                <a:cs typeface="Myriad Pro"/>
              </a:rPr>
              <a:t>примена, коришћење и утицај</a:t>
            </a:r>
            <a:endParaRPr lang="en-IE" sz="2400" dirty="0">
              <a:solidFill>
                <a:srgbClr val="003B4C"/>
              </a:solidFill>
              <a:latin typeface="Myriad Pro"/>
              <a:cs typeface="Myriad Pro"/>
            </a:endParaRPr>
          </a:p>
          <a:p>
            <a:pPr marL="12700">
              <a:spcBef>
                <a:spcPts val="100"/>
              </a:spcBef>
              <a:tabLst>
                <a:tab pos="372110" algn="l"/>
              </a:tabLst>
            </a:pPr>
            <a:endParaRPr lang="en-IE" sz="2400" dirty="0">
              <a:solidFill>
                <a:srgbClr val="003B4C"/>
              </a:solidFill>
              <a:latin typeface="Myriad Pro"/>
              <a:cs typeface="Myriad Pro"/>
            </a:endParaRPr>
          </a:p>
          <a:p>
            <a:pPr marL="469900" indent="-457200">
              <a:spcBef>
                <a:spcPts val="100"/>
              </a:spcBef>
              <a:buFont typeface="Wingdings" panose="05000000000000000000" pitchFamily="2" charset="2"/>
              <a:buChar char="Ø"/>
              <a:tabLst>
                <a:tab pos="372110" algn="l"/>
              </a:tabLst>
            </a:pPr>
            <a:r>
              <a:rPr lang="sr-Cyrl-RS" sz="2400" dirty="0">
                <a:solidFill>
                  <a:srgbClr val="003B4C"/>
                </a:solidFill>
                <a:latin typeface="Myriad Pro"/>
                <a:cs typeface="Myriad Pro"/>
              </a:rPr>
              <a:t>Пописивање и</a:t>
            </a:r>
            <a:r>
              <a:rPr lang="en-IE" sz="2400" dirty="0">
                <a:solidFill>
                  <a:srgbClr val="003B4C"/>
                </a:solidFill>
                <a:latin typeface="Myriad Pro"/>
                <a:cs typeface="Myriad Pro"/>
              </a:rPr>
              <a:t> </a:t>
            </a:r>
            <a:r>
              <a:rPr lang="sr-Cyrl-RS" sz="2400" dirty="0">
                <a:solidFill>
                  <a:srgbClr val="003B4C"/>
                </a:solidFill>
                <a:latin typeface="Myriad Pro"/>
                <a:cs typeface="Myriad Pro"/>
              </a:rPr>
              <a:t>будући задаци</a:t>
            </a:r>
            <a:endParaRPr lang="en-IE" sz="2400" dirty="0">
              <a:solidFill>
                <a:srgbClr val="003B4C"/>
              </a:solidFill>
              <a:latin typeface="Myriad Pro"/>
              <a:cs typeface="Myriad Pro"/>
            </a:endParaRPr>
          </a:p>
          <a:p>
            <a:pPr marL="12700">
              <a:spcBef>
                <a:spcPts val="100"/>
              </a:spcBef>
              <a:tabLst>
                <a:tab pos="372110" algn="l"/>
              </a:tabLst>
            </a:pPr>
            <a:endParaRPr lang="en-IE" sz="2400" dirty="0">
              <a:solidFill>
                <a:srgbClr val="003B4C"/>
              </a:solidFill>
              <a:latin typeface="Myriad Pro"/>
              <a:cs typeface="Myriad Pro"/>
            </a:endParaRPr>
          </a:p>
          <a:p>
            <a:pPr marL="12700">
              <a:spcBef>
                <a:spcPts val="100"/>
              </a:spcBef>
              <a:tabLst>
                <a:tab pos="372110" algn="l"/>
              </a:tabLst>
            </a:pPr>
            <a:endParaRPr lang="en-IE" sz="2400" dirty="0">
              <a:solidFill>
                <a:srgbClr val="003B4C"/>
              </a:solidFill>
              <a:latin typeface="Myriad Pro"/>
              <a:cs typeface="Myriad Pro"/>
            </a:endParaRPr>
          </a:p>
          <a:p>
            <a:pPr marL="469900" indent="-45720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72110" algn="l"/>
              </a:tabLst>
            </a:pPr>
            <a:endParaRPr sz="2400" dirty="0">
              <a:latin typeface="Calibri"/>
              <a:cs typeface="Calibri"/>
            </a:endParaRPr>
          </a:p>
        </p:txBody>
      </p:sp>
      <p:sp>
        <p:nvSpPr>
          <p:cNvPr id="44" name="object 36">
            <a:extLst>
              <a:ext uri="{FF2B5EF4-FFF2-40B4-BE49-F238E27FC236}">
                <a16:creationId xmlns:a16="http://schemas.microsoft.com/office/drawing/2014/main" xmlns="" id="{2EC1C1A3-3E50-E64A-A888-364DBA4B50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3300" y="1778900"/>
            <a:ext cx="809162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sr-Cyrl-RS" sz="3600" spc="-5" dirty="0"/>
              <a:t>Преглед</a:t>
            </a:r>
            <a:r>
              <a:rPr lang="en-IE" sz="3600" spc="-5" dirty="0"/>
              <a:t> </a:t>
            </a:r>
            <a:endParaRPr sz="3600" spc="-5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D3049F9E-CDAE-9548-B937-C0AD41206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256598"/>
            <a:ext cx="629920" cy="95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5334000" y="887270"/>
            <a:ext cx="6400799" cy="5380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endParaRPr lang="en-IE" spc="-10" dirty="0">
              <a:solidFill>
                <a:srgbClr val="003B4C"/>
              </a:solidFill>
              <a:latin typeface="Calibri"/>
              <a:cs typeface="Calibri"/>
            </a:endParaRP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sr-Cyrl-RS" sz="2000" spc="-10" dirty="0">
                <a:solidFill>
                  <a:srgbClr val="003B4C"/>
                </a:solidFill>
                <a:latin typeface="Calibri"/>
                <a:cs typeface="Calibri"/>
              </a:rPr>
              <a:t>Одржавање Националног оквира квалификација </a:t>
            </a:r>
            <a:r>
              <a:rPr lang="en-IE" sz="2000" spc="-10" dirty="0">
                <a:solidFill>
                  <a:srgbClr val="003B4C"/>
                </a:solidFill>
                <a:latin typeface="Calibri"/>
                <a:cs typeface="Calibri"/>
              </a:rPr>
              <a:t>(</a:t>
            </a:r>
            <a:r>
              <a:rPr lang="sr-Cyrl-RS" sz="2000" spc="-10" dirty="0">
                <a:solidFill>
                  <a:srgbClr val="003B4C"/>
                </a:solidFill>
                <a:latin typeface="Calibri"/>
                <a:cs typeface="Calibri"/>
              </a:rPr>
              <a:t>НОК</a:t>
            </a:r>
            <a:r>
              <a:rPr lang="en-IE" sz="2000" spc="-10" dirty="0">
                <a:solidFill>
                  <a:srgbClr val="003B4C"/>
                </a:solidFill>
                <a:latin typeface="Calibri"/>
                <a:cs typeface="Calibri"/>
              </a:rPr>
              <a:t>)</a:t>
            </a:r>
          </a:p>
          <a:p>
            <a:pPr marL="12700" marR="5080">
              <a:spcBef>
                <a:spcPts val="100"/>
              </a:spcBef>
            </a:pPr>
            <a:endParaRPr lang="en-IE" sz="2000" spc="-10" dirty="0">
              <a:solidFill>
                <a:srgbClr val="003B4C"/>
              </a:solidFill>
              <a:latin typeface="Calibri"/>
              <a:cs typeface="Calibri"/>
            </a:endParaRP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sr-Cyrl-RS" sz="2000" spc="-10" dirty="0">
                <a:solidFill>
                  <a:srgbClr val="003B4C"/>
                </a:solidFill>
                <a:latin typeface="Calibri"/>
                <a:cs typeface="Calibri"/>
              </a:rPr>
              <a:t>Институционално осигурање квалитета код установа високог образовања које самостално додељују квалификације</a:t>
            </a:r>
            <a:endParaRPr lang="en-IE" sz="2000" spc="-10" dirty="0">
              <a:solidFill>
                <a:srgbClr val="003B4C"/>
              </a:solidFill>
              <a:latin typeface="Calibri"/>
              <a:cs typeface="Calibri"/>
            </a:endParaRPr>
          </a:p>
          <a:p>
            <a:pPr marL="12700" marR="5080">
              <a:spcBef>
                <a:spcPts val="100"/>
              </a:spcBef>
            </a:pPr>
            <a:endParaRPr lang="en-IE" sz="2000" spc="-10" dirty="0">
              <a:solidFill>
                <a:srgbClr val="003B4C"/>
              </a:solidFill>
              <a:latin typeface="Calibri"/>
              <a:cs typeface="Calibri"/>
            </a:endParaRP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sr-Cyrl-RS" sz="2000" spc="-10" dirty="0">
                <a:solidFill>
                  <a:srgbClr val="003B4C"/>
                </a:solidFill>
                <a:latin typeface="Calibri"/>
                <a:cs typeface="Calibri"/>
              </a:rPr>
              <a:t>Национално тело надлежно за издавање јавне исправе за даље образовање</a:t>
            </a:r>
            <a:endParaRPr lang="en-IE" sz="2000" spc="-10" dirty="0">
              <a:solidFill>
                <a:srgbClr val="003B4C"/>
              </a:solidFill>
              <a:latin typeface="Calibri"/>
              <a:cs typeface="Calibri"/>
            </a:endParaRPr>
          </a:p>
          <a:p>
            <a:pPr marL="12700" marR="5080">
              <a:spcBef>
                <a:spcPts val="100"/>
              </a:spcBef>
            </a:pPr>
            <a:endParaRPr lang="en-IE" sz="2000" spc="-10" dirty="0">
              <a:solidFill>
                <a:srgbClr val="003B4C"/>
              </a:solidFill>
              <a:latin typeface="Calibri"/>
              <a:cs typeface="Calibri"/>
            </a:endParaRP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sr-Cyrl-RS" sz="2000" spc="-10" dirty="0">
                <a:solidFill>
                  <a:srgbClr val="003B4C"/>
                </a:solidFill>
                <a:latin typeface="Calibri"/>
                <a:cs typeface="Calibri"/>
              </a:rPr>
              <a:t>Ирски</a:t>
            </a:r>
            <a:r>
              <a:rPr lang="en-IE" sz="2000" spc="-10" dirty="0">
                <a:solidFill>
                  <a:srgbClr val="003B4C"/>
                </a:solidFill>
                <a:latin typeface="Calibri"/>
                <a:cs typeface="Calibri"/>
              </a:rPr>
              <a:t> NARIC – </a:t>
            </a:r>
            <a:r>
              <a:rPr lang="sr-Cyrl-RS" sz="2000" spc="-10" dirty="0">
                <a:solidFill>
                  <a:srgbClr val="003B4C"/>
                </a:solidFill>
                <a:latin typeface="Calibri"/>
                <a:cs typeface="Calibri"/>
              </a:rPr>
              <a:t>признавање квалификација</a:t>
            </a:r>
            <a:endParaRPr lang="en-IE" sz="2000" spc="-10" dirty="0">
              <a:solidFill>
                <a:srgbClr val="003B4C"/>
              </a:solidFill>
              <a:latin typeface="Calibri"/>
              <a:cs typeface="Calibri"/>
            </a:endParaRPr>
          </a:p>
          <a:p>
            <a:pPr marL="12700" marR="5080">
              <a:spcBef>
                <a:spcPts val="100"/>
              </a:spcBef>
            </a:pPr>
            <a:endParaRPr lang="en-IE" sz="2000" spc="-10" dirty="0">
              <a:solidFill>
                <a:srgbClr val="003B4C"/>
              </a:solidFill>
              <a:latin typeface="Calibri"/>
              <a:cs typeface="Calibri"/>
            </a:endParaRP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sr-Cyrl-RS" sz="2000" spc="-10" dirty="0">
                <a:solidFill>
                  <a:srgbClr val="003B4C"/>
                </a:solidFill>
                <a:latin typeface="Calibri"/>
                <a:cs typeface="Calibri"/>
              </a:rPr>
              <a:t>Уређивање пружалаца образовања на енглеском језику</a:t>
            </a:r>
            <a:endParaRPr lang="en-IE" sz="2000" spc="-10" dirty="0">
              <a:solidFill>
                <a:srgbClr val="003B4C"/>
              </a:solidFill>
              <a:latin typeface="Calibri"/>
              <a:cs typeface="Calibri"/>
            </a:endParaRP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IE" sz="2000" spc="-10" dirty="0">
              <a:solidFill>
                <a:srgbClr val="003B4C"/>
              </a:solidFill>
              <a:latin typeface="Calibri"/>
              <a:cs typeface="Calibri"/>
            </a:endParaRP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sr-Cyrl-RS" sz="2000" spc="-10" dirty="0">
                <a:solidFill>
                  <a:srgbClr val="003B4C"/>
                </a:solidFill>
                <a:latin typeface="Calibri"/>
                <a:cs typeface="Calibri"/>
              </a:rPr>
              <a:t>ЕОК</a:t>
            </a:r>
            <a:r>
              <a:rPr lang="en-IE" sz="2000" spc="-10" dirty="0">
                <a:solidFill>
                  <a:srgbClr val="003B4C"/>
                </a:solidFill>
                <a:latin typeface="Calibri"/>
                <a:cs typeface="Calibri"/>
              </a:rPr>
              <a:t> – </a:t>
            </a:r>
            <a:r>
              <a:rPr lang="sr-Cyrl-RS" sz="2000" spc="-10" dirty="0">
                <a:solidFill>
                  <a:srgbClr val="003B4C"/>
                </a:solidFill>
                <a:latin typeface="Calibri"/>
                <a:cs typeface="Calibri"/>
              </a:rPr>
              <a:t>национални координатор</a:t>
            </a:r>
            <a:endParaRPr lang="en-IE" sz="2000" spc="-10" dirty="0">
              <a:solidFill>
                <a:srgbClr val="003B4C"/>
              </a:solidFill>
              <a:latin typeface="Calibri"/>
              <a:cs typeface="Calibri"/>
            </a:endParaRP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IE" sz="2000" spc="-10" dirty="0">
              <a:solidFill>
                <a:srgbClr val="003B4C"/>
              </a:solidFill>
              <a:latin typeface="Calibri"/>
              <a:cs typeface="Calibri"/>
            </a:endParaRP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IE" sz="2000" spc="-10" dirty="0" err="1">
                <a:solidFill>
                  <a:srgbClr val="003B4C"/>
                </a:solidFill>
                <a:latin typeface="Calibri"/>
                <a:cs typeface="Calibri"/>
              </a:rPr>
              <a:t>Europass</a:t>
            </a:r>
            <a:r>
              <a:rPr lang="en-IE" sz="2000" spc="-10" dirty="0">
                <a:solidFill>
                  <a:srgbClr val="003B4C"/>
                </a:solidFill>
                <a:latin typeface="Calibri"/>
                <a:cs typeface="Calibri"/>
              </a:rPr>
              <a:t> – </a:t>
            </a:r>
            <a:r>
              <a:rPr lang="sr-Cyrl-RS" sz="2000" spc="-10" dirty="0">
                <a:solidFill>
                  <a:srgbClr val="003B4C"/>
                </a:solidFill>
                <a:latin typeface="Calibri"/>
                <a:cs typeface="Calibri"/>
              </a:rPr>
              <a:t>национални координатор</a:t>
            </a:r>
            <a:r>
              <a:rPr lang="en-IE" sz="2000" spc="-10" dirty="0">
                <a:solidFill>
                  <a:srgbClr val="003B4C"/>
                </a:solidFill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xmlns="" id="{6366ABB2-245A-1546-93E1-45DE5BB0698A}"/>
              </a:ext>
            </a:extLst>
          </p:cNvPr>
          <p:cNvSpPr/>
          <p:nvPr/>
        </p:nvSpPr>
        <p:spPr>
          <a:xfrm>
            <a:off x="4849565" y="0"/>
            <a:ext cx="68615" cy="6915498"/>
          </a:xfrm>
          <a:custGeom>
            <a:avLst/>
            <a:gdLst/>
            <a:ahLst/>
            <a:cxnLst/>
            <a:rect l="l" t="t" r="r" b="b"/>
            <a:pathLst>
              <a:path w="9144000" h="72389">
                <a:moveTo>
                  <a:pt x="0" y="71996"/>
                </a:moveTo>
                <a:lnTo>
                  <a:pt x="9144000" y="71996"/>
                </a:lnTo>
                <a:lnTo>
                  <a:pt x="9144000" y="0"/>
                </a:lnTo>
                <a:lnTo>
                  <a:pt x="0" y="0"/>
                </a:lnTo>
                <a:lnTo>
                  <a:pt x="0" y="71996"/>
                </a:lnTo>
                <a:close/>
              </a:path>
            </a:pathLst>
          </a:custGeom>
          <a:solidFill>
            <a:srgbClr val="C5E8F1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9FEE994B-D629-464D-97E1-744E352E5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116" y="333271"/>
            <a:ext cx="2762770" cy="553998"/>
          </a:xfrm>
        </p:spPr>
        <p:txBody>
          <a:bodyPr/>
          <a:lstStyle/>
          <a:p>
            <a:pPr algn="ctr" rtl="0"/>
            <a:r>
              <a:rPr lang="sr-Cyrl-RS" sz="3600" dirty="0"/>
              <a:t>Функције </a:t>
            </a:r>
            <a:r>
              <a:rPr lang="en-US" sz="3600" dirty="0"/>
              <a:t>QQI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B48B643B-82B6-476C-A42A-322C9FF4B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27"/>
            <a:ext cx="4849565" cy="68651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09E09CE-EF54-4A48-95DD-835ED5B4AEEF}"/>
              </a:ext>
            </a:extLst>
          </p:cNvPr>
          <p:cNvSpPr txBox="1"/>
          <p:nvPr/>
        </p:nvSpPr>
        <p:spPr>
          <a:xfrm>
            <a:off x="2286000" y="1143000"/>
            <a:ext cx="249495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sr-Cyrl-RS" sz="1400" dirty="0">
                <a:solidFill>
                  <a:srgbClr val="FF5050"/>
                </a:solidFill>
              </a:rPr>
              <a:t>Осигурање квалитета</a:t>
            </a:r>
            <a:endParaRPr lang="en-US" sz="1400" dirty="0">
              <a:solidFill>
                <a:srgbClr val="FF5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6C420C7-7959-4EAF-A6C4-CB4FDB6F3D64}"/>
              </a:ext>
            </a:extLst>
          </p:cNvPr>
          <p:cNvSpPr txBox="1"/>
          <p:nvPr/>
        </p:nvSpPr>
        <p:spPr>
          <a:xfrm>
            <a:off x="1383665" y="2819400"/>
            <a:ext cx="197672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r-Cyrl-RS" sz="1400" dirty="0">
                <a:solidFill>
                  <a:srgbClr val="00B0F0"/>
                </a:solidFill>
              </a:rPr>
              <a:t>Квалификације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780F8D7-1932-480D-85C1-13A4D206B054}"/>
              </a:ext>
            </a:extLst>
          </p:cNvPr>
          <p:cNvSpPr txBox="1"/>
          <p:nvPr/>
        </p:nvSpPr>
        <p:spPr>
          <a:xfrm>
            <a:off x="1600199" y="4724400"/>
            <a:ext cx="1831993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r-Cyrl-RS" sz="1400" dirty="0">
                <a:solidFill>
                  <a:schemeClr val="accent6">
                    <a:lumMod val="75000"/>
                  </a:schemeClr>
                </a:solidFill>
              </a:rPr>
              <a:t>Признавање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0375E46-0C38-479A-B830-49DCE5742E35}"/>
              </a:ext>
            </a:extLst>
          </p:cNvPr>
          <p:cNvSpPr txBox="1"/>
          <p:nvPr/>
        </p:nvSpPr>
        <p:spPr>
          <a:xfrm>
            <a:off x="1175799" y="5334000"/>
            <a:ext cx="197672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r-Cyrl-RS" sz="1400" dirty="0">
                <a:solidFill>
                  <a:srgbClr val="92D050"/>
                </a:solidFill>
              </a:rPr>
              <a:t>Међународно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8EC192A-F8AE-40ED-9176-D5BF10EA7D61}"/>
              </a:ext>
            </a:extLst>
          </p:cNvPr>
          <p:cNvSpPr txBox="1"/>
          <p:nvPr/>
        </p:nvSpPr>
        <p:spPr>
          <a:xfrm>
            <a:off x="1269906" y="4109162"/>
            <a:ext cx="660586" cy="3134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r-Cyrl-RS" sz="1400" dirty="0">
                <a:solidFill>
                  <a:srgbClr val="FFC000"/>
                </a:solidFill>
              </a:rPr>
              <a:t>НОК</a:t>
            </a:r>
            <a:endParaRPr lang="en-US" sz="1400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008DEC-8DC4-4EE7-B8E6-60F47A518B5A}"/>
              </a:ext>
            </a:extLst>
          </p:cNvPr>
          <p:cNvSpPr txBox="1"/>
          <p:nvPr/>
        </p:nvSpPr>
        <p:spPr>
          <a:xfrm>
            <a:off x="685800" y="76200"/>
            <a:ext cx="14478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sr-Cyrl-RS" sz="1400" dirty="0"/>
              <a:t>ко смо и шта радимо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805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3">
            <a:extLst>
              <a:ext uri="{FF2B5EF4-FFF2-40B4-BE49-F238E27FC236}">
                <a16:creationId xmlns:a16="http://schemas.microsoft.com/office/drawing/2014/main" xmlns="" id="{88A79E77-1829-6241-ACB5-E7EC5A316C12}"/>
              </a:ext>
            </a:extLst>
          </p:cNvPr>
          <p:cNvSpPr/>
          <p:nvPr/>
        </p:nvSpPr>
        <p:spPr>
          <a:xfrm>
            <a:off x="0" y="1328780"/>
            <a:ext cx="12192000" cy="5470462"/>
          </a:xfrm>
          <a:custGeom>
            <a:avLst/>
            <a:gdLst/>
            <a:ahLst/>
            <a:cxnLst/>
            <a:rect l="l" t="t" r="r" b="b"/>
            <a:pathLst>
              <a:path w="9144000" h="5292090">
                <a:moveTo>
                  <a:pt x="0" y="0"/>
                </a:moveTo>
                <a:lnTo>
                  <a:pt x="0" y="5292001"/>
                </a:lnTo>
                <a:lnTo>
                  <a:pt x="9144000" y="529200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8F5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">
            <a:extLst>
              <a:ext uri="{FF2B5EF4-FFF2-40B4-BE49-F238E27FC236}">
                <a16:creationId xmlns:a16="http://schemas.microsoft.com/office/drawing/2014/main" xmlns="" id="{A80FE2C1-C614-794E-9278-0299319DB19C}"/>
              </a:ext>
            </a:extLst>
          </p:cNvPr>
          <p:cNvSpPr/>
          <p:nvPr/>
        </p:nvSpPr>
        <p:spPr>
          <a:xfrm>
            <a:off x="0" y="6792757"/>
            <a:ext cx="12192000" cy="105214"/>
          </a:xfrm>
          <a:custGeom>
            <a:avLst/>
            <a:gdLst/>
            <a:ahLst/>
            <a:cxnLst/>
            <a:rect l="l" t="t" r="r" b="b"/>
            <a:pathLst>
              <a:path w="9144000" h="86995">
                <a:moveTo>
                  <a:pt x="0" y="86995"/>
                </a:moveTo>
                <a:lnTo>
                  <a:pt x="9144000" y="86995"/>
                </a:lnTo>
                <a:lnTo>
                  <a:pt x="9144000" y="0"/>
                </a:lnTo>
                <a:lnTo>
                  <a:pt x="0" y="0"/>
                </a:lnTo>
                <a:lnTo>
                  <a:pt x="0" y="86995"/>
                </a:lnTo>
                <a:close/>
              </a:path>
            </a:pathLst>
          </a:custGeom>
          <a:solidFill>
            <a:srgbClr val="C5E8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2">
            <a:extLst>
              <a:ext uri="{FF2B5EF4-FFF2-40B4-BE49-F238E27FC236}">
                <a16:creationId xmlns:a16="http://schemas.microsoft.com/office/drawing/2014/main" xmlns="" id="{D7465CE8-0043-4044-B196-06AFD3DE9679}"/>
              </a:ext>
            </a:extLst>
          </p:cNvPr>
          <p:cNvSpPr/>
          <p:nvPr/>
        </p:nvSpPr>
        <p:spPr>
          <a:xfrm>
            <a:off x="0" y="1"/>
            <a:ext cx="12192000" cy="1473073"/>
          </a:xfrm>
          <a:prstGeom prst="rect">
            <a:avLst/>
          </a:prstGeom>
          <a:blipFill>
            <a:blip r:embed="rId2" cstate="print"/>
            <a:stretch>
              <a:fillRect t="-99818" b="-265737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2">
            <a:extLst>
              <a:ext uri="{FF2B5EF4-FFF2-40B4-BE49-F238E27FC236}">
                <a16:creationId xmlns:a16="http://schemas.microsoft.com/office/drawing/2014/main" xmlns="" id="{83D1ACC0-296F-114C-996E-5AB10B01BD86}"/>
              </a:ext>
            </a:extLst>
          </p:cNvPr>
          <p:cNvSpPr/>
          <p:nvPr/>
        </p:nvSpPr>
        <p:spPr>
          <a:xfrm>
            <a:off x="0" y="1387537"/>
            <a:ext cx="12192000" cy="85537"/>
          </a:xfrm>
          <a:custGeom>
            <a:avLst/>
            <a:gdLst/>
            <a:ahLst/>
            <a:cxnLst/>
            <a:rect l="l" t="t" r="r" b="b"/>
            <a:pathLst>
              <a:path w="9144000" h="86995">
                <a:moveTo>
                  <a:pt x="0" y="86995"/>
                </a:moveTo>
                <a:lnTo>
                  <a:pt x="9144000" y="86995"/>
                </a:lnTo>
                <a:lnTo>
                  <a:pt x="9144000" y="0"/>
                </a:lnTo>
                <a:lnTo>
                  <a:pt x="0" y="0"/>
                </a:lnTo>
                <a:lnTo>
                  <a:pt x="0" y="86995"/>
                </a:lnTo>
                <a:close/>
              </a:path>
            </a:pathLst>
          </a:custGeom>
          <a:solidFill>
            <a:srgbClr val="C5E8F1">
              <a:alpha val="23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35">
            <a:extLst>
              <a:ext uri="{FF2B5EF4-FFF2-40B4-BE49-F238E27FC236}">
                <a16:creationId xmlns:a16="http://schemas.microsoft.com/office/drawing/2014/main" xmlns="" id="{5977CE91-5B18-BD4B-9286-7B06DF840671}"/>
              </a:ext>
            </a:extLst>
          </p:cNvPr>
          <p:cNvSpPr txBox="1"/>
          <p:nvPr/>
        </p:nvSpPr>
        <p:spPr>
          <a:xfrm>
            <a:off x="1676400" y="1987572"/>
            <a:ext cx="8229600" cy="5324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72110" algn="l"/>
              </a:tabLst>
            </a:pPr>
            <a:r>
              <a:rPr lang="sr-Cyrl-RS" sz="2400" dirty="0">
                <a:solidFill>
                  <a:srgbClr val="003B4C"/>
                </a:solidFill>
                <a:latin typeface="Myriad Pro"/>
                <a:cs typeface="Myriad Pro"/>
              </a:rPr>
              <a:t>Успостављен </a:t>
            </a:r>
            <a:r>
              <a:rPr lang="en-IE" sz="2400" dirty="0">
                <a:solidFill>
                  <a:srgbClr val="003B4C"/>
                </a:solidFill>
                <a:latin typeface="Myriad Pro"/>
                <a:cs typeface="Myriad Pro"/>
              </a:rPr>
              <a:t>2003</a:t>
            </a:r>
            <a:r>
              <a:rPr lang="sr-Cyrl-RS" sz="2400" dirty="0">
                <a:solidFill>
                  <a:srgbClr val="003B4C"/>
                </a:solidFill>
                <a:latin typeface="Myriad Pro"/>
                <a:cs typeface="Myriad Pro"/>
              </a:rPr>
              <a:t>. године</a:t>
            </a:r>
            <a:endParaRPr lang="en-IE" sz="2400" dirty="0">
              <a:solidFill>
                <a:srgbClr val="003B4C"/>
              </a:solidFill>
              <a:latin typeface="Myriad Pro"/>
              <a:cs typeface="Myriad Pro"/>
            </a:endParaRPr>
          </a:p>
          <a:p>
            <a:pPr marL="12700">
              <a:spcBef>
                <a:spcPts val="100"/>
              </a:spcBef>
              <a:tabLst>
                <a:tab pos="372110" algn="l"/>
              </a:tabLst>
            </a:pPr>
            <a:endParaRPr lang="en-IE" sz="2400" dirty="0">
              <a:solidFill>
                <a:srgbClr val="003B4C"/>
              </a:solidFill>
              <a:latin typeface="Myriad Pro"/>
              <a:cs typeface="Myriad Pro"/>
            </a:endParaRPr>
          </a:p>
          <a:p>
            <a:pPr marL="469900" indent="-45720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72110" algn="l"/>
              </a:tabLst>
            </a:pPr>
            <a:r>
              <a:rPr lang="sr-Cyrl-RS" sz="2400" dirty="0">
                <a:solidFill>
                  <a:srgbClr val="003B4C"/>
                </a:solidFill>
                <a:latin typeface="Myriad Pro"/>
                <a:cs typeface="Myriad Pro"/>
              </a:rPr>
              <a:t>Законски основ </a:t>
            </a:r>
            <a:r>
              <a:rPr lang="en-IE" sz="2400" dirty="0">
                <a:solidFill>
                  <a:srgbClr val="003B4C"/>
                </a:solidFill>
                <a:latin typeface="Myriad Pro"/>
                <a:cs typeface="Myriad Pro"/>
              </a:rPr>
              <a:t>(1999, 2012, 2019)</a:t>
            </a:r>
          </a:p>
          <a:p>
            <a:pPr marL="12700">
              <a:spcBef>
                <a:spcPts val="100"/>
              </a:spcBef>
              <a:tabLst>
                <a:tab pos="372110" algn="l"/>
              </a:tabLst>
            </a:pPr>
            <a:endParaRPr lang="en-IE" sz="2400" dirty="0">
              <a:solidFill>
                <a:srgbClr val="003B4C"/>
              </a:solidFill>
              <a:latin typeface="Myriad Pro"/>
              <a:cs typeface="Myriad Pro"/>
            </a:endParaRPr>
          </a:p>
          <a:p>
            <a:pPr marL="469900" indent="-45720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72110" algn="l"/>
              </a:tabLst>
            </a:pPr>
            <a:r>
              <a:rPr lang="sr-Cyrl-RS" sz="2400" dirty="0">
                <a:solidFill>
                  <a:srgbClr val="003B4C"/>
                </a:solidFill>
                <a:latin typeface="Myriad Pro"/>
                <a:cs typeface="Myriad Pro"/>
              </a:rPr>
              <a:t>Институционална решења </a:t>
            </a:r>
            <a:r>
              <a:rPr lang="en-IE" sz="2400" dirty="0">
                <a:solidFill>
                  <a:srgbClr val="003B4C"/>
                </a:solidFill>
                <a:latin typeface="Myriad Pro"/>
                <a:cs typeface="Myriad Pro"/>
              </a:rPr>
              <a:t>(</a:t>
            </a:r>
            <a:r>
              <a:rPr lang="sr-Cyrl-RS" sz="2400" dirty="0">
                <a:solidFill>
                  <a:srgbClr val="003B4C"/>
                </a:solidFill>
                <a:latin typeface="Myriad Pro"/>
                <a:cs typeface="Myriad Pro"/>
              </a:rPr>
              <a:t>министарства</a:t>
            </a:r>
            <a:r>
              <a:rPr lang="en-IE" sz="2400" dirty="0">
                <a:solidFill>
                  <a:srgbClr val="003B4C"/>
                </a:solidFill>
                <a:latin typeface="Myriad Pro"/>
                <a:cs typeface="Myriad Pro"/>
              </a:rPr>
              <a:t>, </a:t>
            </a:r>
            <a:r>
              <a:rPr lang="sr-Cyrl-RS" sz="2400" dirty="0">
                <a:solidFill>
                  <a:srgbClr val="003B4C"/>
                </a:solidFill>
                <a:latin typeface="Myriad Pro"/>
                <a:cs typeface="Myriad Pro"/>
              </a:rPr>
              <a:t>тело за квалификације</a:t>
            </a:r>
            <a:r>
              <a:rPr lang="en-IE" sz="2400" dirty="0">
                <a:solidFill>
                  <a:srgbClr val="003B4C"/>
                </a:solidFill>
                <a:latin typeface="Myriad Pro"/>
                <a:cs typeface="Myriad Pro"/>
              </a:rPr>
              <a:t>, </a:t>
            </a:r>
            <a:r>
              <a:rPr lang="sr-Cyrl-RS" sz="2400" dirty="0">
                <a:solidFill>
                  <a:srgbClr val="003B4C"/>
                </a:solidFill>
                <a:latin typeface="Myriad Pro"/>
                <a:cs typeface="Myriad Pro"/>
              </a:rPr>
              <a:t>тела надлежна за издавање јавне исправе</a:t>
            </a:r>
            <a:r>
              <a:rPr lang="en-IE" sz="2400" dirty="0">
                <a:solidFill>
                  <a:srgbClr val="003B4C"/>
                </a:solidFill>
                <a:latin typeface="Myriad Pro"/>
                <a:cs typeface="Myriad Pro"/>
              </a:rPr>
              <a:t>, </a:t>
            </a:r>
            <a:r>
              <a:rPr lang="sr-Cyrl-RS" sz="2400" dirty="0">
                <a:solidFill>
                  <a:srgbClr val="003B4C"/>
                </a:solidFill>
                <a:latin typeface="Myriad Pro"/>
                <a:cs typeface="Myriad Pro"/>
              </a:rPr>
              <a:t>актери у осигурању квалитета</a:t>
            </a:r>
            <a:r>
              <a:rPr lang="en-IE" sz="2400" dirty="0">
                <a:solidFill>
                  <a:srgbClr val="003B4C"/>
                </a:solidFill>
                <a:latin typeface="Myriad Pro"/>
                <a:cs typeface="Myriad Pro"/>
              </a:rPr>
              <a:t>)</a:t>
            </a:r>
          </a:p>
          <a:p>
            <a:pPr marL="469900" indent="-45720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72110" algn="l"/>
              </a:tabLst>
            </a:pPr>
            <a:endParaRPr lang="en-IE" sz="2400" dirty="0">
              <a:solidFill>
                <a:srgbClr val="003B4C"/>
              </a:solidFill>
              <a:latin typeface="Myriad Pro"/>
              <a:cs typeface="Myriad Pro"/>
            </a:endParaRPr>
          </a:p>
          <a:p>
            <a:pPr marL="469900" indent="-45720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72110" algn="l"/>
              </a:tabLst>
            </a:pPr>
            <a:r>
              <a:rPr lang="sr-Cyrl-RS" sz="2400" dirty="0">
                <a:solidFill>
                  <a:srgbClr val="003B4C"/>
                </a:solidFill>
                <a:latin typeface="Myriad Pro"/>
                <a:cs typeface="Myriad Pro"/>
              </a:rPr>
              <a:t>Повезано са политикама које су важне</a:t>
            </a:r>
            <a:endParaRPr lang="en-IE" sz="2400" dirty="0">
              <a:solidFill>
                <a:srgbClr val="003B4C"/>
              </a:solidFill>
              <a:latin typeface="Myriad Pro"/>
              <a:cs typeface="Myriad Pro"/>
            </a:endParaRPr>
          </a:p>
          <a:p>
            <a:pPr marL="12700">
              <a:spcBef>
                <a:spcPts val="100"/>
              </a:spcBef>
              <a:tabLst>
                <a:tab pos="372110" algn="l"/>
              </a:tabLst>
            </a:pPr>
            <a:endParaRPr lang="en-IE" sz="2400" dirty="0">
              <a:solidFill>
                <a:srgbClr val="003B4C"/>
              </a:solidFill>
              <a:latin typeface="Myriad Pro"/>
              <a:cs typeface="Myriad Pro"/>
            </a:endParaRPr>
          </a:p>
          <a:p>
            <a:pPr marL="469900" indent="-45720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72110" algn="l"/>
              </a:tabLst>
            </a:pPr>
            <a:r>
              <a:rPr lang="sr-Cyrl-RS" sz="2400" dirty="0">
                <a:solidFill>
                  <a:srgbClr val="003B4C"/>
                </a:solidFill>
                <a:latin typeface="Myriad Pro"/>
                <a:cs typeface="Myriad Pro"/>
              </a:rPr>
              <a:t>Консензус и ангажовање</a:t>
            </a:r>
            <a:endParaRPr lang="en-IE" sz="2400" dirty="0">
              <a:solidFill>
                <a:srgbClr val="003B4C"/>
              </a:solidFill>
              <a:latin typeface="Myriad Pro"/>
              <a:cs typeface="Myriad Pro"/>
            </a:endParaRPr>
          </a:p>
          <a:p>
            <a:pPr marL="469900" indent="-45720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72110" algn="l"/>
              </a:tabLst>
            </a:pPr>
            <a:endParaRPr lang="en-IE" sz="2400" dirty="0">
              <a:solidFill>
                <a:srgbClr val="003B4C"/>
              </a:solidFill>
              <a:latin typeface="Myriad Pro"/>
              <a:cs typeface="Myriad Pro"/>
            </a:endParaRPr>
          </a:p>
          <a:p>
            <a:pPr marL="469900" indent="-457200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72110" algn="l"/>
              </a:tabLst>
            </a:pPr>
            <a:r>
              <a:rPr lang="sr-Cyrl-RS" sz="2400" dirty="0">
                <a:solidFill>
                  <a:srgbClr val="003B4C"/>
                </a:solidFill>
                <a:latin typeface="Myriad Pro"/>
                <a:cs typeface="Myriad Pro"/>
              </a:rPr>
              <a:t>Вођство</a:t>
            </a:r>
            <a:r>
              <a:rPr lang="en-IE" sz="2400" dirty="0">
                <a:solidFill>
                  <a:srgbClr val="003B4C"/>
                </a:solidFill>
                <a:latin typeface="Myriad Pro"/>
                <a:cs typeface="Myriad Pro"/>
              </a:rPr>
              <a:t> </a:t>
            </a:r>
            <a:r>
              <a:rPr lang="sr-Cyrl-RS" sz="2400" dirty="0">
                <a:solidFill>
                  <a:srgbClr val="003B4C"/>
                </a:solidFill>
                <a:latin typeface="Myriad Pro"/>
                <a:cs typeface="Myriad Pro"/>
              </a:rPr>
              <a:t>и</a:t>
            </a:r>
            <a:r>
              <a:rPr lang="en-IE" sz="2400" dirty="0">
                <a:solidFill>
                  <a:srgbClr val="003B4C"/>
                </a:solidFill>
                <a:latin typeface="Myriad Pro"/>
                <a:cs typeface="Myriad Pro"/>
              </a:rPr>
              <a:t> </a:t>
            </a:r>
            <a:r>
              <a:rPr lang="sr-Cyrl-RS" sz="2400" dirty="0">
                <a:solidFill>
                  <a:srgbClr val="003B4C"/>
                </a:solidFill>
                <a:latin typeface="Myriad Pro"/>
                <a:cs typeface="Myriad Pro"/>
              </a:rPr>
              <a:t>подстицај</a:t>
            </a:r>
            <a:r>
              <a:rPr lang="en-IE" sz="2400" dirty="0">
                <a:solidFill>
                  <a:srgbClr val="003B4C"/>
                </a:solidFill>
                <a:latin typeface="Myriad Pro"/>
                <a:cs typeface="Myriad Pro"/>
              </a:rPr>
              <a:t> </a:t>
            </a:r>
          </a:p>
          <a:p>
            <a:pPr marL="469900" indent="-457200" algn="ctr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72110" algn="l"/>
              </a:tabLst>
            </a:pPr>
            <a:endParaRPr sz="2400" dirty="0">
              <a:latin typeface="Calibri"/>
              <a:cs typeface="Calibri"/>
            </a:endParaRPr>
          </a:p>
        </p:txBody>
      </p:sp>
      <p:sp>
        <p:nvSpPr>
          <p:cNvPr id="44" name="object 36">
            <a:extLst>
              <a:ext uri="{FF2B5EF4-FFF2-40B4-BE49-F238E27FC236}">
                <a16:creationId xmlns:a16="http://schemas.microsoft.com/office/drawing/2014/main" xmlns="" id="{2EC1C1A3-3E50-E64A-A888-364DBA4B50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0" y="514499"/>
            <a:ext cx="809162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sr-Cyrl-RS" sz="3600" spc="-5" dirty="0">
                <a:solidFill>
                  <a:schemeClr val="accent1">
                    <a:lumMod val="75000"/>
                  </a:schemeClr>
                </a:solidFill>
              </a:rPr>
              <a:t>НОК Ирске</a:t>
            </a:r>
            <a:endParaRPr sz="3600" spc="-5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D3049F9E-CDAE-9548-B937-C0AD41206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256598"/>
            <a:ext cx="629920" cy="95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64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3">
            <a:extLst>
              <a:ext uri="{FF2B5EF4-FFF2-40B4-BE49-F238E27FC236}">
                <a16:creationId xmlns:a16="http://schemas.microsoft.com/office/drawing/2014/main" xmlns="" id="{88A79E77-1829-6241-ACB5-E7EC5A316C12}"/>
              </a:ext>
            </a:extLst>
          </p:cNvPr>
          <p:cNvSpPr/>
          <p:nvPr/>
        </p:nvSpPr>
        <p:spPr>
          <a:xfrm>
            <a:off x="0" y="1387538"/>
            <a:ext cx="12192000" cy="5470462"/>
          </a:xfrm>
          <a:custGeom>
            <a:avLst/>
            <a:gdLst/>
            <a:ahLst/>
            <a:cxnLst/>
            <a:rect l="l" t="t" r="r" b="b"/>
            <a:pathLst>
              <a:path w="9144000" h="5292090">
                <a:moveTo>
                  <a:pt x="0" y="0"/>
                </a:moveTo>
                <a:lnTo>
                  <a:pt x="0" y="5292001"/>
                </a:lnTo>
                <a:lnTo>
                  <a:pt x="9144000" y="529200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8F5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">
            <a:extLst>
              <a:ext uri="{FF2B5EF4-FFF2-40B4-BE49-F238E27FC236}">
                <a16:creationId xmlns:a16="http://schemas.microsoft.com/office/drawing/2014/main" xmlns="" id="{A80FE2C1-C614-794E-9278-0299319DB19C}"/>
              </a:ext>
            </a:extLst>
          </p:cNvPr>
          <p:cNvSpPr/>
          <p:nvPr/>
        </p:nvSpPr>
        <p:spPr>
          <a:xfrm>
            <a:off x="0" y="6771006"/>
            <a:ext cx="12192000" cy="85535"/>
          </a:xfrm>
          <a:custGeom>
            <a:avLst/>
            <a:gdLst/>
            <a:ahLst/>
            <a:cxnLst/>
            <a:rect l="l" t="t" r="r" b="b"/>
            <a:pathLst>
              <a:path w="9144000" h="86995">
                <a:moveTo>
                  <a:pt x="0" y="86995"/>
                </a:moveTo>
                <a:lnTo>
                  <a:pt x="9144000" y="86995"/>
                </a:lnTo>
                <a:lnTo>
                  <a:pt x="9144000" y="0"/>
                </a:lnTo>
                <a:lnTo>
                  <a:pt x="0" y="0"/>
                </a:lnTo>
                <a:lnTo>
                  <a:pt x="0" y="86995"/>
                </a:lnTo>
                <a:close/>
              </a:path>
            </a:pathLst>
          </a:custGeom>
          <a:solidFill>
            <a:srgbClr val="C5E8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2">
            <a:extLst>
              <a:ext uri="{FF2B5EF4-FFF2-40B4-BE49-F238E27FC236}">
                <a16:creationId xmlns:a16="http://schemas.microsoft.com/office/drawing/2014/main" xmlns="" id="{83D1ACC0-296F-114C-996E-5AB10B01BD86}"/>
              </a:ext>
            </a:extLst>
          </p:cNvPr>
          <p:cNvSpPr/>
          <p:nvPr/>
        </p:nvSpPr>
        <p:spPr>
          <a:xfrm>
            <a:off x="0" y="1387539"/>
            <a:ext cx="12192000" cy="85535"/>
          </a:xfrm>
          <a:custGeom>
            <a:avLst/>
            <a:gdLst/>
            <a:ahLst/>
            <a:cxnLst/>
            <a:rect l="l" t="t" r="r" b="b"/>
            <a:pathLst>
              <a:path w="9144000" h="86995">
                <a:moveTo>
                  <a:pt x="0" y="86995"/>
                </a:moveTo>
                <a:lnTo>
                  <a:pt x="9144000" y="86995"/>
                </a:lnTo>
                <a:lnTo>
                  <a:pt x="9144000" y="0"/>
                </a:lnTo>
                <a:lnTo>
                  <a:pt x="0" y="0"/>
                </a:lnTo>
                <a:lnTo>
                  <a:pt x="0" y="86995"/>
                </a:lnTo>
                <a:close/>
              </a:path>
            </a:pathLst>
          </a:custGeom>
          <a:solidFill>
            <a:srgbClr val="C5E8F1">
              <a:alpha val="23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2">
            <a:extLst>
              <a:ext uri="{FF2B5EF4-FFF2-40B4-BE49-F238E27FC236}">
                <a16:creationId xmlns:a16="http://schemas.microsoft.com/office/drawing/2014/main" xmlns="" id="{D7465CE8-0043-4044-B196-06AFD3DE9679}"/>
              </a:ext>
            </a:extLst>
          </p:cNvPr>
          <p:cNvSpPr/>
          <p:nvPr/>
        </p:nvSpPr>
        <p:spPr>
          <a:xfrm>
            <a:off x="0" y="1"/>
            <a:ext cx="12192000" cy="1473073"/>
          </a:xfrm>
          <a:prstGeom prst="rect">
            <a:avLst/>
          </a:prstGeom>
          <a:blipFill>
            <a:blip r:embed="rId2" cstate="print"/>
            <a:stretch>
              <a:fillRect t="-99818" b="-265737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542E249-A4D4-4C8A-A67C-45227A375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256598"/>
            <a:ext cx="629920" cy="959878"/>
          </a:xfrm>
          <a:prstGeom prst="rect">
            <a:avLst/>
          </a:prstGeom>
        </p:spPr>
      </p:pic>
      <p:sp>
        <p:nvSpPr>
          <p:cNvPr id="44" name="object 36">
            <a:extLst>
              <a:ext uri="{FF2B5EF4-FFF2-40B4-BE49-F238E27FC236}">
                <a16:creationId xmlns:a16="http://schemas.microsoft.com/office/drawing/2014/main" xmlns="" id="{2EC1C1A3-3E50-E64A-A888-364DBA4B50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05000" y="424730"/>
            <a:ext cx="8091487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IE" sz="4400" spc="-5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r-Cyrl-RS" sz="4400" spc="-5" dirty="0">
                <a:solidFill>
                  <a:schemeClr val="accent1">
                    <a:lumMod val="50000"/>
                  </a:schemeClr>
                </a:solidFill>
              </a:rPr>
              <a:t>НОК Ирске</a:t>
            </a:r>
            <a:endParaRPr sz="4400" spc="-5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A51D57-4EA2-4FA4-9FDC-9F1D44CEE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958" y="1528192"/>
            <a:ext cx="9226083" cy="52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54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3">
            <a:extLst>
              <a:ext uri="{FF2B5EF4-FFF2-40B4-BE49-F238E27FC236}">
                <a16:creationId xmlns:a16="http://schemas.microsoft.com/office/drawing/2014/main" xmlns="" id="{88A79E77-1829-6241-ACB5-E7EC5A316C12}"/>
              </a:ext>
            </a:extLst>
          </p:cNvPr>
          <p:cNvSpPr/>
          <p:nvPr/>
        </p:nvSpPr>
        <p:spPr>
          <a:xfrm>
            <a:off x="0" y="1387538"/>
            <a:ext cx="12192000" cy="5470462"/>
          </a:xfrm>
          <a:custGeom>
            <a:avLst/>
            <a:gdLst/>
            <a:ahLst/>
            <a:cxnLst/>
            <a:rect l="l" t="t" r="r" b="b"/>
            <a:pathLst>
              <a:path w="9144000" h="5292090">
                <a:moveTo>
                  <a:pt x="0" y="0"/>
                </a:moveTo>
                <a:lnTo>
                  <a:pt x="0" y="5292001"/>
                </a:lnTo>
                <a:lnTo>
                  <a:pt x="9144000" y="529200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8F5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">
            <a:extLst>
              <a:ext uri="{FF2B5EF4-FFF2-40B4-BE49-F238E27FC236}">
                <a16:creationId xmlns:a16="http://schemas.microsoft.com/office/drawing/2014/main" xmlns="" id="{A80FE2C1-C614-794E-9278-0299319DB19C}"/>
              </a:ext>
            </a:extLst>
          </p:cNvPr>
          <p:cNvSpPr/>
          <p:nvPr/>
        </p:nvSpPr>
        <p:spPr>
          <a:xfrm>
            <a:off x="0" y="6771006"/>
            <a:ext cx="12192000" cy="85535"/>
          </a:xfrm>
          <a:custGeom>
            <a:avLst/>
            <a:gdLst/>
            <a:ahLst/>
            <a:cxnLst/>
            <a:rect l="l" t="t" r="r" b="b"/>
            <a:pathLst>
              <a:path w="9144000" h="86995">
                <a:moveTo>
                  <a:pt x="0" y="86995"/>
                </a:moveTo>
                <a:lnTo>
                  <a:pt x="9144000" y="86995"/>
                </a:lnTo>
                <a:lnTo>
                  <a:pt x="9144000" y="0"/>
                </a:lnTo>
                <a:lnTo>
                  <a:pt x="0" y="0"/>
                </a:lnTo>
                <a:lnTo>
                  <a:pt x="0" y="86995"/>
                </a:lnTo>
                <a:close/>
              </a:path>
            </a:pathLst>
          </a:custGeom>
          <a:solidFill>
            <a:srgbClr val="C5E8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2">
            <a:extLst>
              <a:ext uri="{FF2B5EF4-FFF2-40B4-BE49-F238E27FC236}">
                <a16:creationId xmlns:a16="http://schemas.microsoft.com/office/drawing/2014/main" xmlns="" id="{D7465CE8-0043-4044-B196-06AFD3DE9679}"/>
              </a:ext>
            </a:extLst>
          </p:cNvPr>
          <p:cNvSpPr/>
          <p:nvPr/>
        </p:nvSpPr>
        <p:spPr>
          <a:xfrm>
            <a:off x="0" y="1"/>
            <a:ext cx="12192000" cy="1473073"/>
          </a:xfrm>
          <a:prstGeom prst="rect">
            <a:avLst/>
          </a:prstGeom>
          <a:blipFill>
            <a:blip r:embed="rId2" cstate="print"/>
            <a:stretch>
              <a:fillRect t="-99818" b="-265737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2">
            <a:extLst>
              <a:ext uri="{FF2B5EF4-FFF2-40B4-BE49-F238E27FC236}">
                <a16:creationId xmlns:a16="http://schemas.microsoft.com/office/drawing/2014/main" xmlns="" id="{83D1ACC0-296F-114C-996E-5AB10B01BD86}"/>
              </a:ext>
            </a:extLst>
          </p:cNvPr>
          <p:cNvSpPr/>
          <p:nvPr/>
        </p:nvSpPr>
        <p:spPr>
          <a:xfrm>
            <a:off x="0" y="1387539"/>
            <a:ext cx="12192000" cy="85535"/>
          </a:xfrm>
          <a:custGeom>
            <a:avLst/>
            <a:gdLst/>
            <a:ahLst/>
            <a:cxnLst/>
            <a:rect l="l" t="t" r="r" b="b"/>
            <a:pathLst>
              <a:path w="9144000" h="86995">
                <a:moveTo>
                  <a:pt x="0" y="86995"/>
                </a:moveTo>
                <a:lnTo>
                  <a:pt x="9144000" y="86995"/>
                </a:lnTo>
                <a:lnTo>
                  <a:pt x="9144000" y="0"/>
                </a:lnTo>
                <a:lnTo>
                  <a:pt x="0" y="0"/>
                </a:lnTo>
                <a:lnTo>
                  <a:pt x="0" y="86995"/>
                </a:lnTo>
                <a:close/>
              </a:path>
            </a:pathLst>
          </a:custGeom>
          <a:solidFill>
            <a:srgbClr val="C5E8F1">
              <a:alpha val="23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36">
            <a:extLst>
              <a:ext uri="{FF2B5EF4-FFF2-40B4-BE49-F238E27FC236}">
                <a16:creationId xmlns:a16="http://schemas.microsoft.com/office/drawing/2014/main" xmlns="" id="{2EC1C1A3-3E50-E64A-A888-364DBA4B50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453168"/>
            <a:ext cx="8091487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IE" sz="4400" spc="-5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r-Cyrl-RS" sz="4400" spc="-5" dirty="0">
                <a:solidFill>
                  <a:schemeClr val="accent1">
                    <a:lumMod val="50000"/>
                  </a:schemeClr>
                </a:solidFill>
              </a:rPr>
              <a:t>Повезано са Европом</a:t>
            </a:r>
            <a:endParaRPr sz="4400" spc="-5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D3049F9E-CDAE-9548-B937-C0AD41206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256598"/>
            <a:ext cx="629920" cy="9598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D85B68-00EF-4B96-856F-48C74A62D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62" y="1473073"/>
            <a:ext cx="10996180" cy="523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99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3">
            <a:extLst>
              <a:ext uri="{FF2B5EF4-FFF2-40B4-BE49-F238E27FC236}">
                <a16:creationId xmlns:a16="http://schemas.microsoft.com/office/drawing/2014/main" xmlns="" id="{88A79E77-1829-6241-ACB5-E7EC5A316C12}"/>
              </a:ext>
            </a:extLst>
          </p:cNvPr>
          <p:cNvSpPr/>
          <p:nvPr/>
        </p:nvSpPr>
        <p:spPr>
          <a:xfrm>
            <a:off x="0" y="1387538"/>
            <a:ext cx="12192000" cy="5470462"/>
          </a:xfrm>
          <a:custGeom>
            <a:avLst/>
            <a:gdLst/>
            <a:ahLst/>
            <a:cxnLst/>
            <a:rect l="l" t="t" r="r" b="b"/>
            <a:pathLst>
              <a:path w="9144000" h="5292090">
                <a:moveTo>
                  <a:pt x="0" y="0"/>
                </a:moveTo>
                <a:lnTo>
                  <a:pt x="0" y="5292001"/>
                </a:lnTo>
                <a:lnTo>
                  <a:pt x="9144000" y="529200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8F5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">
            <a:extLst>
              <a:ext uri="{FF2B5EF4-FFF2-40B4-BE49-F238E27FC236}">
                <a16:creationId xmlns:a16="http://schemas.microsoft.com/office/drawing/2014/main" xmlns="" id="{A80FE2C1-C614-794E-9278-0299319DB19C}"/>
              </a:ext>
            </a:extLst>
          </p:cNvPr>
          <p:cNvSpPr/>
          <p:nvPr/>
        </p:nvSpPr>
        <p:spPr>
          <a:xfrm>
            <a:off x="0" y="6771006"/>
            <a:ext cx="12192000" cy="85535"/>
          </a:xfrm>
          <a:custGeom>
            <a:avLst/>
            <a:gdLst/>
            <a:ahLst/>
            <a:cxnLst/>
            <a:rect l="l" t="t" r="r" b="b"/>
            <a:pathLst>
              <a:path w="9144000" h="86995">
                <a:moveTo>
                  <a:pt x="0" y="86995"/>
                </a:moveTo>
                <a:lnTo>
                  <a:pt x="9144000" y="86995"/>
                </a:lnTo>
                <a:lnTo>
                  <a:pt x="9144000" y="0"/>
                </a:lnTo>
                <a:lnTo>
                  <a:pt x="0" y="0"/>
                </a:lnTo>
                <a:lnTo>
                  <a:pt x="0" y="86995"/>
                </a:lnTo>
                <a:close/>
              </a:path>
            </a:pathLst>
          </a:custGeom>
          <a:solidFill>
            <a:srgbClr val="C5E8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2">
            <a:extLst>
              <a:ext uri="{FF2B5EF4-FFF2-40B4-BE49-F238E27FC236}">
                <a16:creationId xmlns:a16="http://schemas.microsoft.com/office/drawing/2014/main" xmlns="" id="{D7465CE8-0043-4044-B196-06AFD3DE9679}"/>
              </a:ext>
            </a:extLst>
          </p:cNvPr>
          <p:cNvSpPr/>
          <p:nvPr/>
        </p:nvSpPr>
        <p:spPr>
          <a:xfrm>
            <a:off x="0" y="1"/>
            <a:ext cx="12192000" cy="1473073"/>
          </a:xfrm>
          <a:prstGeom prst="rect">
            <a:avLst/>
          </a:prstGeom>
          <a:blipFill>
            <a:blip r:embed="rId2" cstate="print"/>
            <a:stretch>
              <a:fillRect t="-99818" b="-265737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2">
            <a:extLst>
              <a:ext uri="{FF2B5EF4-FFF2-40B4-BE49-F238E27FC236}">
                <a16:creationId xmlns:a16="http://schemas.microsoft.com/office/drawing/2014/main" xmlns="" id="{83D1ACC0-296F-114C-996E-5AB10B01BD86}"/>
              </a:ext>
            </a:extLst>
          </p:cNvPr>
          <p:cNvSpPr/>
          <p:nvPr/>
        </p:nvSpPr>
        <p:spPr>
          <a:xfrm>
            <a:off x="0" y="1387539"/>
            <a:ext cx="12192000" cy="85535"/>
          </a:xfrm>
          <a:custGeom>
            <a:avLst/>
            <a:gdLst/>
            <a:ahLst/>
            <a:cxnLst/>
            <a:rect l="l" t="t" r="r" b="b"/>
            <a:pathLst>
              <a:path w="9144000" h="86995">
                <a:moveTo>
                  <a:pt x="0" y="86995"/>
                </a:moveTo>
                <a:lnTo>
                  <a:pt x="9144000" y="86995"/>
                </a:lnTo>
                <a:lnTo>
                  <a:pt x="9144000" y="0"/>
                </a:lnTo>
                <a:lnTo>
                  <a:pt x="0" y="0"/>
                </a:lnTo>
                <a:lnTo>
                  <a:pt x="0" y="86995"/>
                </a:lnTo>
                <a:close/>
              </a:path>
            </a:pathLst>
          </a:custGeom>
          <a:solidFill>
            <a:srgbClr val="C5E8F1">
              <a:alpha val="23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36">
            <a:extLst>
              <a:ext uri="{FF2B5EF4-FFF2-40B4-BE49-F238E27FC236}">
                <a16:creationId xmlns:a16="http://schemas.microsoft.com/office/drawing/2014/main" xmlns="" id="{2EC1C1A3-3E50-E64A-A888-364DBA4B50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453168"/>
            <a:ext cx="8091487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IE" sz="4400" spc="-5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r-Cyrl-RS" sz="4400" spc="-5" dirty="0">
                <a:solidFill>
                  <a:schemeClr val="accent1">
                    <a:lumMod val="50000"/>
                  </a:schemeClr>
                </a:solidFill>
              </a:rPr>
              <a:t>Постепена имплементација</a:t>
            </a:r>
            <a:endParaRPr sz="4400" spc="-5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D3049F9E-CDAE-9548-B937-C0AD41206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256598"/>
            <a:ext cx="629920" cy="9598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A45EFD-2BD3-4A6D-86E8-A859ED56A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63915"/>
            <a:ext cx="12192000" cy="531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02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xmlns="" id="{6366ABB2-245A-1546-93E1-45DE5BB0698A}"/>
              </a:ext>
            </a:extLst>
          </p:cNvPr>
          <p:cNvSpPr/>
          <p:nvPr/>
        </p:nvSpPr>
        <p:spPr>
          <a:xfrm>
            <a:off x="7162798" y="0"/>
            <a:ext cx="45719" cy="6886749"/>
          </a:xfrm>
          <a:custGeom>
            <a:avLst/>
            <a:gdLst/>
            <a:ahLst/>
            <a:cxnLst/>
            <a:rect l="l" t="t" r="r" b="b"/>
            <a:pathLst>
              <a:path w="9144000" h="72389">
                <a:moveTo>
                  <a:pt x="0" y="71996"/>
                </a:moveTo>
                <a:lnTo>
                  <a:pt x="9144000" y="71996"/>
                </a:lnTo>
                <a:lnTo>
                  <a:pt x="9144000" y="0"/>
                </a:lnTo>
                <a:lnTo>
                  <a:pt x="0" y="0"/>
                </a:lnTo>
                <a:lnTo>
                  <a:pt x="0" y="71996"/>
                </a:lnTo>
                <a:close/>
              </a:path>
            </a:pathLst>
          </a:custGeom>
          <a:solidFill>
            <a:srgbClr val="C5E8F1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9FEE994B-D629-464D-97E1-744E352E53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67600" y="381000"/>
            <a:ext cx="3825233" cy="2215991"/>
          </a:xfrm>
          <a:ln>
            <a:solidFill>
              <a:schemeClr val="tx1"/>
            </a:solidFill>
          </a:ln>
        </p:spPr>
        <p:txBody>
          <a:bodyPr/>
          <a:lstStyle/>
          <a:p>
            <a:pPr algn="ctr" rtl="0"/>
            <a:r>
              <a:rPr lang="en-IE" sz="3600" spc="-10" dirty="0">
                <a:solidFill>
                  <a:schemeClr val="accent5"/>
                </a:solidFill>
              </a:rPr>
              <a:t/>
            </a:r>
            <a:br>
              <a:rPr lang="en-IE" sz="3600" spc="-10" dirty="0">
                <a:solidFill>
                  <a:schemeClr val="accent5"/>
                </a:solidFill>
              </a:rPr>
            </a:br>
            <a:r>
              <a:rPr lang="en-IE" sz="3600" spc="-10" dirty="0">
                <a:solidFill>
                  <a:schemeClr val="accent5"/>
                </a:solidFill>
              </a:rPr>
              <a:t>   </a:t>
            </a:r>
            <a:r>
              <a:rPr lang="sr-Cyrl-RS" sz="3600" spc="-10" dirty="0">
                <a:solidFill>
                  <a:schemeClr val="accent5"/>
                </a:solidFill>
              </a:rPr>
              <a:t>Од имплементације до утицаја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33419E-4300-4BBE-857D-5A4D1391B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156" y="2743200"/>
            <a:ext cx="2514600" cy="3352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5A7153-C5C4-418C-A456-9486DCA3F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68" y="3962400"/>
            <a:ext cx="2965614" cy="28226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920EBAA-987C-49AB-8E16-F29389CB9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016" y="72195"/>
            <a:ext cx="2744063" cy="3566469"/>
          </a:xfrm>
          <a:prstGeom prst="rect">
            <a:avLst/>
          </a:prstGeom>
          <a:solidFill>
            <a:schemeClr val="tx1"/>
          </a:solidFill>
          <a:ln w="12700" cmpd="sng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17205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3">
            <a:extLst>
              <a:ext uri="{FF2B5EF4-FFF2-40B4-BE49-F238E27FC236}">
                <a16:creationId xmlns:a16="http://schemas.microsoft.com/office/drawing/2014/main" xmlns="" id="{88A79E77-1829-6241-ACB5-E7EC5A316C12}"/>
              </a:ext>
            </a:extLst>
          </p:cNvPr>
          <p:cNvSpPr/>
          <p:nvPr/>
        </p:nvSpPr>
        <p:spPr>
          <a:xfrm>
            <a:off x="0" y="1387538"/>
            <a:ext cx="12192000" cy="5470462"/>
          </a:xfrm>
          <a:custGeom>
            <a:avLst/>
            <a:gdLst/>
            <a:ahLst/>
            <a:cxnLst/>
            <a:rect l="l" t="t" r="r" b="b"/>
            <a:pathLst>
              <a:path w="9144000" h="5292090">
                <a:moveTo>
                  <a:pt x="0" y="0"/>
                </a:moveTo>
                <a:lnTo>
                  <a:pt x="0" y="5292001"/>
                </a:lnTo>
                <a:lnTo>
                  <a:pt x="9144000" y="529200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8F5F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2">
            <a:extLst>
              <a:ext uri="{FF2B5EF4-FFF2-40B4-BE49-F238E27FC236}">
                <a16:creationId xmlns:a16="http://schemas.microsoft.com/office/drawing/2014/main" xmlns="" id="{A80FE2C1-C614-794E-9278-0299319DB19C}"/>
              </a:ext>
            </a:extLst>
          </p:cNvPr>
          <p:cNvSpPr/>
          <p:nvPr/>
        </p:nvSpPr>
        <p:spPr>
          <a:xfrm>
            <a:off x="0" y="6771006"/>
            <a:ext cx="12192000" cy="86993"/>
          </a:xfrm>
          <a:custGeom>
            <a:avLst/>
            <a:gdLst/>
            <a:ahLst/>
            <a:cxnLst/>
            <a:rect l="l" t="t" r="r" b="b"/>
            <a:pathLst>
              <a:path w="9144000" h="86995">
                <a:moveTo>
                  <a:pt x="0" y="86995"/>
                </a:moveTo>
                <a:lnTo>
                  <a:pt x="9144000" y="86995"/>
                </a:lnTo>
                <a:lnTo>
                  <a:pt x="9144000" y="0"/>
                </a:lnTo>
                <a:lnTo>
                  <a:pt x="0" y="0"/>
                </a:lnTo>
                <a:lnTo>
                  <a:pt x="0" y="86995"/>
                </a:lnTo>
                <a:close/>
              </a:path>
            </a:pathLst>
          </a:custGeom>
          <a:solidFill>
            <a:srgbClr val="C5E8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2">
            <a:extLst>
              <a:ext uri="{FF2B5EF4-FFF2-40B4-BE49-F238E27FC236}">
                <a16:creationId xmlns:a16="http://schemas.microsoft.com/office/drawing/2014/main" xmlns="" id="{D7465CE8-0043-4044-B196-06AFD3DE9679}"/>
              </a:ext>
            </a:extLst>
          </p:cNvPr>
          <p:cNvSpPr/>
          <p:nvPr/>
        </p:nvSpPr>
        <p:spPr>
          <a:xfrm>
            <a:off x="0" y="0"/>
            <a:ext cx="12192000" cy="1400294"/>
          </a:xfrm>
          <a:prstGeom prst="rect">
            <a:avLst/>
          </a:prstGeom>
          <a:blipFill>
            <a:blip r:embed="rId2" cstate="print"/>
            <a:stretch>
              <a:fillRect t="-99818" b="-265737"/>
            </a:stretch>
          </a:blipFill>
        </p:spPr>
        <p:txBody>
          <a:bodyPr wrap="square" lIns="0" tIns="0" rIns="0" bIns="0" rtlCol="0"/>
          <a:lstStyle/>
          <a:p>
            <a:endParaRPr lang="en-IE" dirty="0"/>
          </a:p>
          <a:p>
            <a:endParaRPr lang="en-IE" dirty="0"/>
          </a:p>
          <a:p>
            <a:r>
              <a:rPr lang="en-IE" dirty="0"/>
              <a:t>                         </a:t>
            </a:r>
            <a:r>
              <a:rPr lang="sr-Cyrl-RS" sz="2800" dirty="0">
                <a:solidFill>
                  <a:schemeClr val="accent1">
                    <a:lumMod val="50000"/>
                  </a:schemeClr>
                </a:solidFill>
              </a:rPr>
              <a:t>Учење о политици</a:t>
            </a:r>
            <a:r>
              <a:rPr lang="en-IE" sz="2800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sr-Cyrl-RS" sz="2800" dirty="0">
                <a:solidFill>
                  <a:schemeClr val="accent1">
                    <a:lumMod val="50000"/>
                  </a:schemeClr>
                </a:solidFill>
              </a:rPr>
              <a:t>шта функционише</a:t>
            </a:r>
            <a:r>
              <a:rPr lang="en-IE" sz="2800" dirty="0">
                <a:solidFill>
                  <a:schemeClr val="accent1">
                    <a:lumMod val="50000"/>
                  </a:schemeClr>
                </a:solidFill>
              </a:rPr>
              <a:t>? </a:t>
            </a:r>
            <a:endParaRPr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2" name="object 2">
            <a:extLst>
              <a:ext uri="{FF2B5EF4-FFF2-40B4-BE49-F238E27FC236}">
                <a16:creationId xmlns:a16="http://schemas.microsoft.com/office/drawing/2014/main" xmlns="" id="{83D1ACC0-296F-114C-996E-5AB10B01BD86}"/>
              </a:ext>
            </a:extLst>
          </p:cNvPr>
          <p:cNvSpPr/>
          <p:nvPr/>
        </p:nvSpPr>
        <p:spPr>
          <a:xfrm>
            <a:off x="0" y="1428815"/>
            <a:ext cx="12192000" cy="45719"/>
          </a:xfrm>
          <a:custGeom>
            <a:avLst/>
            <a:gdLst/>
            <a:ahLst/>
            <a:cxnLst/>
            <a:rect l="l" t="t" r="r" b="b"/>
            <a:pathLst>
              <a:path w="9144000" h="86995">
                <a:moveTo>
                  <a:pt x="0" y="86995"/>
                </a:moveTo>
                <a:lnTo>
                  <a:pt x="9144000" y="86995"/>
                </a:lnTo>
                <a:lnTo>
                  <a:pt x="9144000" y="0"/>
                </a:lnTo>
                <a:lnTo>
                  <a:pt x="0" y="0"/>
                </a:lnTo>
                <a:lnTo>
                  <a:pt x="0" y="86995"/>
                </a:lnTo>
                <a:close/>
              </a:path>
            </a:pathLst>
          </a:custGeom>
          <a:solidFill>
            <a:srgbClr val="C5E8F1">
              <a:alpha val="23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36">
            <a:extLst>
              <a:ext uri="{FF2B5EF4-FFF2-40B4-BE49-F238E27FC236}">
                <a16:creationId xmlns:a16="http://schemas.microsoft.com/office/drawing/2014/main" xmlns="" id="{2EC1C1A3-3E50-E64A-A888-364DBA4B50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IE" sz="3200" spc="-5" dirty="0">
                <a:solidFill>
                  <a:srgbClr val="788993"/>
                </a:solidFill>
              </a:rPr>
              <a:t/>
            </a:r>
            <a:br>
              <a:rPr lang="en-IE" sz="3200" spc="-5" dirty="0">
                <a:solidFill>
                  <a:srgbClr val="788993"/>
                </a:solidFill>
              </a:rPr>
            </a:br>
            <a:endParaRPr sz="4000" spc="-5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080E77-3F2C-4892-A99A-2999CD45A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07777"/>
          </a:xfrm>
        </p:spPr>
        <p:txBody>
          <a:bodyPr/>
          <a:lstStyle/>
          <a:p>
            <a:r>
              <a:rPr lang="sr-Cyrl-RS" sz="2000" b="1" dirty="0">
                <a:solidFill>
                  <a:schemeClr val="accent1">
                    <a:lumMod val="50000"/>
                  </a:schemeClr>
                </a:solidFill>
              </a:rPr>
              <a:t>Све веће тело знања о НОК</a:t>
            </a:r>
            <a:endParaRPr lang="en-IE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8EC53AC2-C087-431E-B96B-BDC24D069D7F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9725739"/>
          </a:xfrm>
        </p:spPr>
        <p:txBody>
          <a:bodyPr/>
          <a:lstStyle/>
          <a:p>
            <a:r>
              <a:rPr lang="sr-Cyrl-RS" sz="2000" b="1" dirty="0">
                <a:solidFill>
                  <a:schemeClr val="accent1">
                    <a:lumMod val="50000"/>
                  </a:schemeClr>
                </a:solidFill>
              </a:rPr>
              <a:t>Налази систематских разматрања развоја НОК</a:t>
            </a:r>
            <a:endParaRPr lang="en-IE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Седам регионалних оквира квалификација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. 150 </a:t>
            </a: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националних оквира квалификација</a:t>
            </a:r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Преовлађујуће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карактеристике</a:t>
            </a:r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Свеобухватност</a:t>
            </a:r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Лабаво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интегрише подсистеме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Исходи учења референцирани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Сврха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Транспарентност</a:t>
            </a:r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Реформа</a:t>
            </a:r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Cyrl-RS" dirty="0" err="1">
                <a:solidFill>
                  <a:schemeClr val="accent1">
                    <a:lumMod val="50000"/>
                  </a:schemeClr>
                </a:solidFill>
              </a:rPr>
              <a:t>Целоживотно</a:t>
            </a: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 учење</a:t>
            </a:r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Услови за успех</a:t>
            </a:r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Мобилизација интересних група</a:t>
            </a:r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Политички мандат и интегрисање у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главне токове образовања и политику вештина</a:t>
            </a:r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Одрживост и видљивост</a:t>
            </a:r>
            <a:r>
              <a:rPr lang="en-IE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45" name="object 35">
            <a:extLst>
              <a:ext uri="{FF2B5EF4-FFF2-40B4-BE49-F238E27FC236}">
                <a16:creationId xmlns:a16="http://schemas.microsoft.com/office/drawing/2014/main" xmlns="" id="{BCF8749C-7EA5-7A4E-B96E-49EA22EC5ED9}"/>
              </a:ext>
            </a:extLst>
          </p:cNvPr>
          <p:cNvSpPr txBox="1"/>
          <p:nvPr/>
        </p:nvSpPr>
        <p:spPr>
          <a:xfrm>
            <a:off x="2447300" y="3835504"/>
            <a:ext cx="7332647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372110" algn="l"/>
              </a:tabLst>
            </a:pPr>
            <a:endParaRPr lang="en-IE" sz="3000" dirty="0">
              <a:cs typeface="Calibri"/>
            </a:endParaRPr>
          </a:p>
        </p:txBody>
      </p:sp>
      <p:sp>
        <p:nvSpPr>
          <p:cNvPr id="46" name="object 35">
            <a:extLst>
              <a:ext uri="{FF2B5EF4-FFF2-40B4-BE49-F238E27FC236}">
                <a16:creationId xmlns:a16="http://schemas.microsoft.com/office/drawing/2014/main" xmlns="" id="{37DF025C-BB58-F048-9CA5-AC14CC4EC7A0}"/>
              </a:ext>
            </a:extLst>
          </p:cNvPr>
          <p:cNvSpPr txBox="1"/>
          <p:nvPr/>
        </p:nvSpPr>
        <p:spPr>
          <a:xfrm>
            <a:off x="2447300" y="4718957"/>
            <a:ext cx="7332647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372110" algn="l"/>
              </a:tabLst>
            </a:pPr>
            <a:endParaRPr lang="en-IE" sz="3000" dirty="0">
              <a:cs typeface="Calibri"/>
            </a:endParaRPr>
          </a:p>
        </p:txBody>
      </p:sp>
      <p:sp>
        <p:nvSpPr>
          <p:cNvPr id="47" name="object 35">
            <a:extLst>
              <a:ext uri="{FF2B5EF4-FFF2-40B4-BE49-F238E27FC236}">
                <a16:creationId xmlns:a16="http://schemas.microsoft.com/office/drawing/2014/main" xmlns="" id="{B5659ED4-8FAE-F54D-8F3F-E2B7BD77230E}"/>
              </a:ext>
            </a:extLst>
          </p:cNvPr>
          <p:cNvSpPr txBox="1"/>
          <p:nvPr/>
        </p:nvSpPr>
        <p:spPr>
          <a:xfrm>
            <a:off x="2447300" y="5602409"/>
            <a:ext cx="7332647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372110" algn="l"/>
              </a:tabLst>
            </a:pPr>
            <a:endParaRPr lang="en-IE" sz="3000" dirty="0">
              <a:cs typeface="Calibri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D3049F9E-CDAE-9548-B937-C0AD41206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381000"/>
            <a:ext cx="629920" cy="959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80CCB6D-5AA7-4655-89FD-61ECFB11D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102004"/>
            <a:ext cx="2438558" cy="4371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E3E303-2C1D-4555-8302-1E5D7D46B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1809" y="2094402"/>
            <a:ext cx="2881714" cy="435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6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4893</TotalTime>
  <Words>336</Words>
  <Application>Microsoft Office PowerPoint</Application>
  <PresentationFormat>Widescreen</PresentationFormat>
  <Paragraphs>128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Myriad Pro</vt:lpstr>
      <vt:lpstr>Wingdings</vt:lpstr>
      <vt:lpstr>Office Theme</vt:lpstr>
      <vt:lpstr>Оквири квалификација – разматрања из Ирске</vt:lpstr>
      <vt:lpstr>Преглед </vt:lpstr>
      <vt:lpstr>Функције QQI</vt:lpstr>
      <vt:lpstr>НОК Ирске</vt:lpstr>
      <vt:lpstr> НОК Ирске</vt:lpstr>
      <vt:lpstr> Повезано са Европом</vt:lpstr>
      <vt:lpstr> Постепена имплементација</vt:lpstr>
      <vt:lpstr>    Од имплементације до утицаја</vt:lpstr>
      <vt:lpstr> </vt:lpstr>
      <vt:lpstr> </vt:lpstr>
      <vt:lpstr>   </vt:lpstr>
      <vt:lpstr>        Хвала! www.nfq.ie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Padraig Walsh</dc:creator>
  <cp:lastModifiedBy>NN</cp:lastModifiedBy>
  <cp:revision>112</cp:revision>
  <dcterms:created xsi:type="dcterms:W3CDTF">2019-10-02T14:38:24Z</dcterms:created>
  <dcterms:modified xsi:type="dcterms:W3CDTF">2019-12-23T08:38:55Z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2019-10-02T00:00:00Z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2019-10-02T00:00:00Z</vt:filetime>
  </property>
</Properties>
</file>